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9"/>
  </p:notesMasterIdLst>
  <p:handoutMasterIdLst>
    <p:handoutMasterId r:id="rId50"/>
  </p:handoutMasterIdLst>
  <p:sldIdLst>
    <p:sldId id="256" r:id="rId3"/>
    <p:sldId id="328" r:id="rId4"/>
    <p:sldId id="289" r:id="rId5"/>
    <p:sldId id="341" r:id="rId6"/>
    <p:sldId id="338" r:id="rId7"/>
    <p:sldId id="342" r:id="rId8"/>
    <p:sldId id="294" r:id="rId9"/>
    <p:sldId id="290" r:id="rId10"/>
    <p:sldId id="303" r:id="rId11"/>
    <p:sldId id="291" r:id="rId12"/>
    <p:sldId id="262" r:id="rId13"/>
    <p:sldId id="330" r:id="rId14"/>
    <p:sldId id="302" r:id="rId15"/>
    <p:sldId id="282" r:id="rId16"/>
    <p:sldId id="283" r:id="rId17"/>
    <p:sldId id="279" r:id="rId18"/>
    <p:sldId id="285" r:id="rId19"/>
    <p:sldId id="278" r:id="rId20"/>
    <p:sldId id="292" r:id="rId21"/>
    <p:sldId id="318" r:id="rId22"/>
    <p:sldId id="311" r:id="rId23"/>
    <p:sldId id="333" r:id="rId24"/>
    <p:sldId id="346" r:id="rId25"/>
    <p:sldId id="349" r:id="rId26"/>
    <p:sldId id="270" r:id="rId27"/>
    <p:sldId id="335" r:id="rId28"/>
    <p:sldId id="336" r:id="rId29"/>
    <p:sldId id="329" r:id="rId30"/>
    <p:sldId id="344" r:id="rId31"/>
    <p:sldId id="347" r:id="rId32"/>
    <p:sldId id="348" r:id="rId33"/>
    <p:sldId id="350" r:id="rId34"/>
    <p:sldId id="334" r:id="rId35"/>
    <p:sldId id="322" r:id="rId36"/>
    <p:sldId id="323" r:id="rId37"/>
    <p:sldId id="327" r:id="rId38"/>
    <p:sldId id="298" r:id="rId39"/>
    <p:sldId id="296" r:id="rId40"/>
    <p:sldId id="324" r:id="rId41"/>
    <p:sldId id="326" r:id="rId42"/>
    <p:sldId id="315" r:id="rId43"/>
    <p:sldId id="345" r:id="rId44"/>
    <p:sldId id="325" r:id="rId45"/>
    <p:sldId id="343" r:id="rId46"/>
    <p:sldId id="258" r:id="rId47"/>
    <p:sldId id="317" r:id="rId48"/>
  </p:sldIdLst>
  <p:sldSz cx="12192000" cy="6858000"/>
  <p:notesSz cx="6889750" cy="1002188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F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800" dirty="0"/>
              <a:t>Hormonale</a:t>
            </a:r>
            <a:r>
              <a:rPr lang="nl-NL" sz="1800" baseline="0" dirty="0"/>
              <a:t>  schommelingen</a:t>
            </a:r>
            <a:endParaRPr lang="nl-NL" sz="1800" dirty="0"/>
          </a:p>
        </c:rich>
      </c:tx>
      <c:layout>
        <c:manualLayout>
          <c:xMode val="edge"/>
          <c:yMode val="edge"/>
          <c:x val="0.52876202974628161"/>
          <c:y val="1.75118549742630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lineChart>
        <c:grouping val="standard"/>
        <c:varyColors val="0"/>
        <c:ser>
          <c:idx val="0"/>
          <c:order val="0"/>
          <c:spPr>
            <a:ln w="28575" cap="rnd">
              <a:solidFill>
                <a:schemeClr val="accent1"/>
              </a:solidFill>
              <a:round/>
            </a:ln>
            <a:effectLst/>
          </c:spPr>
          <c:marker>
            <c:symbol val="none"/>
          </c:marker>
          <c:val>
            <c:numRef>
              <c:f>Blad1!$A$2:$A$42</c:f>
              <c:numCache>
                <c:formatCode>General</c:formatCode>
                <c:ptCount val="41"/>
                <c:pt idx="0">
                  <c:v>45</c:v>
                </c:pt>
                <c:pt idx="1">
                  <c:v>44</c:v>
                </c:pt>
                <c:pt idx="2">
                  <c:v>43</c:v>
                </c:pt>
                <c:pt idx="3">
                  <c:v>42</c:v>
                </c:pt>
                <c:pt idx="4">
                  <c:v>41</c:v>
                </c:pt>
                <c:pt idx="5">
                  <c:v>40</c:v>
                </c:pt>
                <c:pt idx="6">
                  <c:v>39</c:v>
                </c:pt>
                <c:pt idx="7">
                  <c:v>38</c:v>
                </c:pt>
                <c:pt idx="8">
                  <c:v>37</c:v>
                </c:pt>
                <c:pt idx="9">
                  <c:v>36</c:v>
                </c:pt>
                <c:pt idx="10">
                  <c:v>35</c:v>
                </c:pt>
                <c:pt idx="11">
                  <c:v>34</c:v>
                </c:pt>
                <c:pt idx="12">
                  <c:v>33</c:v>
                </c:pt>
                <c:pt idx="13">
                  <c:v>32</c:v>
                </c:pt>
                <c:pt idx="14">
                  <c:v>31</c:v>
                </c:pt>
                <c:pt idx="15">
                  <c:v>30</c:v>
                </c:pt>
                <c:pt idx="16">
                  <c:v>29</c:v>
                </c:pt>
                <c:pt idx="17">
                  <c:v>28</c:v>
                </c:pt>
                <c:pt idx="18">
                  <c:v>27</c:v>
                </c:pt>
                <c:pt idx="19">
                  <c:v>26</c:v>
                </c:pt>
                <c:pt idx="20">
                  <c:v>25</c:v>
                </c:pt>
                <c:pt idx="21">
                  <c:v>24</c:v>
                </c:pt>
                <c:pt idx="22">
                  <c:v>23</c:v>
                </c:pt>
                <c:pt idx="23">
                  <c:v>22</c:v>
                </c:pt>
                <c:pt idx="24">
                  <c:v>21</c:v>
                </c:pt>
                <c:pt idx="25">
                  <c:v>20</c:v>
                </c:pt>
                <c:pt idx="26">
                  <c:v>19</c:v>
                </c:pt>
                <c:pt idx="27">
                  <c:v>18</c:v>
                </c:pt>
                <c:pt idx="28">
                  <c:v>17</c:v>
                </c:pt>
                <c:pt idx="29">
                  <c:v>16</c:v>
                </c:pt>
                <c:pt idx="30">
                  <c:v>15</c:v>
                </c:pt>
                <c:pt idx="31">
                  <c:v>14</c:v>
                </c:pt>
                <c:pt idx="32">
                  <c:v>13</c:v>
                </c:pt>
                <c:pt idx="33">
                  <c:v>12</c:v>
                </c:pt>
                <c:pt idx="34">
                  <c:v>11</c:v>
                </c:pt>
                <c:pt idx="35">
                  <c:v>10</c:v>
                </c:pt>
                <c:pt idx="36">
                  <c:v>9</c:v>
                </c:pt>
                <c:pt idx="37">
                  <c:v>8</c:v>
                </c:pt>
                <c:pt idx="38">
                  <c:v>7</c:v>
                </c:pt>
                <c:pt idx="39">
                  <c:v>6</c:v>
                </c:pt>
                <c:pt idx="40">
                  <c:v>5</c:v>
                </c:pt>
              </c:numCache>
            </c:numRef>
          </c:val>
          <c:smooth val="0"/>
          <c:extLst>
            <c:ext xmlns:c16="http://schemas.microsoft.com/office/drawing/2014/chart" uri="{C3380CC4-5D6E-409C-BE32-E72D297353CC}">
              <c16:uniqueId val="{00000000-0644-4195-9F97-921CFC728F42}"/>
            </c:ext>
          </c:extLst>
        </c:ser>
        <c:ser>
          <c:idx val="1"/>
          <c:order val="1"/>
          <c:spPr>
            <a:ln w="28575" cap="rnd">
              <a:solidFill>
                <a:schemeClr val="accent2"/>
              </a:solidFill>
              <a:round/>
            </a:ln>
            <a:effectLst/>
          </c:spPr>
          <c:marker>
            <c:symbol val="none"/>
          </c:marker>
          <c:val>
            <c:numRef>
              <c:f>Blad1!$B$2:$B$42</c:f>
              <c:numCache>
                <c:formatCode>General</c:formatCode>
                <c:ptCount val="41"/>
                <c:pt idx="0">
                  <c:v>35</c:v>
                </c:pt>
                <c:pt idx="1">
                  <c:v>17</c:v>
                </c:pt>
                <c:pt idx="2">
                  <c:v>34</c:v>
                </c:pt>
                <c:pt idx="3">
                  <c:v>16</c:v>
                </c:pt>
                <c:pt idx="4">
                  <c:v>33</c:v>
                </c:pt>
                <c:pt idx="5">
                  <c:v>15</c:v>
                </c:pt>
                <c:pt idx="6">
                  <c:v>32</c:v>
                </c:pt>
                <c:pt idx="7">
                  <c:v>14</c:v>
                </c:pt>
                <c:pt idx="8">
                  <c:v>31</c:v>
                </c:pt>
                <c:pt idx="9">
                  <c:v>13</c:v>
                </c:pt>
                <c:pt idx="10">
                  <c:v>30</c:v>
                </c:pt>
                <c:pt idx="11">
                  <c:v>12</c:v>
                </c:pt>
                <c:pt idx="12">
                  <c:v>29</c:v>
                </c:pt>
                <c:pt idx="13">
                  <c:v>11</c:v>
                </c:pt>
                <c:pt idx="14">
                  <c:v>28</c:v>
                </c:pt>
                <c:pt idx="15">
                  <c:v>10</c:v>
                </c:pt>
                <c:pt idx="16">
                  <c:v>27</c:v>
                </c:pt>
                <c:pt idx="17">
                  <c:v>9</c:v>
                </c:pt>
                <c:pt idx="18">
                  <c:v>26</c:v>
                </c:pt>
                <c:pt idx="19">
                  <c:v>9</c:v>
                </c:pt>
                <c:pt idx="20">
                  <c:v>25</c:v>
                </c:pt>
                <c:pt idx="21">
                  <c:v>8</c:v>
                </c:pt>
                <c:pt idx="22">
                  <c:v>24</c:v>
                </c:pt>
                <c:pt idx="23">
                  <c:v>7</c:v>
                </c:pt>
                <c:pt idx="24">
                  <c:v>23</c:v>
                </c:pt>
                <c:pt idx="25">
                  <c:v>6</c:v>
                </c:pt>
                <c:pt idx="26">
                  <c:v>22</c:v>
                </c:pt>
                <c:pt idx="27">
                  <c:v>5</c:v>
                </c:pt>
                <c:pt idx="28">
                  <c:v>21</c:v>
                </c:pt>
                <c:pt idx="29">
                  <c:v>4</c:v>
                </c:pt>
                <c:pt idx="30">
                  <c:v>20</c:v>
                </c:pt>
                <c:pt idx="31">
                  <c:v>3</c:v>
                </c:pt>
                <c:pt idx="32">
                  <c:v>19</c:v>
                </c:pt>
                <c:pt idx="33">
                  <c:v>3</c:v>
                </c:pt>
                <c:pt idx="34">
                  <c:v>18</c:v>
                </c:pt>
                <c:pt idx="35">
                  <c:v>2</c:v>
                </c:pt>
                <c:pt idx="36">
                  <c:v>2</c:v>
                </c:pt>
                <c:pt idx="37">
                  <c:v>2</c:v>
                </c:pt>
                <c:pt idx="38">
                  <c:v>1</c:v>
                </c:pt>
                <c:pt idx="39">
                  <c:v>1</c:v>
                </c:pt>
                <c:pt idx="40">
                  <c:v>1</c:v>
                </c:pt>
              </c:numCache>
            </c:numRef>
          </c:val>
          <c:smooth val="0"/>
          <c:extLst>
            <c:ext xmlns:c16="http://schemas.microsoft.com/office/drawing/2014/chart" uri="{C3380CC4-5D6E-409C-BE32-E72D297353CC}">
              <c16:uniqueId val="{00000001-0644-4195-9F97-921CFC728F42}"/>
            </c:ext>
          </c:extLst>
        </c:ser>
        <c:dLbls>
          <c:showLegendKey val="0"/>
          <c:showVal val="0"/>
          <c:showCatName val="0"/>
          <c:showSerName val="0"/>
          <c:showPercent val="0"/>
          <c:showBubbleSize val="0"/>
        </c:dLbls>
        <c:smooth val="0"/>
        <c:axId val="322080592"/>
        <c:axId val="322083216"/>
      </c:lineChart>
      <c:catAx>
        <c:axId val="32208059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22083216"/>
        <c:crosses val="autoZero"/>
        <c:auto val="1"/>
        <c:lblAlgn val="ctr"/>
        <c:lblOffset val="100"/>
        <c:tickMarkSkip val="2"/>
        <c:noMultiLvlLbl val="0"/>
      </c:catAx>
      <c:valAx>
        <c:axId val="32208321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22080592"/>
        <c:crosses val="autoZero"/>
        <c:crossBetween val="between"/>
      </c:valAx>
      <c:spPr>
        <a:noFill/>
        <a:ln>
          <a:noFill/>
        </a:ln>
        <a:effectLst/>
      </c:spPr>
    </c:plotArea>
    <c:legend>
      <c:legendPos val="b"/>
      <c:layout>
        <c:manualLayout>
          <c:xMode val="edge"/>
          <c:yMode val="edge"/>
          <c:x val="0.31519561413518965"/>
          <c:y val="0.93323570818906731"/>
          <c:w val="0.25728993114991061"/>
          <c:h val="4.925243683666955E-2"/>
        </c:manualLayout>
      </c:layout>
      <c:overlay val="0"/>
      <c:spPr>
        <a:solidFill>
          <a:sysClr val="window" lastClr="FFFFFF"/>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nl-NL"/>
          </a:p>
        </p:txBody>
      </p:sp>
      <p:sp>
        <p:nvSpPr>
          <p:cNvPr id="3" name="Tijdelijke aanduiding voor datum 2"/>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B04C9A9C-DE05-4EF0-8B1F-678CB6D7D460}" type="datetimeFigureOut">
              <a:rPr lang="nl-NL" smtClean="0"/>
              <a:t>11-2-2024</a:t>
            </a:fld>
            <a:endParaRPr lang="nl-NL"/>
          </a:p>
        </p:txBody>
      </p:sp>
      <p:sp>
        <p:nvSpPr>
          <p:cNvPr id="4" name="Tijdelijke aanduiding voor voettekst 3"/>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13D34E7A-DADD-4F03-879B-D0128B9D8AA2}" type="slidenum">
              <a:rPr lang="nl-NL" smtClean="0"/>
              <a:t>‹nr.›</a:t>
            </a:fld>
            <a:endParaRPr lang="nl-NL"/>
          </a:p>
        </p:txBody>
      </p:sp>
    </p:spTree>
    <p:extLst>
      <p:ext uri="{BB962C8B-B14F-4D97-AF65-F5344CB8AC3E}">
        <p14:creationId xmlns:p14="http://schemas.microsoft.com/office/powerpoint/2010/main" val="2481299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nl-NL"/>
          </a:p>
        </p:txBody>
      </p:sp>
      <p:sp>
        <p:nvSpPr>
          <p:cNvPr id="3" name="Tijdelijke aanduiding voor datum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625EFD68-8449-48FC-90E7-1DA2AC6D3698}" type="datetimeFigureOut">
              <a:rPr lang="nl-NL" smtClean="0"/>
              <a:t>11-2-2024</a:t>
            </a:fld>
            <a:endParaRPr lang="nl-NL"/>
          </a:p>
        </p:txBody>
      </p:sp>
      <p:sp>
        <p:nvSpPr>
          <p:cNvPr id="4" name="Tijdelijke aanduiding voor dia-afbeelding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nl-NL"/>
          </a:p>
        </p:txBody>
      </p:sp>
      <p:sp>
        <p:nvSpPr>
          <p:cNvPr id="5" name="Tijdelijke aanduiding voor notities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702E6F7A-149B-4B60-A065-C1A8E1AD35B7}" type="slidenum">
              <a:rPr lang="nl-NL" smtClean="0"/>
              <a:t>‹nr.›</a:t>
            </a:fld>
            <a:endParaRPr lang="nl-NL"/>
          </a:p>
        </p:txBody>
      </p:sp>
    </p:spTree>
    <p:extLst>
      <p:ext uri="{BB962C8B-B14F-4D97-AF65-F5344CB8AC3E}">
        <p14:creationId xmlns:p14="http://schemas.microsoft.com/office/powerpoint/2010/main" val="2275458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22B8F5F1-3873-4734-B138-E074C236E351}" type="slidenum">
              <a:rPr lang="nl-NL" smtClean="0"/>
              <a:pPr/>
              <a:t>14</a:t>
            </a:fld>
            <a:endParaRPr lang="nl-NL"/>
          </a:p>
        </p:txBody>
      </p:sp>
    </p:spTree>
    <p:extLst>
      <p:ext uri="{BB962C8B-B14F-4D97-AF65-F5344CB8AC3E}">
        <p14:creationId xmlns:p14="http://schemas.microsoft.com/office/powerpoint/2010/main" val="35668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De precieze oorzaak van opvliegers is onbekend. Bij vrouwen zonder opvliegers is er een thermoneutrale zone (ongeveer 0,4 </a:t>
            </a:r>
            <a:r>
              <a:rPr lang="nl-NL" baseline="30000" dirty="0"/>
              <a:t>o</a:t>
            </a:r>
            <a:r>
              <a:rPr lang="nl-NL" dirty="0"/>
              <a:t>C), waarbinnen fluctuaties van de lichaamskerntemperatuur geen compensatiemechanisme triggeren, zoals zweten en blozen. Bij vrouwen met opvliegers is deze thermoneutrale zone versmald, zodat ook bij heel kleine veranderingen in lichaamstemperatuur de grens van de zone al overschreven wordt en een warmteregulerende respons optreedt. De versmalling van de zone is mogelijk het gevolg van een verhoogde centrale noradrenerge activiteit (noradrenaline zorgt namelijk</a:t>
            </a:r>
            <a:r>
              <a:rPr lang="nl-NL" baseline="0" dirty="0"/>
              <a:t> </a:t>
            </a:r>
            <a:r>
              <a:rPr lang="nl-NL" dirty="0"/>
              <a:t>waarschijnlijk voor een versmalling van de thermoneutrale</a:t>
            </a:r>
            <a:r>
              <a:rPr lang="nl-NL" baseline="0" dirty="0"/>
              <a:t> zone</a:t>
            </a:r>
            <a:r>
              <a:rPr lang="nl-NL" dirty="0"/>
              <a:t>)  en wordt waarschijnlijk vooraf gegaan door veranderingen in oestrogeenspiegels</a:t>
            </a:r>
            <a:endParaRPr lang="en-US" dirty="0"/>
          </a:p>
        </p:txBody>
      </p:sp>
      <p:sp>
        <p:nvSpPr>
          <p:cNvPr id="4" name="Slide Number Placeholder 3"/>
          <p:cNvSpPr>
            <a:spLocks noGrp="1"/>
          </p:cNvSpPr>
          <p:nvPr>
            <p:ph type="sldNum" sz="quarter" idx="10"/>
          </p:nvPr>
        </p:nvSpPr>
        <p:spPr/>
        <p:txBody>
          <a:bodyPr/>
          <a:lstStyle/>
          <a:p>
            <a:fld id="{12CECD14-A21A-446D-A3F6-788E07E3AC55}" type="slidenum">
              <a:rPr lang="en-US" smtClean="0"/>
              <a:t>15</a:t>
            </a:fld>
            <a:endParaRPr lang="en-US"/>
          </a:p>
        </p:txBody>
      </p:sp>
    </p:spTree>
    <p:extLst>
      <p:ext uri="{BB962C8B-B14F-4D97-AF65-F5344CB8AC3E}">
        <p14:creationId xmlns:p14="http://schemas.microsoft.com/office/powerpoint/2010/main" val="60224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66338">
              <a:defRPr/>
            </a:pPr>
            <a:r>
              <a:rPr lang="nl-NL" sz="1300" dirty="0"/>
              <a:t>DIM is geen imitatie van oestrogeen, het is ook geen </a:t>
            </a:r>
            <a:r>
              <a:rPr lang="nl-NL" sz="1300" dirty="0" err="1"/>
              <a:t>fyto</a:t>
            </a:r>
            <a:r>
              <a:rPr lang="nl-NL" sz="1300" dirty="0"/>
              <a:t>-oestrogeen en het heeft geen oestrogene eigenschappen. DIM is een </a:t>
            </a:r>
            <a:r>
              <a:rPr lang="nl-NL" sz="1300" dirty="0" err="1"/>
              <a:t>fyto</a:t>
            </a:r>
            <a:r>
              <a:rPr lang="nl-NL" sz="1300" dirty="0"/>
              <a:t>-nutriënt dat het lichaam een handje helpt om oestrogeen te verteren en af te breken, zodat een gebalanceerde hormoonspiegel ontstaat. </a:t>
            </a:r>
          </a:p>
          <a:p>
            <a:pPr defTabSz="966338">
              <a:defRPr/>
            </a:pPr>
            <a:r>
              <a:rPr lang="nl-NL" sz="1300" dirty="0"/>
              <a:t>Olijfolie deze oliesoort kan zowel warm als koud worden gebruikt.</a:t>
            </a:r>
          </a:p>
          <a:p>
            <a:pPr defTabSz="966338">
              <a:defRPr/>
            </a:pPr>
            <a:endParaRPr lang="nl-NL" sz="1300" dirty="0"/>
          </a:p>
          <a:p>
            <a:r>
              <a:rPr lang="nl-NL" sz="1300" dirty="0"/>
              <a:t>Kruisbloemigen, zoals broccoli, bloemkool, boerenkool, radijs, spruitjes, </a:t>
            </a:r>
            <a:r>
              <a:rPr lang="nl-NL" sz="1300" dirty="0" err="1"/>
              <a:t>rucola</a:t>
            </a:r>
            <a:r>
              <a:rPr lang="nl-NL" sz="1300" dirty="0"/>
              <a:t> en andere koolsoorten: </a:t>
            </a:r>
            <a:r>
              <a:rPr lang="nl-NL" sz="1300" dirty="0" err="1"/>
              <a:t>Diindolylmethaan</a:t>
            </a:r>
            <a:r>
              <a:rPr lang="nl-NL" sz="1300" dirty="0"/>
              <a:t>, kortweg DIM genoemd, een stof die de hormoonbalans en het gedrag van cellen in het lichaam reguleert.</a:t>
            </a:r>
          </a:p>
          <a:p>
            <a:r>
              <a:rPr lang="nl-NL" sz="1300" i="1" dirty="0"/>
              <a:t>Lijnzaadolie</a:t>
            </a:r>
            <a:r>
              <a:rPr lang="nl-NL" sz="1300" dirty="0"/>
              <a:t>: deze olie bevat onder meer stoffen die een gunstige invloed hebben op hart en bloedvaten en op de hormoonhuishouding. Gebruik dagelijks een eetlepel.</a:t>
            </a:r>
          </a:p>
          <a:p>
            <a:r>
              <a:rPr lang="nl-NL" sz="1300" i="1" dirty="0"/>
              <a:t>Olijfolie</a:t>
            </a:r>
            <a:r>
              <a:rPr lang="nl-NL" sz="1300" dirty="0"/>
              <a:t> (extra </a:t>
            </a:r>
            <a:r>
              <a:rPr lang="nl-NL" sz="1300" dirty="0" err="1"/>
              <a:t>vierge</a:t>
            </a:r>
            <a:r>
              <a:rPr lang="nl-NL" sz="1300" dirty="0"/>
              <a:t>): </a:t>
            </a:r>
            <a:r>
              <a:rPr lang="nl-NL" sz="1300" i="1" dirty="0"/>
              <a:t>Vette vis, noten, zaden</a:t>
            </a:r>
            <a:r>
              <a:rPr lang="nl-NL" sz="1300" dirty="0"/>
              <a:t>: de oliën in deze producten worden omgezet in zogenoemde prostaglandines. Deze stoffen bevorderen een goede hormoonregulatie.</a:t>
            </a:r>
          </a:p>
          <a:p>
            <a:r>
              <a:rPr lang="nl-NL" sz="1300" i="1" dirty="0"/>
              <a:t>Sojaproducten</a:t>
            </a:r>
            <a:r>
              <a:rPr lang="nl-NL" sz="1300" dirty="0"/>
              <a:t>: de </a:t>
            </a:r>
            <a:r>
              <a:rPr lang="nl-NL" sz="1300" dirty="0" err="1"/>
              <a:t>isoflavonen</a:t>
            </a:r>
            <a:r>
              <a:rPr lang="nl-NL" sz="1300" dirty="0"/>
              <a:t> uit eiwit/vezelfractie zijn eveneens goed voor de hormoonregulatie.</a:t>
            </a:r>
          </a:p>
          <a:p>
            <a:r>
              <a:rPr lang="nl-NL" sz="1300" i="1" dirty="0"/>
              <a:t>Sojabonen, eieren, lever, tarwekiemen</a:t>
            </a:r>
            <a:r>
              <a:rPr lang="nl-NL" sz="1300" dirty="0"/>
              <a:t>: deze zijn een rijke voedingsbron van lecithine, een stof die veel choline bevat. Deze choline is belangrijk voor het geheugen en het leren.</a:t>
            </a:r>
          </a:p>
          <a:p>
            <a:pPr defTabSz="966338">
              <a:defRPr/>
            </a:pPr>
            <a:endParaRPr lang="nl-NL" sz="1300" dirty="0"/>
          </a:p>
          <a:p>
            <a:endParaRPr lang="nl-NL" dirty="0"/>
          </a:p>
        </p:txBody>
      </p:sp>
      <p:sp>
        <p:nvSpPr>
          <p:cNvPr id="4" name="Tijdelijke aanduiding voor dianummer 3"/>
          <p:cNvSpPr>
            <a:spLocks noGrp="1"/>
          </p:cNvSpPr>
          <p:nvPr>
            <p:ph type="sldNum" sz="quarter" idx="10"/>
          </p:nvPr>
        </p:nvSpPr>
        <p:spPr/>
        <p:txBody>
          <a:bodyPr/>
          <a:lstStyle/>
          <a:p>
            <a:fld id="{12CECD14-A21A-446D-A3F6-788E07E3AC55}" type="slidenum">
              <a:rPr lang="en-US" smtClean="0"/>
              <a:t>36</a:t>
            </a:fld>
            <a:endParaRPr lang="en-US"/>
          </a:p>
        </p:txBody>
      </p:sp>
    </p:spTree>
    <p:extLst>
      <p:ext uri="{BB962C8B-B14F-4D97-AF65-F5344CB8AC3E}">
        <p14:creationId xmlns:p14="http://schemas.microsoft.com/office/powerpoint/2010/main" val="2124424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157701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36309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348916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EE34259F-7728-48A1-BED8-C7D37052BD91}"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393858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EE34259F-7728-48A1-BED8-C7D37052BD91}" type="datetimeFigureOut">
              <a:rPr lang="nl-NL" smtClean="0"/>
              <a:t>11-2-2024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127327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EE34259F-7728-48A1-BED8-C7D37052BD91}" type="datetimeFigureOut">
              <a:rPr lang="nl-NL" smtClean="0"/>
              <a:t>11-2-2024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1992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E34259F-7728-48A1-BED8-C7D37052BD91}" type="datetimeFigureOut">
              <a:rPr lang="nl-NL" smtClean="0"/>
              <a:t>11-2-2024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51683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EE34259F-7728-48A1-BED8-C7D37052BD91}"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091338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EE34259F-7728-48A1-BED8-C7D37052BD91}"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554388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2095363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3C52AA1-2680-49C5-B0E7-9078EF89A8C3}" type="slidenum">
              <a:rPr lang="nl-NL" smtClean="0"/>
              <a:t>‹nr.›</a:t>
            </a:fld>
            <a:endParaRPr lang="nl-NL"/>
          </a:p>
        </p:txBody>
      </p:sp>
    </p:spTree>
    <p:extLst>
      <p:ext uri="{BB962C8B-B14F-4D97-AF65-F5344CB8AC3E}">
        <p14:creationId xmlns:p14="http://schemas.microsoft.com/office/powerpoint/2010/main" val="301128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4209652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2754982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2803436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BE9D6E83-7C83-45A0-95E0-B4F8D0F22E67}"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3879521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BE9D6E83-7C83-45A0-95E0-B4F8D0F22E67}" type="datetimeFigureOut">
              <a:rPr lang="nl-NL" smtClean="0"/>
              <a:t>11-2-2024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3423003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BE9D6E83-7C83-45A0-95E0-B4F8D0F22E67}" type="datetimeFigureOut">
              <a:rPr lang="nl-NL" smtClean="0"/>
              <a:t>11-2-2024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957983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E9D6E83-7C83-45A0-95E0-B4F8D0F22E67}" type="datetimeFigureOut">
              <a:rPr lang="nl-NL" smtClean="0"/>
              <a:t>11-2-2024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952527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BE9D6E83-7C83-45A0-95E0-B4F8D0F22E67}"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750896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BE9D6E83-7C83-45A0-95E0-B4F8D0F22E67}" type="datetimeFigureOut">
              <a:rPr lang="nl-NL" smtClean="0"/>
              <a:t>11-2-2024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3310434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199050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0254585-F589-42C1-B9AC-4EF7760620B3}" type="slidenum">
              <a:rPr lang="nl-NL" smtClean="0"/>
              <a:t>‹nr.›</a:t>
            </a:fld>
            <a:endParaRPr lang="nl-NL"/>
          </a:p>
        </p:txBody>
      </p:sp>
    </p:spTree>
    <p:extLst>
      <p:ext uri="{BB962C8B-B14F-4D97-AF65-F5344CB8AC3E}">
        <p14:creationId xmlns:p14="http://schemas.microsoft.com/office/powerpoint/2010/main" val="1999897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4259F-7728-48A1-BED8-C7D37052BD91}" type="datetimeFigureOut">
              <a:rPr lang="nl-NL" smtClean="0"/>
              <a:t>11-2-2024</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52AA1-2680-49C5-B0E7-9078EF89A8C3}" type="slidenum">
              <a:rPr lang="nl-NL" smtClean="0"/>
              <a:t>‹nr.›</a:t>
            </a:fld>
            <a:endParaRPr lang="nl-NL"/>
          </a:p>
        </p:txBody>
      </p:sp>
    </p:spTree>
    <p:extLst>
      <p:ext uri="{BB962C8B-B14F-4D97-AF65-F5344CB8AC3E}">
        <p14:creationId xmlns:p14="http://schemas.microsoft.com/office/powerpoint/2010/main" val="2636104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D6E83-7C83-45A0-95E0-B4F8D0F22E67}" type="datetimeFigureOut">
              <a:rPr lang="nl-NL" smtClean="0"/>
              <a:t>11-2-2024</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54585-F589-42C1-B9AC-4EF7760620B3}" type="slidenum">
              <a:rPr lang="nl-NL" smtClean="0"/>
              <a:t>‹nr.›</a:t>
            </a:fld>
            <a:endParaRPr lang="nl-NL"/>
          </a:p>
        </p:txBody>
      </p:sp>
    </p:spTree>
    <p:extLst>
      <p:ext uri="{BB962C8B-B14F-4D97-AF65-F5344CB8AC3E}">
        <p14:creationId xmlns:p14="http://schemas.microsoft.com/office/powerpoint/2010/main" val="536109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nafitness.nl/oestrogeen-productie/" TargetMode="External"/><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45.png"/><Relationship Id="rId4" Type="http://schemas.openxmlformats.org/officeDocument/2006/relationships/image" Target="../media/image44.emf"/></Relationships>
</file>

<file path=ppt/slides/_rels/slide28.xml.rels><?xml version="1.0" encoding="UTF-8" standalone="yes"?>
<Relationships xmlns="http://schemas.openxmlformats.org/package/2006/relationships"><Relationship Id="rId2" Type="http://schemas.openxmlformats.org/officeDocument/2006/relationships/hyperlink" Target="https://www.nhg.org/actueel/nieuws/update-nhg-standaard-de-overgang-3-keuzekaarten" TargetMode="Externa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demenopauzespecialist.n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523999" y="2181225"/>
            <a:ext cx="9877425" cy="2705100"/>
          </a:xfrm>
        </p:spPr>
        <p:txBody>
          <a:bodyPr>
            <a:normAutofit fontScale="90000"/>
          </a:bodyPr>
          <a:lstStyle/>
          <a:p>
            <a:r>
              <a:rPr lang="nl-NL" b="1" dirty="0"/>
              <a:t>Vrouwenpower in de overgang</a:t>
            </a:r>
            <a:br>
              <a:rPr lang="nl-NL" b="1" dirty="0"/>
            </a:br>
            <a:r>
              <a:rPr lang="nl-NL" sz="4400" b="1" dirty="0"/>
              <a:t>Overgangsklachten en hormoontherapie</a:t>
            </a:r>
            <a:br>
              <a:rPr lang="nl-NL" sz="4400" b="1" dirty="0"/>
            </a:br>
            <a:r>
              <a:rPr lang="nl-NL" sz="4400" b="1" dirty="0"/>
              <a:t>Eerstelijns symposium </a:t>
            </a:r>
            <a:br>
              <a:rPr lang="nl-NL" sz="4400" b="1" dirty="0"/>
            </a:br>
            <a:r>
              <a:rPr lang="nl-NL" b="1" dirty="0"/>
              <a:t> </a:t>
            </a:r>
          </a:p>
        </p:txBody>
      </p:sp>
      <p:sp>
        <p:nvSpPr>
          <p:cNvPr id="3" name="Ondertitel 2"/>
          <p:cNvSpPr>
            <a:spLocks noGrp="1"/>
          </p:cNvSpPr>
          <p:nvPr>
            <p:ph type="subTitle" idx="1"/>
          </p:nvPr>
        </p:nvSpPr>
        <p:spPr>
          <a:xfrm>
            <a:off x="1524000" y="4886325"/>
            <a:ext cx="9144000" cy="1695449"/>
          </a:xfrm>
        </p:spPr>
        <p:txBody>
          <a:bodyPr>
            <a:normAutofit/>
          </a:bodyPr>
          <a:lstStyle/>
          <a:p>
            <a:r>
              <a:rPr lang="nl-NL" dirty="0"/>
              <a:t>Dr AWJ Omtzigt</a:t>
            </a:r>
          </a:p>
          <a:p>
            <a:r>
              <a:rPr lang="nl-NL" dirty="0"/>
              <a:t>Gynaecoloog Vrouw&amp;klinieken</a:t>
            </a:r>
          </a:p>
          <a:p>
            <a:r>
              <a:rPr lang="nl-NL" dirty="0"/>
              <a:t>16 maart  2024</a:t>
            </a:r>
          </a:p>
        </p:txBody>
      </p:sp>
      <p:pic>
        <p:nvPicPr>
          <p:cNvPr id="4" name="Afbeelding 3"/>
          <p:cNvPicPr>
            <a:picLocks noChangeAspect="1"/>
          </p:cNvPicPr>
          <p:nvPr/>
        </p:nvPicPr>
        <p:blipFill>
          <a:blip r:embed="rId2"/>
          <a:stretch>
            <a:fillRect/>
          </a:stretch>
        </p:blipFill>
        <p:spPr>
          <a:xfrm>
            <a:off x="4714495" y="-33417"/>
            <a:ext cx="2763010" cy="2069590"/>
          </a:xfrm>
          <a:prstGeom prst="rect">
            <a:avLst/>
          </a:prstGeom>
        </p:spPr>
      </p:pic>
      <p:pic>
        <p:nvPicPr>
          <p:cNvPr id="5" name="Afbeelding 4"/>
          <p:cNvPicPr>
            <a:picLocks noChangeAspect="1"/>
          </p:cNvPicPr>
          <p:nvPr/>
        </p:nvPicPr>
        <p:blipFill>
          <a:blip r:embed="rId3"/>
          <a:stretch>
            <a:fillRect/>
          </a:stretch>
        </p:blipFill>
        <p:spPr>
          <a:xfrm>
            <a:off x="9856368" y="5734049"/>
            <a:ext cx="2189145" cy="992777"/>
          </a:xfrm>
          <a:prstGeom prst="rect">
            <a:avLst/>
          </a:prstGeom>
        </p:spPr>
      </p:pic>
    </p:spTree>
    <p:extLst>
      <p:ext uri="{BB962C8B-B14F-4D97-AF65-F5344CB8AC3E}">
        <p14:creationId xmlns:p14="http://schemas.microsoft.com/office/powerpoint/2010/main" val="2340688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9234" y="365125"/>
            <a:ext cx="10404566" cy="854075"/>
          </a:xfrm>
        </p:spPr>
        <p:txBody>
          <a:bodyPr/>
          <a:lstStyle/>
          <a:p>
            <a:r>
              <a:rPr lang="nl-NL" sz="4000" b="1" dirty="0" err="1"/>
              <a:t>Disclosure</a:t>
            </a:r>
            <a:r>
              <a:rPr lang="nl-NL" dirty="0"/>
              <a:t> </a:t>
            </a:r>
          </a:p>
        </p:txBody>
      </p:sp>
      <p:sp>
        <p:nvSpPr>
          <p:cNvPr id="3" name="Tijdelijke aanduiding voor inhoud 2"/>
          <p:cNvSpPr>
            <a:spLocks noGrp="1"/>
          </p:cNvSpPr>
          <p:nvPr>
            <p:ph idx="1"/>
          </p:nvPr>
        </p:nvSpPr>
        <p:spPr>
          <a:xfrm>
            <a:off x="949234" y="2577737"/>
            <a:ext cx="10404566" cy="3718560"/>
          </a:xfrm>
        </p:spPr>
        <p:txBody>
          <a:bodyPr>
            <a:normAutofit fontScale="92500" lnSpcReduction="10000"/>
          </a:bodyPr>
          <a:lstStyle/>
          <a:p>
            <a:r>
              <a:rPr lang="nl-NL" sz="2600" dirty="0"/>
              <a:t>Oprichtster en eigenaar van Vrouw&amp;klinieken</a:t>
            </a:r>
          </a:p>
          <a:p>
            <a:pPr lvl="1">
              <a:spcBef>
                <a:spcPts val="1200"/>
              </a:spcBef>
            </a:pPr>
            <a:r>
              <a:rPr lang="nl-NL" sz="2600" dirty="0"/>
              <a:t>Functionele en hormonale klachten</a:t>
            </a:r>
          </a:p>
          <a:p>
            <a:pPr lvl="1">
              <a:spcBef>
                <a:spcPts val="1200"/>
              </a:spcBef>
            </a:pPr>
            <a:r>
              <a:rPr lang="nl-NL" sz="2600" dirty="0"/>
              <a:t>Orthomoleculaire functionele geneeskunde, endorfinen, </a:t>
            </a:r>
            <a:r>
              <a:rPr lang="nl-NL" sz="2600" dirty="0" err="1"/>
              <a:t>kPNI</a:t>
            </a:r>
            <a:endParaRPr lang="nl-NL" sz="2600" dirty="0"/>
          </a:p>
          <a:p>
            <a:pPr lvl="1">
              <a:spcBef>
                <a:spcPts val="1200"/>
              </a:spcBef>
            </a:pPr>
            <a:r>
              <a:rPr lang="nl-NL" sz="2600" dirty="0"/>
              <a:t>Positieve gezondheid: lichaam-geest, omgeving, zingeving</a:t>
            </a:r>
          </a:p>
          <a:p>
            <a:pPr lvl="1">
              <a:spcBef>
                <a:spcPts val="1200"/>
              </a:spcBef>
            </a:pPr>
            <a:r>
              <a:rPr lang="nl-NL" sz="2600" dirty="0"/>
              <a:t>www.vrouwenklinieken.nl </a:t>
            </a:r>
          </a:p>
          <a:p>
            <a:r>
              <a:rPr lang="nl-NL" sz="2600" dirty="0"/>
              <a:t>Voordrachten/spreker: verloskundigen, HA</a:t>
            </a:r>
          </a:p>
          <a:p>
            <a:r>
              <a:rPr lang="nl-NL" sz="2600" dirty="0"/>
              <a:t>Docent bij opleidingen: OPFG,  Brederode Hogeschool, Hormoon community NL,   </a:t>
            </a:r>
            <a:r>
              <a:rPr lang="nl-NL" sz="2600" dirty="0" err="1"/>
              <a:t>Gamedi</a:t>
            </a:r>
            <a:r>
              <a:rPr lang="nl-NL" sz="2600" dirty="0"/>
              <a:t> </a:t>
            </a:r>
          </a:p>
          <a:p>
            <a:r>
              <a:rPr lang="nl-NL" sz="2600" dirty="0"/>
              <a:t>Medisch adviseur Titus Healthcare (anticonceptie) en bij-/nascholing</a:t>
            </a:r>
          </a:p>
          <a:p>
            <a:endParaRPr lang="nl-NL" dirty="0"/>
          </a:p>
        </p:txBody>
      </p:sp>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82100" y="254000"/>
            <a:ext cx="2695575" cy="1800560"/>
          </a:xfrm>
          <a:prstGeom prst="rect">
            <a:avLst/>
          </a:prstGeom>
        </p:spPr>
      </p:pic>
      <p:pic>
        <p:nvPicPr>
          <p:cNvPr id="5" name="Afbeelding 4"/>
          <p:cNvPicPr>
            <a:picLocks noChangeAspect="1"/>
          </p:cNvPicPr>
          <p:nvPr/>
        </p:nvPicPr>
        <p:blipFill>
          <a:blip r:embed="rId3"/>
          <a:stretch>
            <a:fillRect/>
          </a:stretch>
        </p:blipFill>
        <p:spPr>
          <a:xfrm>
            <a:off x="7191122" y="230188"/>
            <a:ext cx="1990978" cy="900113"/>
          </a:xfrm>
          <a:prstGeom prst="rect">
            <a:avLst/>
          </a:prstGeom>
        </p:spPr>
      </p:pic>
    </p:spTree>
    <p:extLst>
      <p:ext uri="{BB962C8B-B14F-4D97-AF65-F5344CB8AC3E}">
        <p14:creationId xmlns:p14="http://schemas.microsoft.com/office/powerpoint/2010/main" val="3785129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314" y="365126"/>
            <a:ext cx="10526486" cy="784406"/>
          </a:xfrm>
        </p:spPr>
        <p:txBody>
          <a:bodyPr>
            <a:normAutofit/>
          </a:bodyPr>
          <a:lstStyle/>
          <a:p>
            <a:r>
              <a:rPr lang="nl-NL" sz="4000" b="1" dirty="0"/>
              <a:t>De overgang</a:t>
            </a:r>
          </a:p>
        </p:txBody>
      </p:sp>
      <p:sp>
        <p:nvSpPr>
          <p:cNvPr id="4" name="Tekstvak 3"/>
          <p:cNvSpPr txBox="1"/>
          <p:nvPr/>
        </p:nvSpPr>
        <p:spPr>
          <a:xfrm>
            <a:off x="5199017" y="1375954"/>
            <a:ext cx="4519749" cy="5016758"/>
          </a:xfrm>
          <a:prstGeom prst="rect">
            <a:avLst/>
          </a:prstGeom>
          <a:noFill/>
        </p:spPr>
        <p:txBody>
          <a:bodyPr wrap="square" rtlCol="0">
            <a:spAutoFit/>
          </a:bodyPr>
          <a:lstStyle/>
          <a:p>
            <a:pPr>
              <a:buFont typeface="Arial" pitchFamily="34" charset="0"/>
              <a:buChar char="•"/>
            </a:pPr>
            <a:r>
              <a:rPr lang="nl-NL" sz="2800" dirty="0">
                <a:solidFill>
                  <a:schemeClr val="tx1">
                    <a:lumMod val="75000"/>
                    <a:lumOff val="25000"/>
                  </a:schemeClr>
                </a:solidFill>
                <a:latin typeface="Calibri" pitchFamily="34" charset="0"/>
              </a:rPr>
              <a:t> </a:t>
            </a:r>
            <a:r>
              <a:rPr lang="nl-NL" sz="3200" dirty="0">
                <a:solidFill>
                  <a:schemeClr val="tx1">
                    <a:lumMod val="75000"/>
                    <a:lumOff val="25000"/>
                  </a:schemeClr>
                </a:solidFill>
                <a:latin typeface="Calibri" pitchFamily="34" charset="0"/>
              </a:rPr>
              <a:t>niet alleen </a:t>
            </a:r>
            <a:r>
              <a:rPr lang="nl-NL" sz="3200" b="1" dirty="0">
                <a:solidFill>
                  <a:srgbClr val="7030A0"/>
                </a:solidFill>
                <a:latin typeface="Calibri" pitchFamily="34" charset="0"/>
              </a:rPr>
              <a:t>opvliegers</a:t>
            </a:r>
            <a:r>
              <a:rPr lang="nl-NL" sz="3200" dirty="0">
                <a:solidFill>
                  <a:schemeClr val="tx1">
                    <a:lumMod val="75000"/>
                    <a:lumOff val="25000"/>
                  </a:schemeClr>
                </a:solidFill>
                <a:latin typeface="Calibri" pitchFamily="34" charset="0"/>
              </a:rPr>
              <a:t> </a:t>
            </a:r>
          </a:p>
          <a:p>
            <a:pPr>
              <a:buFont typeface="Arial" pitchFamily="34" charset="0"/>
              <a:buChar char="•"/>
            </a:pPr>
            <a:r>
              <a:rPr lang="nl-NL" sz="3200" dirty="0">
                <a:solidFill>
                  <a:schemeClr val="tx1">
                    <a:lumMod val="75000"/>
                    <a:lumOff val="25000"/>
                  </a:schemeClr>
                </a:solidFill>
                <a:latin typeface="Calibri" pitchFamily="34" charset="0"/>
              </a:rPr>
              <a:t>…..</a:t>
            </a:r>
            <a:r>
              <a:rPr lang="nl-NL" sz="3200" dirty="0">
                <a:solidFill>
                  <a:schemeClr val="tx1">
                    <a:lumMod val="65000"/>
                    <a:lumOff val="35000"/>
                  </a:schemeClr>
                </a:solidFill>
                <a:latin typeface="Calibri" pitchFamily="34" charset="0"/>
              </a:rPr>
              <a:t>klachten op </a:t>
            </a:r>
          </a:p>
          <a:p>
            <a:pPr>
              <a:buFont typeface="Arial" pitchFamily="34" charset="0"/>
              <a:buChar char="•"/>
            </a:pPr>
            <a:r>
              <a:rPr lang="nl-NL" sz="3200" b="1" dirty="0">
                <a:solidFill>
                  <a:srgbClr val="7030A0"/>
                </a:solidFill>
                <a:latin typeface="Calibri" pitchFamily="34" charset="0"/>
              </a:rPr>
              <a:t>lichamelijk</a:t>
            </a:r>
            <a:r>
              <a:rPr lang="nl-NL" sz="3200" dirty="0">
                <a:solidFill>
                  <a:schemeClr val="tx1">
                    <a:lumMod val="65000"/>
                    <a:lumOff val="35000"/>
                  </a:schemeClr>
                </a:solidFill>
                <a:latin typeface="Calibri" pitchFamily="34" charset="0"/>
              </a:rPr>
              <a:t> </a:t>
            </a:r>
          </a:p>
          <a:p>
            <a:pPr>
              <a:buFont typeface="Arial" pitchFamily="34" charset="0"/>
              <a:buChar char="•"/>
            </a:pPr>
            <a:r>
              <a:rPr lang="nl-NL" sz="3200" b="1" dirty="0">
                <a:solidFill>
                  <a:srgbClr val="7030A0"/>
                </a:solidFill>
                <a:latin typeface="Calibri" pitchFamily="34" charset="0"/>
              </a:rPr>
              <a:t>mentaal</a:t>
            </a:r>
            <a:r>
              <a:rPr lang="nl-NL" sz="3200" dirty="0">
                <a:solidFill>
                  <a:schemeClr val="tx1">
                    <a:lumMod val="65000"/>
                    <a:lumOff val="35000"/>
                  </a:schemeClr>
                </a:solidFill>
                <a:latin typeface="Calibri" pitchFamily="34" charset="0"/>
              </a:rPr>
              <a:t> en </a:t>
            </a:r>
          </a:p>
          <a:p>
            <a:pPr>
              <a:buFont typeface="Arial" pitchFamily="34" charset="0"/>
              <a:buChar char="•"/>
            </a:pPr>
            <a:r>
              <a:rPr lang="nl-NL" sz="3200" b="1" dirty="0">
                <a:solidFill>
                  <a:srgbClr val="7030A0"/>
                </a:solidFill>
                <a:latin typeface="Calibri" pitchFamily="34" charset="0"/>
              </a:rPr>
              <a:t>emotioneel </a:t>
            </a:r>
            <a:r>
              <a:rPr lang="nl-NL" sz="3200" dirty="0">
                <a:solidFill>
                  <a:schemeClr val="tx1">
                    <a:lumMod val="65000"/>
                    <a:lumOff val="35000"/>
                  </a:schemeClr>
                </a:solidFill>
                <a:latin typeface="Calibri" pitchFamily="34" charset="0"/>
              </a:rPr>
              <a:t>niveau</a:t>
            </a:r>
          </a:p>
          <a:p>
            <a:pPr>
              <a:buFont typeface="Arial" pitchFamily="34" charset="0"/>
              <a:buChar char="•"/>
            </a:pPr>
            <a:endParaRPr lang="nl-NL" sz="3200" dirty="0">
              <a:solidFill>
                <a:schemeClr val="tx1">
                  <a:lumMod val="65000"/>
                  <a:lumOff val="35000"/>
                </a:schemeClr>
              </a:solidFill>
              <a:latin typeface="Calibri" pitchFamily="34" charset="0"/>
            </a:endParaRPr>
          </a:p>
          <a:p>
            <a:pPr>
              <a:buFont typeface="Arial" pitchFamily="34" charset="0"/>
              <a:buChar char="•"/>
            </a:pPr>
            <a:endParaRPr lang="nl-NL" sz="3200" dirty="0">
              <a:solidFill>
                <a:schemeClr val="tx1">
                  <a:lumMod val="65000"/>
                  <a:lumOff val="35000"/>
                </a:schemeClr>
              </a:solidFill>
              <a:latin typeface="Calibri" pitchFamily="34" charset="0"/>
            </a:endParaRPr>
          </a:p>
          <a:p>
            <a:pPr>
              <a:buFont typeface="Arial" pitchFamily="34" charset="0"/>
              <a:buChar char="•"/>
            </a:pPr>
            <a:r>
              <a:rPr lang="nl-NL" sz="3200" dirty="0">
                <a:solidFill>
                  <a:schemeClr val="tx1">
                    <a:lumMod val="65000"/>
                    <a:lumOff val="35000"/>
                  </a:schemeClr>
                </a:solidFill>
                <a:latin typeface="Calibri" pitchFamily="34" charset="0"/>
              </a:rPr>
              <a:t>Fysiologie</a:t>
            </a:r>
          </a:p>
          <a:p>
            <a:pPr>
              <a:buFont typeface="Arial" pitchFamily="34" charset="0"/>
              <a:buChar char="•"/>
            </a:pPr>
            <a:r>
              <a:rPr lang="nl-NL" sz="3200" dirty="0">
                <a:solidFill>
                  <a:schemeClr val="tx1">
                    <a:lumMod val="65000"/>
                    <a:lumOff val="35000"/>
                  </a:schemeClr>
                </a:solidFill>
                <a:latin typeface="Calibri" pitchFamily="34" charset="0"/>
              </a:rPr>
              <a:t>Regelsystemen</a:t>
            </a:r>
          </a:p>
          <a:p>
            <a:pPr>
              <a:buFont typeface="Arial" pitchFamily="34" charset="0"/>
              <a:buChar char="•"/>
            </a:pPr>
            <a:r>
              <a:rPr lang="nl-NL" sz="3200" dirty="0">
                <a:solidFill>
                  <a:schemeClr val="tx1">
                    <a:lumMod val="65000"/>
                    <a:lumOff val="35000"/>
                  </a:schemeClr>
                </a:solidFill>
                <a:latin typeface="Calibri" pitchFamily="34" charset="0"/>
              </a:rPr>
              <a:t>Behandelopties</a:t>
            </a:r>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8550" y="1287349"/>
            <a:ext cx="2485018" cy="35440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41908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311BE8-5037-4917-B7EA-5011820BC596}"/>
              </a:ext>
            </a:extLst>
          </p:cNvPr>
          <p:cNvSpPr>
            <a:spLocks noGrp="1"/>
          </p:cNvSpPr>
          <p:nvPr>
            <p:ph type="title"/>
          </p:nvPr>
        </p:nvSpPr>
        <p:spPr/>
        <p:txBody>
          <a:bodyPr>
            <a:normAutofit/>
          </a:bodyPr>
          <a:lstStyle/>
          <a:p>
            <a:r>
              <a:rPr lang="nl-NL" sz="4000" b="1" dirty="0"/>
              <a:t>Stof tot nadenken</a:t>
            </a:r>
          </a:p>
        </p:txBody>
      </p:sp>
      <p:sp>
        <p:nvSpPr>
          <p:cNvPr id="3" name="Tijdelijke aanduiding voor inhoud 2">
            <a:extLst>
              <a:ext uri="{FF2B5EF4-FFF2-40B4-BE49-F238E27FC236}">
                <a16:creationId xmlns:a16="http://schemas.microsoft.com/office/drawing/2014/main" id="{019100BF-12C0-46D1-AEC0-B89819BD02C3}"/>
              </a:ext>
            </a:extLst>
          </p:cNvPr>
          <p:cNvSpPr>
            <a:spLocks noGrp="1"/>
          </p:cNvSpPr>
          <p:nvPr>
            <p:ph idx="1"/>
          </p:nvPr>
        </p:nvSpPr>
        <p:spPr>
          <a:xfrm>
            <a:off x="838200" y="1825625"/>
            <a:ext cx="10515600" cy="4351338"/>
          </a:xfrm>
        </p:spPr>
        <p:txBody>
          <a:bodyPr/>
          <a:lstStyle/>
          <a:p>
            <a:r>
              <a:rPr lang="nl-NL" dirty="0"/>
              <a:t>Jonge meisjes tot 9-10 </a:t>
            </a:r>
            <a:r>
              <a:rPr lang="nl-NL" dirty="0" err="1"/>
              <a:t>jr</a:t>
            </a:r>
            <a:r>
              <a:rPr lang="nl-NL" dirty="0"/>
              <a:t>  hebben dezelfde hormoonwaarden oestrogeen en progesteron als in de postmenopauze.</a:t>
            </a:r>
          </a:p>
          <a:p>
            <a:r>
              <a:rPr lang="nl-NL" dirty="0"/>
              <a:t>Hoeveel groep 3-ers klagen over opvliegers, slecht slapen en depressiviteit?</a:t>
            </a:r>
          </a:p>
          <a:p>
            <a:endParaRPr lang="nl-NL" dirty="0"/>
          </a:p>
          <a:p>
            <a:endParaRPr lang="nl-NL" dirty="0"/>
          </a:p>
        </p:txBody>
      </p:sp>
      <p:pic>
        <p:nvPicPr>
          <p:cNvPr id="4" name="Afbeelding 3">
            <a:extLst>
              <a:ext uri="{FF2B5EF4-FFF2-40B4-BE49-F238E27FC236}">
                <a16:creationId xmlns:a16="http://schemas.microsoft.com/office/drawing/2014/main" id="{4294B789-2EF1-45FA-AA5A-A4163793F830}"/>
              </a:ext>
            </a:extLst>
          </p:cNvPr>
          <p:cNvPicPr>
            <a:picLocks noChangeAspect="1"/>
          </p:cNvPicPr>
          <p:nvPr/>
        </p:nvPicPr>
        <p:blipFill>
          <a:blip r:embed="rId2"/>
          <a:stretch>
            <a:fillRect/>
          </a:stretch>
        </p:blipFill>
        <p:spPr>
          <a:xfrm>
            <a:off x="4338918" y="3429001"/>
            <a:ext cx="2738996" cy="2738996"/>
          </a:xfrm>
          <a:prstGeom prst="rect">
            <a:avLst/>
          </a:prstGeom>
        </p:spPr>
      </p:pic>
    </p:spTree>
    <p:extLst>
      <p:ext uri="{BB962C8B-B14F-4D97-AF65-F5344CB8AC3E}">
        <p14:creationId xmlns:p14="http://schemas.microsoft.com/office/powerpoint/2010/main" val="416455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314" y="365125"/>
            <a:ext cx="10526485" cy="758281"/>
          </a:xfrm>
        </p:spPr>
        <p:txBody>
          <a:bodyPr>
            <a:normAutofit/>
          </a:bodyPr>
          <a:lstStyle/>
          <a:p>
            <a:r>
              <a:rPr lang="nl-NL" sz="4000" b="1" dirty="0"/>
              <a:t>Levensfasen en hormoonhuishouding</a:t>
            </a:r>
          </a:p>
        </p:txBody>
      </p:sp>
      <p:sp>
        <p:nvSpPr>
          <p:cNvPr id="3" name="Tijdelijke aanduiding voor inhoud 2"/>
          <p:cNvSpPr>
            <a:spLocks noGrp="1"/>
          </p:cNvSpPr>
          <p:nvPr>
            <p:ph idx="1"/>
          </p:nvPr>
        </p:nvSpPr>
        <p:spPr>
          <a:xfrm>
            <a:off x="957943" y="1367246"/>
            <a:ext cx="10395857" cy="5060667"/>
          </a:xfrm>
        </p:spPr>
        <p:txBody>
          <a:bodyPr>
            <a:normAutofit/>
          </a:bodyPr>
          <a:lstStyle/>
          <a:p>
            <a:pPr marL="0" indent="0">
              <a:buNone/>
            </a:pPr>
            <a:r>
              <a:rPr lang="nl-NL" dirty="0"/>
              <a:t>Een vrouwenleven kent vele fasen met variabele hormonen=FYSIOLOGIE</a:t>
            </a:r>
          </a:p>
          <a:p>
            <a:r>
              <a:rPr lang="nl-NL" dirty="0"/>
              <a:t>Start van de menstruatie/</a:t>
            </a:r>
          </a:p>
          <a:p>
            <a:r>
              <a:rPr lang="nl-NL" dirty="0"/>
              <a:t>Puberteit 11-16</a:t>
            </a:r>
            <a:r>
              <a:rPr lang="nl-NL" baseline="30000" dirty="0"/>
              <a:t>e</a:t>
            </a:r>
            <a:r>
              <a:rPr lang="nl-NL" dirty="0"/>
              <a:t> </a:t>
            </a:r>
            <a:r>
              <a:rPr lang="nl-NL" dirty="0" err="1"/>
              <a:t>jr</a:t>
            </a:r>
            <a:r>
              <a:rPr lang="nl-NL" dirty="0"/>
              <a:t> ( (</a:t>
            </a:r>
            <a:r>
              <a:rPr lang="nl-NL" dirty="0" err="1"/>
              <a:t>an</a:t>
            </a:r>
            <a:r>
              <a:rPr lang="nl-NL" dirty="0"/>
              <a:t>)ovulatie/ritme)</a:t>
            </a:r>
          </a:p>
          <a:p>
            <a:r>
              <a:rPr lang="nl-NL" dirty="0"/>
              <a:t>Zwangerschap en </a:t>
            </a:r>
            <a:r>
              <a:rPr lang="nl-NL" dirty="0" err="1"/>
              <a:t>ontzwangering</a:t>
            </a:r>
            <a:r>
              <a:rPr lang="nl-NL" dirty="0"/>
              <a:t> </a:t>
            </a:r>
          </a:p>
          <a:p>
            <a:r>
              <a:rPr lang="nl-NL" dirty="0"/>
              <a:t>Borstvoeding</a:t>
            </a:r>
          </a:p>
          <a:p>
            <a:r>
              <a:rPr lang="nl-NL" dirty="0"/>
              <a:t>Premenopauze 35-50</a:t>
            </a:r>
            <a:r>
              <a:rPr lang="nl-NL" baseline="30000" dirty="0"/>
              <a:t>e</a:t>
            </a:r>
            <a:r>
              <a:rPr lang="nl-NL" dirty="0"/>
              <a:t> </a:t>
            </a:r>
            <a:r>
              <a:rPr lang="nl-NL" dirty="0" err="1"/>
              <a:t>jr</a:t>
            </a:r>
            <a:endParaRPr lang="nl-NL" dirty="0"/>
          </a:p>
          <a:p>
            <a:r>
              <a:rPr lang="nl-NL" dirty="0"/>
              <a:t>Menopauze is laatste eigen menstruatie (51+)</a:t>
            </a:r>
          </a:p>
          <a:p>
            <a:r>
              <a:rPr lang="nl-NL" dirty="0"/>
              <a:t>Postmenopauze</a:t>
            </a:r>
          </a:p>
          <a:p>
            <a:r>
              <a:rPr lang="nl-NL" sz="3600" b="1" dirty="0">
                <a:solidFill>
                  <a:srgbClr val="7030A0"/>
                </a:solidFill>
              </a:rPr>
              <a:t>Hormonale veerkracht !!</a:t>
            </a:r>
          </a:p>
          <a:p>
            <a:endParaRPr lang="nl-NL" dirty="0"/>
          </a:p>
          <a:p>
            <a:endParaRPr lang="nl-NL" dirty="0"/>
          </a:p>
        </p:txBody>
      </p:sp>
      <p:pic>
        <p:nvPicPr>
          <p:cNvPr id="4" name="Afbeelding 3"/>
          <p:cNvPicPr>
            <a:picLocks noChangeAspect="1"/>
          </p:cNvPicPr>
          <p:nvPr/>
        </p:nvPicPr>
        <p:blipFill>
          <a:blip r:embed="rId2"/>
          <a:stretch>
            <a:fillRect/>
          </a:stretch>
        </p:blipFill>
        <p:spPr>
          <a:xfrm>
            <a:off x="7978588" y="2123217"/>
            <a:ext cx="3137258" cy="1907657"/>
          </a:xfrm>
          <a:prstGeom prst="rect">
            <a:avLst/>
          </a:prstGeom>
        </p:spPr>
      </p:pic>
      <p:pic>
        <p:nvPicPr>
          <p:cNvPr id="5" name="Afbeelding 4"/>
          <p:cNvPicPr>
            <a:picLocks noChangeAspect="1"/>
          </p:cNvPicPr>
          <p:nvPr/>
        </p:nvPicPr>
        <p:blipFill>
          <a:blip r:embed="rId3"/>
          <a:stretch>
            <a:fillRect/>
          </a:stretch>
        </p:blipFill>
        <p:spPr>
          <a:xfrm>
            <a:off x="7894057" y="4152794"/>
            <a:ext cx="3459742" cy="2705206"/>
          </a:xfrm>
          <a:prstGeom prst="rect">
            <a:avLst/>
          </a:prstGeom>
        </p:spPr>
      </p:pic>
      <p:pic>
        <p:nvPicPr>
          <p:cNvPr id="6" name="Afbeelding 5">
            <a:extLst>
              <a:ext uri="{FF2B5EF4-FFF2-40B4-BE49-F238E27FC236}">
                <a16:creationId xmlns:a16="http://schemas.microsoft.com/office/drawing/2014/main" id="{75E0944A-1531-4F37-A3F0-70185ABA6862}"/>
              </a:ext>
            </a:extLst>
          </p:cNvPr>
          <p:cNvPicPr>
            <a:picLocks noChangeAspect="1"/>
          </p:cNvPicPr>
          <p:nvPr/>
        </p:nvPicPr>
        <p:blipFill>
          <a:blip r:embed="rId4"/>
          <a:stretch>
            <a:fillRect/>
          </a:stretch>
        </p:blipFill>
        <p:spPr>
          <a:xfrm>
            <a:off x="10637274" y="41776"/>
            <a:ext cx="1454823" cy="2163259"/>
          </a:xfrm>
          <a:prstGeom prst="rect">
            <a:avLst/>
          </a:prstGeom>
        </p:spPr>
      </p:pic>
    </p:spTree>
    <p:extLst>
      <p:ext uri="{BB962C8B-B14F-4D97-AF65-F5344CB8AC3E}">
        <p14:creationId xmlns:p14="http://schemas.microsoft.com/office/powerpoint/2010/main" val="2873942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AD9751-8D8B-4453-BFC8-83B31CDF103C}"/>
              </a:ext>
            </a:extLst>
          </p:cNvPr>
          <p:cNvSpPr>
            <a:spLocks noGrp="1"/>
          </p:cNvSpPr>
          <p:nvPr>
            <p:ph type="title"/>
          </p:nvPr>
        </p:nvSpPr>
        <p:spPr>
          <a:xfrm>
            <a:off x="838200" y="365126"/>
            <a:ext cx="10515600" cy="889934"/>
          </a:xfrm>
        </p:spPr>
        <p:txBody>
          <a:bodyPr>
            <a:normAutofit/>
          </a:bodyPr>
          <a:lstStyle/>
          <a:p>
            <a:r>
              <a:rPr lang="nl-NL" sz="4000" b="1" dirty="0"/>
              <a:t>Interne en externe factoren</a:t>
            </a:r>
          </a:p>
        </p:txBody>
      </p:sp>
      <p:sp>
        <p:nvSpPr>
          <p:cNvPr id="3" name="Tijdelijke aanduiding voor inhoud 2">
            <a:extLst>
              <a:ext uri="{FF2B5EF4-FFF2-40B4-BE49-F238E27FC236}">
                <a16:creationId xmlns:a16="http://schemas.microsoft.com/office/drawing/2014/main" id="{7A2529D4-1FF2-4050-8D35-3120D439D500}"/>
              </a:ext>
            </a:extLst>
          </p:cNvPr>
          <p:cNvSpPr>
            <a:spLocks noGrp="1"/>
          </p:cNvSpPr>
          <p:nvPr>
            <p:ph idx="1"/>
          </p:nvPr>
        </p:nvSpPr>
        <p:spPr>
          <a:xfrm>
            <a:off x="986118" y="1497106"/>
            <a:ext cx="10703858" cy="4995767"/>
          </a:xfrm>
        </p:spPr>
        <p:txBody>
          <a:bodyPr>
            <a:normAutofit/>
          </a:bodyPr>
          <a:lstStyle/>
          <a:p>
            <a:pPr marL="0" indent="0">
              <a:buNone/>
            </a:pPr>
            <a:r>
              <a:rPr lang="nl-NL" dirty="0"/>
              <a:t>Ook hormoonveranderingen als gevolg van o.a.</a:t>
            </a:r>
          </a:p>
          <a:p>
            <a:r>
              <a:rPr lang="nl-NL" dirty="0"/>
              <a:t>Anticonceptie</a:t>
            </a:r>
          </a:p>
          <a:p>
            <a:r>
              <a:rPr lang="nl-NL" dirty="0"/>
              <a:t>(Epi)genetica, methylatie </a:t>
            </a:r>
          </a:p>
          <a:p>
            <a:r>
              <a:rPr lang="nl-NL" dirty="0"/>
              <a:t>“oestrogeen dominantie” </a:t>
            </a:r>
          </a:p>
          <a:p>
            <a:r>
              <a:rPr lang="nl-NL" dirty="0"/>
              <a:t>Stress / trauma </a:t>
            </a:r>
          </a:p>
          <a:p>
            <a:r>
              <a:rPr lang="nl-NL" dirty="0"/>
              <a:t>Leefstijl, gewicht, roken, alcohol, bewegen</a:t>
            </a:r>
          </a:p>
          <a:p>
            <a:r>
              <a:rPr lang="nl-NL" dirty="0"/>
              <a:t>Nutriënten-/anti oxidanten status</a:t>
            </a:r>
          </a:p>
          <a:p>
            <a:r>
              <a:rPr lang="nl-NL" dirty="0"/>
              <a:t>Na operatie, chemo- of radiotherapie</a:t>
            </a:r>
          </a:p>
          <a:p>
            <a:r>
              <a:rPr lang="nl-NL" dirty="0"/>
              <a:t>=extra factoren die de </a:t>
            </a:r>
            <a:r>
              <a:rPr lang="nl-NL" sz="3200" dirty="0">
                <a:solidFill>
                  <a:srgbClr val="7030A0"/>
                </a:solidFill>
              </a:rPr>
              <a:t>hormonale veerkracht </a:t>
            </a:r>
            <a:r>
              <a:rPr lang="nl-NL" dirty="0"/>
              <a:t>onder druk zetten!!</a:t>
            </a:r>
          </a:p>
        </p:txBody>
      </p:sp>
      <p:pic>
        <p:nvPicPr>
          <p:cNvPr id="5" name="Afbeelding 4">
            <a:extLst>
              <a:ext uri="{FF2B5EF4-FFF2-40B4-BE49-F238E27FC236}">
                <a16:creationId xmlns:a16="http://schemas.microsoft.com/office/drawing/2014/main" id="{12A257F3-B483-40C0-A05A-616FA960C48A}"/>
              </a:ext>
            </a:extLst>
          </p:cNvPr>
          <p:cNvPicPr>
            <a:picLocks noChangeAspect="1"/>
          </p:cNvPicPr>
          <p:nvPr/>
        </p:nvPicPr>
        <p:blipFill>
          <a:blip r:embed="rId2"/>
          <a:stretch>
            <a:fillRect/>
          </a:stretch>
        </p:blipFill>
        <p:spPr>
          <a:xfrm>
            <a:off x="7100047" y="1972235"/>
            <a:ext cx="4921624" cy="2103259"/>
          </a:xfrm>
          <a:prstGeom prst="rect">
            <a:avLst/>
          </a:prstGeom>
        </p:spPr>
      </p:pic>
      <p:sp>
        <p:nvSpPr>
          <p:cNvPr id="4" name="Tekstvak 3">
            <a:extLst>
              <a:ext uri="{FF2B5EF4-FFF2-40B4-BE49-F238E27FC236}">
                <a16:creationId xmlns:a16="http://schemas.microsoft.com/office/drawing/2014/main" id="{31E12B82-BDAC-4D94-8CE4-CC35036432A9}"/>
              </a:ext>
            </a:extLst>
          </p:cNvPr>
          <p:cNvSpPr txBox="1"/>
          <p:nvPr/>
        </p:nvSpPr>
        <p:spPr>
          <a:xfrm>
            <a:off x="6553199" y="6069109"/>
            <a:ext cx="5271247" cy="338554"/>
          </a:xfrm>
          <a:prstGeom prst="rect">
            <a:avLst/>
          </a:prstGeom>
          <a:noFill/>
        </p:spPr>
        <p:txBody>
          <a:bodyPr wrap="square" rtlCol="0">
            <a:spAutoFit/>
          </a:bodyPr>
          <a:lstStyle/>
          <a:p>
            <a:r>
              <a:rPr lang="nl-NL" sz="1600" i="1" dirty="0"/>
              <a:t>https://lesstress.biz/veerkracht-wat-is-dit-en-hoe-werkt-het</a:t>
            </a:r>
            <a:r>
              <a:rPr lang="nl-NL" sz="1600" dirty="0"/>
              <a:t>/</a:t>
            </a:r>
          </a:p>
        </p:txBody>
      </p:sp>
    </p:spTree>
    <p:extLst>
      <p:ext uri="{BB962C8B-B14F-4D97-AF65-F5344CB8AC3E}">
        <p14:creationId xmlns:p14="http://schemas.microsoft.com/office/powerpoint/2010/main" val="95689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63615034-BDA6-B24C-AAE5-24F34265C6F1}"/>
              </a:ext>
            </a:extLst>
          </p:cNvPr>
          <p:cNvSpPr>
            <a:spLocks noGrp="1"/>
          </p:cNvSpPr>
          <p:nvPr>
            <p:ph type="title"/>
          </p:nvPr>
        </p:nvSpPr>
        <p:spPr>
          <a:xfrm>
            <a:off x="838200" y="273350"/>
            <a:ext cx="9472749" cy="664950"/>
          </a:xfrm>
          <a:solidFill>
            <a:schemeClr val="bg1"/>
          </a:solidFill>
        </p:spPr>
        <p:txBody>
          <a:bodyPr vert="horz" lIns="91440" tIns="45720" rIns="91440" bIns="45720" rtlCol="0" anchor="b">
            <a:normAutofit fontScale="90000"/>
          </a:bodyPr>
          <a:lstStyle/>
          <a:p>
            <a:br>
              <a:rPr lang="en-US" sz="3000" dirty="0">
                <a:solidFill>
                  <a:srgbClr val="1B1B1B"/>
                </a:solidFill>
                <a:effectLst/>
              </a:rPr>
            </a:br>
            <a:r>
              <a:rPr lang="en-US" b="1" dirty="0" err="1">
                <a:solidFill>
                  <a:srgbClr val="1B1B1B"/>
                </a:solidFill>
              </a:rPr>
              <a:t>Fysiologie</a:t>
            </a:r>
            <a:r>
              <a:rPr lang="en-US" b="1" dirty="0">
                <a:solidFill>
                  <a:srgbClr val="1B1B1B"/>
                </a:solidFill>
              </a:rPr>
              <a:t> -  de </a:t>
            </a:r>
            <a:r>
              <a:rPr lang="en-US" b="1" dirty="0" err="1">
                <a:solidFill>
                  <a:srgbClr val="1B1B1B"/>
                </a:solidFill>
              </a:rPr>
              <a:t>vrouwelijke</a:t>
            </a:r>
            <a:r>
              <a:rPr lang="en-US" b="1" dirty="0">
                <a:solidFill>
                  <a:srgbClr val="1B1B1B"/>
                </a:solidFill>
              </a:rPr>
              <a:t> </a:t>
            </a:r>
            <a:r>
              <a:rPr lang="en-US" b="1" dirty="0" err="1">
                <a:solidFill>
                  <a:srgbClr val="1B1B1B"/>
                </a:solidFill>
              </a:rPr>
              <a:t>hormonale</a:t>
            </a:r>
            <a:r>
              <a:rPr lang="en-US" b="1" dirty="0">
                <a:solidFill>
                  <a:srgbClr val="1B1B1B"/>
                </a:solidFill>
              </a:rPr>
              <a:t> </a:t>
            </a:r>
            <a:r>
              <a:rPr lang="en-US" b="1" dirty="0" err="1">
                <a:solidFill>
                  <a:srgbClr val="1B1B1B"/>
                </a:solidFill>
              </a:rPr>
              <a:t>cyclus</a:t>
            </a:r>
            <a:endParaRPr lang="en-US" b="1" dirty="0">
              <a:solidFill>
                <a:srgbClr val="1B1B1B"/>
              </a:solidFill>
            </a:endParaRPr>
          </a:p>
        </p:txBody>
      </p:sp>
      <p:sp>
        <p:nvSpPr>
          <p:cNvPr id="5" name="Rechthoek 4">
            <a:extLst>
              <a:ext uri="{FF2B5EF4-FFF2-40B4-BE49-F238E27FC236}">
                <a16:creationId xmlns:a16="http://schemas.microsoft.com/office/drawing/2014/main" id="{0AD1F2E8-8B1A-FB44-A470-A70BB7CA7764}"/>
              </a:ext>
            </a:extLst>
          </p:cNvPr>
          <p:cNvSpPr/>
          <p:nvPr/>
        </p:nvSpPr>
        <p:spPr>
          <a:xfrm>
            <a:off x="838743" y="2008822"/>
            <a:ext cx="6096000" cy="800219"/>
          </a:xfrm>
          <a:prstGeom prst="rect">
            <a:avLst/>
          </a:prstGeom>
        </p:spPr>
        <p:txBody>
          <a:bodyPr>
            <a:spAutoFit/>
          </a:bodyPr>
          <a:lstStyle/>
          <a:p>
            <a:endParaRPr lang="nl-NL" sz="1400" dirty="0">
              <a:solidFill>
                <a:srgbClr val="494F63"/>
              </a:solidFill>
              <a:latin typeface="Georgia" panose="02040502050405020303" pitchFamily="18" charset="0"/>
            </a:endParaRPr>
          </a:p>
          <a:p>
            <a:endParaRPr lang="nl-NL" sz="3200" dirty="0">
              <a:effectLst/>
              <a:latin typeface="Times" pitchFamily="2" charset="0"/>
            </a:endParaRPr>
          </a:p>
        </p:txBody>
      </p:sp>
      <p:pic>
        <p:nvPicPr>
          <p:cNvPr id="2" name="Afbeelding 1"/>
          <p:cNvPicPr>
            <a:picLocks noChangeAspect="1"/>
          </p:cNvPicPr>
          <p:nvPr/>
        </p:nvPicPr>
        <p:blipFill>
          <a:blip r:embed="rId2"/>
          <a:stretch>
            <a:fillRect/>
          </a:stretch>
        </p:blipFill>
        <p:spPr>
          <a:xfrm>
            <a:off x="4893589" y="1455284"/>
            <a:ext cx="6923942" cy="5200650"/>
          </a:xfrm>
          <a:prstGeom prst="rect">
            <a:avLst/>
          </a:prstGeom>
        </p:spPr>
      </p:pic>
      <p:sp>
        <p:nvSpPr>
          <p:cNvPr id="3" name="Tijdelijke aanduiding voor inhoud 2"/>
          <p:cNvSpPr>
            <a:spLocks noGrp="1"/>
          </p:cNvSpPr>
          <p:nvPr>
            <p:ph idx="1"/>
          </p:nvPr>
        </p:nvSpPr>
        <p:spPr>
          <a:xfrm>
            <a:off x="838200" y="3990975"/>
            <a:ext cx="10515600" cy="2185988"/>
          </a:xfrm>
        </p:spPr>
        <p:txBody>
          <a:bodyPr/>
          <a:lstStyle/>
          <a:p>
            <a:r>
              <a:rPr lang="nl-NL" dirty="0"/>
              <a:t>      </a:t>
            </a:r>
          </a:p>
        </p:txBody>
      </p:sp>
      <p:pic>
        <p:nvPicPr>
          <p:cNvPr id="4" name="Afbeelding 3"/>
          <p:cNvPicPr>
            <a:picLocks noChangeAspect="1"/>
          </p:cNvPicPr>
          <p:nvPr/>
        </p:nvPicPr>
        <p:blipFill>
          <a:blip r:embed="rId3"/>
          <a:stretch>
            <a:fillRect/>
          </a:stretch>
        </p:blipFill>
        <p:spPr>
          <a:xfrm>
            <a:off x="728513" y="1455284"/>
            <a:ext cx="3541408" cy="4566285"/>
          </a:xfrm>
          <a:prstGeom prst="rect">
            <a:avLst/>
          </a:prstGeom>
        </p:spPr>
      </p:pic>
    </p:spTree>
    <p:extLst>
      <p:ext uri="{BB962C8B-B14F-4D97-AF65-F5344CB8AC3E}">
        <p14:creationId xmlns:p14="http://schemas.microsoft.com/office/powerpoint/2010/main" val="478870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t>Hormonale regulatie mannen en vrouwen</a:t>
            </a: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84047849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vak 4"/>
          <p:cNvSpPr txBox="1"/>
          <p:nvPr/>
        </p:nvSpPr>
        <p:spPr>
          <a:xfrm>
            <a:off x="1123949" y="2019300"/>
            <a:ext cx="1723753" cy="369332"/>
          </a:xfrm>
          <a:prstGeom prst="rect">
            <a:avLst/>
          </a:prstGeom>
          <a:noFill/>
        </p:spPr>
        <p:txBody>
          <a:bodyPr wrap="square" rtlCol="0">
            <a:spAutoFit/>
          </a:bodyPr>
          <a:lstStyle/>
          <a:p>
            <a:r>
              <a:rPr lang="nl-NL" dirty="0"/>
              <a:t>Mannenleven</a:t>
            </a:r>
          </a:p>
        </p:txBody>
      </p:sp>
      <p:sp>
        <p:nvSpPr>
          <p:cNvPr id="6" name="Tekstvak 5"/>
          <p:cNvSpPr txBox="1"/>
          <p:nvPr/>
        </p:nvSpPr>
        <p:spPr>
          <a:xfrm>
            <a:off x="1238250" y="4819650"/>
            <a:ext cx="1828800" cy="369332"/>
          </a:xfrm>
          <a:prstGeom prst="rect">
            <a:avLst/>
          </a:prstGeom>
          <a:noFill/>
        </p:spPr>
        <p:txBody>
          <a:bodyPr wrap="square" rtlCol="0">
            <a:spAutoFit/>
          </a:bodyPr>
          <a:lstStyle/>
          <a:p>
            <a:r>
              <a:rPr lang="nl-NL" dirty="0"/>
              <a:t>Vrouwenleven</a:t>
            </a:r>
          </a:p>
        </p:txBody>
      </p:sp>
      <p:sp>
        <p:nvSpPr>
          <p:cNvPr id="3" name="Tekstvak 2"/>
          <p:cNvSpPr txBox="1"/>
          <p:nvPr/>
        </p:nvSpPr>
        <p:spPr>
          <a:xfrm>
            <a:off x="1123950" y="5660571"/>
            <a:ext cx="10075273" cy="369332"/>
          </a:xfrm>
          <a:prstGeom prst="rect">
            <a:avLst/>
          </a:prstGeom>
          <a:solidFill>
            <a:srgbClr val="92D050"/>
          </a:solidFill>
        </p:spPr>
        <p:txBody>
          <a:bodyPr wrap="square" rtlCol="0">
            <a:spAutoFit/>
          </a:bodyPr>
          <a:lstStyle/>
          <a:p>
            <a:endParaRPr lang="nl-NL" dirty="0"/>
          </a:p>
        </p:txBody>
      </p:sp>
    </p:spTree>
    <p:extLst>
      <p:ext uri="{BB962C8B-B14F-4D97-AF65-F5344CB8AC3E}">
        <p14:creationId xmlns:p14="http://schemas.microsoft.com/office/powerpoint/2010/main" val="1726653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
            <a:extLst>
              <a:ext uri="{FF2B5EF4-FFF2-40B4-BE49-F238E27FC236}">
                <a16:creationId xmlns:a16="http://schemas.microsoft.com/office/drawing/2014/main" id="{23FC6956-AD97-024B-A834-C3D9D75CE510}"/>
              </a:ext>
            </a:extLst>
          </p:cNvPr>
          <p:cNvSpPr txBox="1">
            <a:spLocks/>
          </p:cNvSpPr>
          <p:nvPr/>
        </p:nvSpPr>
        <p:spPr>
          <a:xfrm>
            <a:off x="870857" y="261257"/>
            <a:ext cx="10485121" cy="77506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rgbClr val="1B1B1B"/>
                </a:solidFill>
              </a:rPr>
              <a:t>Hormonen</a:t>
            </a:r>
            <a:r>
              <a:rPr lang="en-US" sz="4000" b="1" dirty="0">
                <a:solidFill>
                  <a:srgbClr val="1B1B1B"/>
                </a:solidFill>
              </a:rPr>
              <a:t> en </a:t>
            </a:r>
            <a:r>
              <a:rPr lang="en-US" sz="4000" b="1" dirty="0" err="1">
                <a:solidFill>
                  <a:srgbClr val="1B1B1B"/>
                </a:solidFill>
              </a:rPr>
              <a:t>regelsystemen</a:t>
            </a:r>
            <a:r>
              <a:rPr lang="en-US" sz="4000" b="1" dirty="0">
                <a:solidFill>
                  <a:srgbClr val="1B1B1B"/>
                </a:solidFill>
              </a:rPr>
              <a:t> en </a:t>
            </a:r>
            <a:r>
              <a:rPr lang="en-US" sz="4000" b="1" dirty="0" err="1">
                <a:solidFill>
                  <a:srgbClr val="1B1B1B"/>
                </a:solidFill>
              </a:rPr>
              <a:t>terugkoppeling</a:t>
            </a:r>
            <a:endParaRPr lang="en-US" sz="4000" b="1" dirty="0">
              <a:solidFill>
                <a:srgbClr val="1B1B1B"/>
              </a:solidFill>
              <a:latin typeface="Times" pitchFamily="2" charset="0"/>
            </a:endParaRPr>
          </a:p>
        </p:txBody>
      </p:sp>
      <p:sp>
        <p:nvSpPr>
          <p:cNvPr id="3" name="Rechthoek 2">
            <a:extLst>
              <a:ext uri="{FF2B5EF4-FFF2-40B4-BE49-F238E27FC236}">
                <a16:creationId xmlns:a16="http://schemas.microsoft.com/office/drawing/2014/main" id="{B2892408-0A8D-9740-95E2-2667F585C10A}"/>
              </a:ext>
            </a:extLst>
          </p:cNvPr>
          <p:cNvSpPr/>
          <p:nvPr/>
        </p:nvSpPr>
        <p:spPr>
          <a:xfrm>
            <a:off x="7571380" y="3592991"/>
            <a:ext cx="4201886" cy="738664"/>
          </a:xfrm>
          <a:prstGeom prst="rect">
            <a:avLst/>
          </a:prstGeom>
        </p:spPr>
        <p:txBody>
          <a:bodyPr wrap="square">
            <a:spAutoFit/>
          </a:bodyPr>
          <a:lstStyle/>
          <a:p>
            <a:r>
              <a:rPr lang="nl-NL" sz="2400" dirty="0">
                <a:latin typeface="Times" pitchFamily="2" charset="0"/>
              </a:rPr>
              <a:t> </a:t>
            </a:r>
          </a:p>
          <a:p>
            <a:pPr marL="285750" indent="-285750">
              <a:buFont typeface="Arial" panose="020B0604020202020204" pitchFamily="34" charset="0"/>
              <a:buChar char="•"/>
            </a:pPr>
            <a:endParaRPr lang="nl-NL" dirty="0">
              <a:effectLst/>
            </a:endParaRPr>
          </a:p>
        </p:txBody>
      </p:sp>
      <p:pic>
        <p:nvPicPr>
          <p:cNvPr id="7" name="Picture 2" descr="Afbeeldingsresultaat voor hypofyse gonaden"/>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tretch>
            <a:fillRect/>
          </a:stretch>
        </p:blipFill>
        <p:spPr bwMode="auto">
          <a:xfrm>
            <a:off x="740230" y="1275728"/>
            <a:ext cx="5848830" cy="5029278"/>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3"/>
          <p:cNvSpPr/>
          <p:nvPr/>
        </p:nvSpPr>
        <p:spPr>
          <a:xfrm>
            <a:off x="6732495" y="1275728"/>
            <a:ext cx="5102454" cy="5021055"/>
          </a:xfrm>
          <a:prstGeom prst="rect">
            <a:avLst/>
          </a:prstGeom>
        </p:spPr>
        <p:txBody>
          <a:bodyPr wrap="square">
            <a:spAutoFit/>
          </a:bodyPr>
          <a:lstStyle/>
          <a:p>
            <a:pPr lvl="0" defTabSz="1827213" eaLnBrk="0" fontAlgn="base" hangingPunct="0">
              <a:lnSpc>
                <a:spcPct val="150000"/>
              </a:lnSpc>
              <a:spcBef>
                <a:spcPct val="0"/>
              </a:spcBef>
              <a:spcAft>
                <a:spcPct val="0"/>
              </a:spcAft>
              <a:defRPr/>
            </a:pPr>
            <a:r>
              <a:rPr lang="nl-NL" sz="2400" dirty="0">
                <a:solidFill>
                  <a:srgbClr val="000000"/>
                </a:solidFill>
                <a:ea typeface="MS PGothic" panose="020B0600070205080204" pitchFamily="34" charset="-128"/>
                <a:cs typeface="Times" panose="02020603050405020304" pitchFamily="18" charset="0"/>
              </a:rPr>
              <a:t>Hormoonveranderingen invloed op </a:t>
            </a:r>
            <a:r>
              <a:rPr lang="nl-NL" sz="2400" dirty="0" err="1">
                <a:solidFill>
                  <a:srgbClr val="000000"/>
                </a:solidFill>
                <a:ea typeface="MS PGothic" panose="020B0600070205080204" pitchFamily="34" charset="-128"/>
                <a:cs typeface="Times" panose="02020603050405020304" pitchFamily="18" charset="0"/>
              </a:rPr>
              <a:t>oa</a:t>
            </a:r>
            <a:r>
              <a:rPr lang="nl-NL" sz="2400" dirty="0">
                <a:solidFill>
                  <a:srgbClr val="000000"/>
                </a:solidFill>
                <a:ea typeface="MS PGothic" panose="020B0600070205080204" pitchFamily="34" charset="-128"/>
                <a:cs typeface="Times" panose="02020603050405020304" pitchFamily="18" charset="0"/>
              </a:rPr>
              <a:t>:</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err="1">
                <a:solidFill>
                  <a:srgbClr val="000000"/>
                </a:solidFill>
                <a:ea typeface="MS PGothic" panose="020B0600070205080204" pitchFamily="34" charset="-128"/>
                <a:cs typeface="Times" panose="02020603050405020304" pitchFamily="18" charset="0"/>
              </a:rPr>
              <a:t>Endorfines</a:t>
            </a:r>
            <a:r>
              <a:rPr lang="nl-NL" sz="2400" dirty="0">
                <a:solidFill>
                  <a:srgbClr val="000000"/>
                </a:solidFill>
                <a:ea typeface="MS PGothic" panose="020B0600070205080204" pitchFamily="34" charset="-128"/>
                <a:cs typeface="Times" panose="02020603050405020304" pitchFamily="18" charset="0"/>
              </a:rPr>
              <a:t> (pijn, melatonine, stress(in)tolerantie)</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a:solidFill>
                  <a:srgbClr val="000000"/>
                </a:solidFill>
                <a:ea typeface="MS PGothic" panose="020B0600070205080204" pitchFamily="34" charset="-128"/>
                <a:cs typeface="Times" panose="02020603050405020304" pitchFamily="18" charset="0"/>
              </a:rPr>
              <a:t>Neurotransmitters (slaap,  stemming en gedrag </a:t>
            </a:r>
            <a:r>
              <a:rPr lang="nl-NL" sz="2400" dirty="0" err="1">
                <a:solidFill>
                  <a:srgbClr val="000000"/>
                </a:solidFill>
                <a:ea typeface="MS PGothic" panose="020B0600070205080204" pitchFamily="34" charset="-128"/>
                <a:cs typeface="Times" panose="02020603050405020304" pitchFamily="18" charset="0"/>
              </a:rPr>
              <a:t>oa</a:t>
            </a:r>
            <a:r>
              <a:rPr lang="nl-NL" sz="2400" dirty="0">
                <a:solidFill>
                  <a:srgbClr val="000000"/>
                </a:solidFill>
                <a:ea typeface="MS PGothic" panose="020B0600070205080204" pitchFamily="34" charset="-128"/>
                <a:cs typeface="Times" panose="02020603050405020304" pitchFamily="18" charset="0"/>
              </a:rPr>
              <a:t>)</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a:solidFill>
                  <a:srgbClr val="000000"/>
                </a:solidFill>
                <a:ea typeface="MS PGothic" panose="020B0600070205080204" pitchFamily="34" charset="-128"/>
                <a:cs typeface="Times" panose="02020603050405020304" pitchFamily="18" charset="0"/>
              </a:rPr>
              <a:t>Immuunsysteem</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a:solidFill>
                  <a:srgbClr val="000000"/>
                </a:solidFill>
                <a:ea typeface="MS PGothic" panose="020B0600070205080204" pitchFamily="34" charset="-128"/>
                <a:cs typeface="Times" panose="02020603050405020304" pitchFamily="18" charset="0"/>
              </a:rPr>
              <a:t>Glucose huishouding</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a:solidFill>
                  <a:srgbClr val="000000"/>
                </a:solidFill>
                <a:ea typeface="MS PGothic" panose="020B0600070205080204" pitchFamily="34" charset="-128"/>
                <a:cs typeface="Times" panose="02020603050405020304" pitchFamily="18" charset="0"/>
              </a:rPr>
              <a:t>Leverenzymen CYP</a:t>
            </a:r>
          </a:p>
          <a:p>
            <a:pPr marL="571500" lvl="0" indent="-571500" defTabSz="1827213" eaLnBrk="0" fontAlgn="base" hangingPunct="0">
              <a:lnSpc>
                <a:spcPct val="150000"/>
              </a:lnSpc>
              <a:spcBef>
                <a:spcPct val="0"/>
              </a:spcBef>
              <a:spcAft>
                <a:spcPct val="0"/>
              </a:spcAft>
              <a:buFont typeface="Arial" panose="020B0604020202020204" pitchFamily="34" charset="0"/>
              <a:buChar char="•"/>
              <a:defRPr/>
            </a:pPr>
            <a:r>
              <a:rPr lang="nl-NL" sz="2400" dirty="0">
                <a:solidFill>
                  <a:srgbClr val="000000"/>
                </a:solidFill>
                <a:ea typeface="MS PGothic" panose="020B0600070205080204" pitchFamily="34" charset="-128"/>
                <a:cs typeface="Times" panose="02020603050405020304" pitchFamily="18" charset="0"/>
              </a:rPr>
              <a:t>Microbioom in darmen</a:t>
            </a:r>
          </a:p>
        </p:txBody>
      </p:sp>
    </p:spTree>
    <p:extLst>
      <p:ext uri="{BB962C8B-B14F-4D97-AF65-F5344CB8AC3E}">
        <p14:creationId xmlns:p14="http://schemas.microsoft.com/office/powerpoint/2010/main" val="142145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63615034-BDA6-B24C-AAE5-24F34265C6F1}"/>
              </a:ext>
            </a:extLst>
          </p:cNvPr>
          <p:cNvSpPr>
            <a:spLocks noGrp="1"/>
          </p:cNvSpPr>
          <p:nvPr>
            <p:ph type="title"/>
          </p:nvPr>
        </p:nvSpPr>
        <p:spPr>
          <a:xfrm>
            <a:off x="647700" y="269965"/>
            <a:ext cx="10277475" cy="1116009"/>
          </a:xfrm>
          <a:solidFill>
            <a:schemeClr val="bg1"/>
          </a:solidFill>
        </p:spPr>
        <p:txBody>
          <a:bodyPr vert="horz" lIns="91440" tIns="45720" rIns="91440" bIns="45720" rtlCol="0" anchor="b">
            <a:normAutofit fontScale="90000"/>
          </a:bodyPr>
          <a:lstStyle/>
          <a:p>
            <a:pPr algn="ctr"/>
            <a:br>
              <a:rPr lang="en-US" sz="3000" dirty="0">
                <a:solidFill>
                  <a:srgbClr val="1B1B1B"/>
                </a:solidFill>
                <a:effectLst/>
              </a:rPr>
            </a:br>
            <a:r>
              <a:rPr lang="en-US" b="1" dirty="0" err="1">
                <a:solidFill>
                  <a:srgbClr val="1B1B1B"/>
                </a:solidFill>
                <a:effectLst/>
              </a:rPr>
              <a:t>Regelsystemen</a:t>
            </a:r>
            <a:br>
              <a:rPr lang="en-US" b="1" dirty="0">
                <a:solidFill>
                  <a:srgbClr val="1B1B1B"/>
                </a:solidFill>
                <a:effectLst/>
              </a:rPr>
            </a:br>
            <a:r>
              <a:rPr lang="en-US" b="1" dirty="0" err="1">
                <a:solidFill>
                  <a:srgbClr val="1B1B1B"/>
                </a:solidFill>
              </a:rPr>
              <a:t>Hormonale</a:t>
            </a:r>
            <a:r>
              <a:rPr lang="en-US" b="1" dirty="0">
                <a:solidFill>
                  <a:srgbClr val="1B1B1B"/>
                </a:solidFill>
              </a:rPr>
              <a:t> </a:t>
            </a:r>
            <a:r>
              <a:rPr lang="en-US" b="1" dirty="0" err="1">
                <a:solidFill>
                  <a:srgbClr val="1B1B1B"/>
                </a:solidFill>
              </a:rPr>
              <a:t>klachten</a:t>
            </a:r>
            <a:r>
              <a:rPr lang="en-US" b="1" dirty="0">
                <a:solidFill>
                  <a:srgbClr val="1B1B1B"/>
                </a:solidFill>
              </a:rPr>
              <a:t> </a:t>
            </a:r>
            <a:r>
              <a:rPr lang="en-US" b="1" dirty="0" err="1">
                <a:solidFill>
                  <a:srgbClr val="1B1B1B"/>
                </a:solidFill>
              </a:rPr>
              <a:t>zijn</a:t>
            </a:r>
            <a:r>
              <a:rPr lang="en-US" b="1" dirty="0">
                <a:solidFill>
                  <a:srgbClr val="1B1B1B"/>
                </a:solidFill>
              </a:rPr>
              <a:t> heel </a:t>
            </a:r>
            <a:r>
              <a:rPr lang="en-US" b="1" dirty="0" err="1">
                <a:solidFill>
                  <a:srgbClr val="1B1B1B"/>
                </a:solidFill>
              </a:rPr>
              <a:t>vaak</a:t>
            </a:r>
            <a:r>
              <a:rPr lang="en-US" b="1" dirty="0">
                <a:solidFill>
                  <a:srgbClr val="1B1B1B"/>
                </a:solidFill>
              </a:rPr>
              <a:t> </a:t>
            </a:r>
            <a:r>
              <a:rPr lang="en-US" b="1" dirty="0" err="1">
                <a:solidFill>
                  <a:srgbClr val="1B1B1B"/>
                </a:solidFill>
              </a:rPr>
              <a:t>een</a:t>
            </a:r>
            <a:r>
              <a:rPr lang="en-US" b="1" dirty="0">
                <a:solidFill>
                  <a:srgbClr val="1B1B1B"/>
                </a:solidFill>
              </a:rPr>
              <a:t> GEVOLG</a:t>
            </a:r>
          </a:p>
        </p:txBody>
      </p:sp>
      <p:pic>
        <p:nvPicPr>
          <p:cNvPr id="10" name="Picture 2" descr="Afbeeldingsresultaat voor champagnetore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0331" y="1518845"/>
            <a:ext cx="4351338" cy="4658118"/>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p:cNvSpPr txBox="1"/>
          <p:nvPr/>
        </p:nvSpPr>
        <p:spPr>
          <a:xfrm>
            <a:off x="6757851" y="1859605"/>
            <a:ext cx="4598126" cy="369332"/>
          </a:xfrm>
          <a:prstGeom prst="rect">
            <a:avLst/>
          </a:prstGeom>
          <a:noFill/>
        </p:spPr>
        <p:txBody>
          <a:bodyPr wrap="square" rtlCol="0">
            <a:spAutoFit/>
          </a:bodyPr>
          <a:lstStyle/>
          <a:p>
            <a:r>
              <a:rPr lang="nl-NL" dirty="0"/>
              <a:t>Endorfinen  (POMC gen – </a:t>
            </a:r>
            <a:r>
              <a:rPr lang="nl-NL" dirty="0" err="1"/>
              <a:t>epigenetica</a:t>
            </a:r>
            <a:r>
              <a:rPr lang="nl-NL" dirty="0"/>
              <a:t>! )</a:t>
            </a:r>
          </a:p>
        </p:txBody>
      </p:sp>
      <p:sp>
        <p:nvSpPr>
          <p:cNvPr id="4" name="Tekstvak 3"/>
          <p:cNvSpPr txBox="1"/>
          <p:nvPr/>
        </p:nvSpPr>
        <p:spPr>
          <a:xfrm>
            <a:off x="6940731" y="2847703"/>
            <a:ext cx="1895791" cy="369332"/>
          </a:xfrm>
          <a:prstGeom prst="rect">
            <a:avLst/>
          </a:prstGeom>
          <a:noFill/>
        </p:spPr>
        <p:txBody>
          <a:bodyPr wrap="square" rtlCol="0">
            <a:spAutoFit/>
          </a:bodyPr>
          <a:lstStyle/>
          <a:p>
            <a:r>
              <a:rPr lang="nl-NL" dirty="0"/>
              <a:t>neurotransmitters</a:t>
            </a:r>
          </a:p>
        </p:txBody>
      </p:sp>
      <p:sp>
        <p:nvSpPr>
          <p:cNvPr id="5" name="Tekstvak 4"/>
          <p:cNvSpPr txBox="1"/>
          <p:nvPr/>
        </p:nvSpPr>
        <p:spPr>
          <a:xfrm>
            <a:off x="7356486" y="3976570"/>
            <a:ext cx="1173719" cy="369332"/>
          </a:xfrm>
          <a:prstGeom prst="rect">
            <a:avLst/>
          </a:prstGeom>
          <a:noFill/>
        </p:spPr>
        <p:txBody>
          <a:bodyPr wrap="none" rtlCol="0">
            <a:spAutoFit/>
          </a:bodyPr>
          <a:lstStyle/>
          <a:p>
            <a:r>
              <a:rPr lang="nl-NL" dirty="0"/>
              <a:t>hormonen</a:t>
            </a:r>
          </a:p>
        </p:txBody>
      </p:sp>
      <p:sp>
        <p:nvSpPr>
          <p:cNvPr id="7" name="Tekstvak 6"/>
          <p:cNvSpPr txBox="1"/>
          <p:nvPr/>
        </p:nvSpPr>
        <p:spPr>
          <a:xfrm>
            <a:off x="7743825" y="5334000"/>
            <a:ext cx="3995329" cy="369332"/>
          </a:xfrm>
          <a:prstGeom prst="rect">
            <a:avLst/>
          </a:prstGeom>
          <a:noFill/>
        </p:spPr>
        <p:txBody>
          <a:bodyPr wrap="square" rtlCol="0">
            <a:spAutoFit/>
          </a:bodyPr>
          <a:lstStyle/>
          <a:p>
            <a:r>
              <a:rPr lang="nl-NL" dirty="0"/>
              <a:t>orgaanfuncties: gezond of klachten</a:t>
            </a:r>
          </a:p>
        </p:txBody>
      </p:sp>
    </p:spTree>
    <p:extLst>
      <p:ext uri="{BB962C8B-B14F-4D97-AF65-F5344CB8AC3E}">
        <p14:creationId xmlns:p14="http://schemas.microsoft.com/office/powerpoint/2010/main" val="3620344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mpagnetor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352" y="916962"/>
            <a:ext cx="2965995" cy="4174365"/>
          </a:xfrm>
          <a:prstGeom prst="rect">
            <a:avLst/>
          </a:prstGeom>
          <a:noFill/>
          <a:extLst>
            <a:ext uri="{909E8E84-426E-40DD-AFC4-6F175D3DCCD1}">
              <a14:hiddenFill xmlns:a14="http://schemas.microsoft.com/office/drawing/2010/main">
                <a:solidFill>
                  <a:srgbClr val="FFFFFF"/>
                </a:solidFill>
              </a14:hiddenFill>
            </a:ext>
          </a:extLst>
        </p:spPr>
      </p:pic>
      <p:sp>
        <p:nvSpPr>
          <p:cNvPr id="6" name="Titel 5"/>
          <p:cNvSpPr>
            <a:spLocks noGrp="1"/>
          </p:cNvSpPr>
          <p:nvPr>
            <p:ph type="ctrTitle"/>
          </p:nvPr>
        </p:nvSpPr>
        <p:spPr/>
        <p:txBody>
          <a:bodyPr/>
          <a:lstStyle/>
          <a:p>
            <a:r>
              <a:rPr lang="nl-NL" dirty="0"/>
              <a:t>    </a:t>
            </a:r>
          </a:p>
        </p:txBody>
      </p:sp>
      <p:sp>
        <p:nvSpPr>
          <p:cNvPr id="9" name="Tekstvak 8"/>
          <p:cNvSpPr txBox="1"/>
          <p:nvPr/>
        </p:nvSpPr>
        <p:spPr>
          <a:xfrm>
            <a:off x="7219405" y="1041119"/>
            <a:ext cx="4380412" cy="373242"/>
          </a:xfrm>
          <a:prstGeom prst="rect">
            <a:avLst/>
          </a:prstGeom>
          <a:noFill/>
        </p:spPr>
        <p:txBody>
          <a:bodyPr wrap="square" rtlCol="0">
            <a:spAutoFit/>
          </a:bodyPr>
          <a:lstStyle/>
          <a:p>
            <a:r>
              <a:rPr lang="nl-NL" dirty="0" err="1"/>
              <a:t>Endocannabinoïde</a:t>
            </a:r>
            <a:r>
              <a:rPr lang="nl-NL" dirty="0"/>
              <a:t> en opioïde systeem</a:t>
            </a:r>
          </a:p>
        </p:txBody>
      </p:sp>
      <p:sp>
        <p:nvSpPr>
          <p:cNvPr id="11" name="Tekstvak 10"/>
          <p:cNvSpPr txBox="1"/>
          <p:nvPr/>
        </p:nvSpPr>
        <p:spPr>
          <a:xfrm>
            <a:off x="7219405" y="1706880"/>
            <a:ext cx="3596641" cy="369332"/>
          </a:xfrm>
          <a:prstGeom prst="rect">
            <a:avLst/>
          </a:prstGeom>
          <a:noFill/>
        </p:spPr>
        <p:txBody>
          <a:bodyPr wrap="square" rtlCol="0">
            <a:spAutoFit/>
          </a:bodyPr>
          <a:lstStyle/>
          <a:p>
            <a:r>
              <a:rPr lang="nl-NL" dirty="0"/>
              <a:t>Neurotransmitters, neurosteroïden</a:t>
            </a:r>
          </a:p>
        </p:txBody>
      </p:sp>
      <p:sp>
        <p:nvSpPr>
          <p:cNvPr id="12" name="Tekstvak 11"/>
          <p:cNvSpPr txBox="1"/>
          <p:nvPr/>
        </p:nvSpPr>
        <p:spPr>
          <a:xfrm>
            <a:off x="7219405" y="2368732"/>
            <a:ext cx="4371701" cy="369332"/>
          </a:xfrm>
          <a:prstGeom prst="rect">
            <a:avLst/>
          </a:prstGeom>
          <a:noFill/>
        </p:spPr>
        <p:txBody>
          <a:bodyPr wrap="square" rtlCol="0">
            <a:spAutoFit/>
          </a:bodyPr>
          <a:lstStyle/>
          <a:p>
            <a:r>
              <a:rPr lang="nl-NL" dirty="0"/>
              <a:t>Neuro/Endocriene  systemen/hormonen</a:t>
            </a:r>
          </a:p>
        </p:txBody>
      </p:sp>
      <p:sp>
        <p:nvSpPr>
          <p:cNvPr id="13" name="Tekstvak 12"/>
          <p:cNvSpPr txBox="1"/>
          <p:nvPr/>
        </p:nvSpPr>
        <p:spPr>
          <a:xfrm>
            <a:off x="7219406" y="3239588"/>
            <a:ext cx="3370218" cy="369332"/>
          </a:xfrm>
          <a:prstGeom prst="rect">
            <a:avLst/>
          </a:prstGeom>
          <a:noFill/>
        </p:spPr>
        <p:txBody>
          <a:bodyPr wrap="square" rtlCol="0">
            <a:spAutoFit/>
          </a:bodyPr>
          <a:lstStyle/>
          <a:p>
            <a:r>
              <a:rPr lang="nl-NL" dirty="0"/>
              <a:t>Organen</a:t>
            </a:r>
          </a:p>
        </p:txBody>
      </p:sp>
      <p:sp>
        <p:nvSpPr>
          <p:cNvPr id="17" name="Rechthoek 16"/>
          <p:cNvSpPr/>
          <p:nvPr/>
        </p:nvSpPr>
        <p:spPr>
          <a:xfrm rot="16200000">
            <a:off x="3479076" y="5656215"/>
            <a:ext cx="1402081"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 interne</a:t>
            </a:r>
          </a:p>
        </p:txBody>
      </p:sp>
      <p:sp>
        <p:nvSpPr>
          <p:cNvPr id="24" name="Rechthoek 23"/>
          <p:cNvSpPr/>
          <p:nvPr/>
        </p:nvSpPr>
        <p:spPr>
          <a:xfrm rot="16200000">
            <a:off x="4044851" y="5677983"/>
            <a:ext cx="1402088" cy="44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 neurologie</a:t>
            </a:r>
          </a:p>
        </p:txBody>
      </p:sp>
      <p:sp>
        <p:nvSpPr>
          <p:cNvPr id="25" name="Rechthoek 24"/>
          <p:cNvSpPr/>
          <p:nvPr/>
        </p:nvSpPr>
        <p:spPr>
          <a:xfrm rot="16200000">
            <a:off x="4628607" y="5673631"/>
            <a:ext cx="1402085" cy="4528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 ?</a:t>
            </a:r>
          </a:p>
        </p:txBody>
      </p:sp>
      <p:sp>
        <p:nvSpPr>
          <p:cNvPr id="26" name="Rechthoek 25"/>
          <p:cNvSpPr/>
          <p:nvPr/>
        </p:nvSpPr>
        <p:spPr>
          <a:xfrm rot="16200000">
            <a:off x="5190307" y="5669276"/>
            <a:ext cx="1402086" cy="461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a:t>
            </a:r>
          </a:p>
        </p:txBody>
      </p:sp>
      <p:sp>
        <p:nvSpPr>
          <p:cNvPr id="27" name="Rechthoek 26"/>
          <p:cNvSpPr/>
          <p:nvPr/>
        </p:nvSpPr>
        <p:spPr>
          <a:xfrm rot="16200000">
            <a:off x="5760717" y="5682337"/>
            <a:ext cx="1402087" cy="43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 oncologie</a:t>
            </a:r>
          </a:p>
        </p:txBody>
      </p:sp>
      <p:sp>
        <p:nvSpPr>
          <p:cNvPr id="20" name="Blokboog 19"/>
          <p:cNvSpPr/>
          <p:nvPr/>
        </p:nvSpPr>
        <p:spPr>
          <a:xfrm rot="10800000">
            <a:off x="5055502" y="856307"/>
            <a:ext cx="500570" cy="460172"/>
          </a:xfrm>
          <a:prstGeom prst="blockArc">
            <a:avLst>
              <a:gd name="adj1" fmla="val 10681512"/>
              <a:gd name="adj2" fmla="val 0"/>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9" name="Rechthoek 28"/>
          <p:cNvSpPr/>
          <p:nvPr/>
        </p:nvSpPr>
        <p:spPr>
          <a:xfrm rot="16200000">
            <a:off x="5207726" y="5660566"/>
            <a:ext cx="1402086" cy="478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Protocol gynaecologie</a:t>
            </a:r>
          </a:p>
        </p:txBody>
      </p:sp>
      <p:sp>
        <p:nvSpPr>
          <p:cNvPr id="31" name="Blokboog 30"/>
          <p:cNvSpPr/>
          <p:nvPr/>
        </p:nvSpPr>
        <p:spPr>
          <a:xfrm rot="10800000">
            <a:off x="5360127" y="1517560"/>
            <a:ext cx="452846" cy="523558"/>
          </a:xfrm>
          <a:prstGeom prst="blockArc">
            <a:avLst>
              <a:gd name="adj1" fmla="val 10892894"/>
              <a:gd name="adj2" fmla="val 0"/>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2" name="Blokboog 31"/>
          <p:cNvSpPr/>
          <p:nvPr/>
        </p:nvSpPr>
        <p:spPr>
          <a:xfrm rot="10800000">
            <a:off x="5103227" y="2353544"/>
            <a:ext cx="452846" cy="421996"/>
          </a:xfrm>
          <a:prstGeom prst="blockArc">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3" name="Blokboog 32"/>
          <p:cNvSpPr/>
          <p:nvPr/>
        </p:nvSpPr>
        <p:spPr>
          <a:xfrm rot="10800000">
            <a:off x="4833256" y="3085066"/>
            <a:ext cx="464094" cy="506141"/>
          </a:xfrm>
          <a:prstGeom prst="blockArc">
            <a:avLst/>
          </a:prstGeom>
          <a:solidFill>
            <a:srgbClr val="00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4" name="Blokboog 33"/>
          <p:cNvSpPr/>
          <p:nvPr/>
        </p:nvSpPr>
        <p:spPr>
          <a:xfrm rot="10800000">
            <a:off x="5359580" y="3085065"/>
            <a:ext cx="452846" cy="499069"/>
          </a:xfrm>
          <a:prstGeom prst="blockArc">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5" name="Blokboog 34"/>
          <p:cNvSpPr/>
          <p:nvPr/>
        </p:nvSpPr>
        <p:spPr>
          <a:xfrm rot="10800000">
            <a:off x="5633901" y="3961193"/>
            <a:ext cx="452846" cy="499068"/>
          </a:xfrm>
          <a:prstGeom prst="blockArc">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6" name="Blokboog 35"/>
          <p:cNvSpPr/>
          <p:nvPr/>
        </p:nvSpPr>
        <p:spPr>
          <a:xfrm rot="10800000">
            <a:off x="4497703" y="3936704"/>
            <a:ext cx="452846" cy="523558"/>
          </a:xfrm>
          <a:prstGeom prst="blockArc">
            <a:avLst>
              <a:gd name="adj1" fmla="val 10800000"/>
              <a:gd name="adj2" fmla="val 21354851"/>
              <a:gd name="adj3" fmla="val 23008"/>
            </a:avLst>
          </a:prstGeom>
          <a:solidFill>
            <a:srgbClr val="00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39" name="Blokboog 38"/>
          <p:cNvSpPr/>
          <p:nvPr/>
        </p:nvSpPr>
        <p:spPr>
          <a:xfrm rot="10800000">
            <a:off x="5055503" y="3961192"/>
            <a:ext cx="452846" cy="499069"/>
          </a:xfrm>
          <a:prstGeom prst="blockArc">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1" name="Tekstvak 20"/>
          <p:cNvSpPr txBox="1"/>
          <p:nvPr/>
        </p:nvSpPr>
        <p:spPr>
          <a:xfrm>
            <a:off x="7219406" y="3961193"/>
            <a:ext cx="3283131" cy="369332"/>
          </a:xfrm>
          <a:prstGeom prst="rect">
            <a:avLst/>
          </a:prstGeom>
          <a:noFill/>
        </p:spPr>
        <p:txBody>
          <a:bodyPr wrap="square" rtlCol="0">
            <a:spAutoFit/>
          </a:bodyPr>
          <a:lstStyle/>
          <a:p>
            <a:r>
              <a:rPr lang="nl-NL" dirty="0"/>
              <a:t>Diagnose</a:t>
            </a:r>
          </a:p>
        </p:txBody>
      </p:sp>
      <p:sp>
        <p:nvSpPr>
          <p:cNvPr id="42" name="Blokboog 41"/>
          <p:cNvSpPr/>
          <p:nvPr/>
        </p:nvSpPr>
        <p:spPr>
          <a:xfrm rot="10800000">
            <a:off x="5603422" y="2368731"/>
            <a:ext cx="452846" cy="406809"/>
          </a:xfrm>
          <a:prstGeom prst="blockArc">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4" name="Blokboog 43"/>
          <p:cNvSpPr/>
          <p:nvPr/>
        </p:nvSpPr>
        <p:spPr>
          <a:xfrm rot="10800000">
            <a:off x="5900060" y="3088637"/>
            <a:ext cx="452846" cy="523558"/>
          </a:xfrm>
          <a:prstGeom prst="blockArc">
            <a:avLst>
              <a:gd name="adj1" fmla="val 10892894"/>
              <a:gd name="adj2" fmla="val 0"/>
              <a:gd name="adj3" fmla="val 2500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5" name="Blokboog 44"/>
          <p:cNvSpPr/>
          <p:nvPr/>
        </p:nvSpPr>
        <p:spPr>
          <a:xfrm rot="10800000">
            <a:off x="6163854" y="3936704"/>
            <a:ext cx="452846" cy="523558"/>
          </a:xfrm>
          <a:prstGeom prst="blockArc">
            <a:avLst>
              <a:gd name="adj1" fmla="val 10892894"/>
              <a:gd name="adj2" fmla="val 0"/>
              <a:gd name="adj3" fmla="val 2500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3" name="Tekstvak 22"/>
          <p:cNvSpPr txBox="1"/>
          <p:nvPr/>
        </p:nvSpPr>
        <p:spPr>
          <a:xfrm>
            <a:off x="687977" y="209076"/>
            <a:ext cx="11112137" cy="707886"/>
          </a:xfrm>
          <a:prstGeom prst="rect">
            <a:avLst/>
          </a:prstGeom>
          <a:noFill/>
        </p:spPr>
        <p:txBody>
          <a:bodyPr wrap="square" rtlCol="0">
            <a:spAutoFit/>
          </a:bodyPr>
          <a:lstStyle/>
          <a:p>
            <a:r>
              <a:rPr lang="nl-NL" sz="4000" dirty="0"/>
              <a:t>Reguliere zorg  in relatie tot  regelsystemen</a:t>
            </a:r>
          </a:p>
        </p:txBody>
      </p:sp>
      <p:sp>
        <p:nvSpPr>
          <p:cNvPr id="49" name="Gekromde pijl-rechts 48"/>
          <p:cNvSpPr/>
          <p:nvPr/>
        </p:nvSpPr>
        <p:spPr>
          <a:xfrm>
            <a:off x="1524000" y="3239589"/>
            <a:ext cx="670560" cy="1090936"/>
          </a:xfrm>
          <a:prstGeom prst="curvedRightArrow">
            <a:avLst>
              <a:gd name="adj1" fmla="val 25000"/>
              <a:gd name="adj2" fmla="val 47135"/>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52" name="Gekromde pijl-rechts 51"/>
          <p:cNvSpPr/>
          <p:nvPr/>
        </p:nvSpPr>
        <p:spPr>
          <a:xfrm flipH="1" flipV="1">
            <a:off x="2447107" y="2353543"/>
            <a:ext cx="622119" cy="104585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6" name="Tekstvak 45"/>
          <p:cNvSpPr txBox="1"/>
          <p:nvPr/>
        </p:nvSpPr>
        <p:spPr>
          <a:xfrm>
            <a:off x="2560320" y="2076212"/>
            <a:ext cx="921406" cy="369332"/>
          </a:xfrm>
          <a:prstGeom prst="rect">
            <a:avLst/>
          </a:prstGeom>
          <a:noFill/>
        </p:spPr>
        <p:txBody>
          <a:bodyPr wrap="none" rtlCol="0">
            <a:spAutoFit/>
          </a:bodyPr>
          <a:lstStyle/>
          <a:p>
            <a:r>
              <a:rPr lang="nl-NL" dirty="0"/>
              <a:t>oorzaak</a:t>
            </a:r>
          </a:p>
        </p:txBody>
      </p:sp>
      <p:sp>
        <p:nvSpPr>
          <p:cNvPr id="47" name="Tekstvak 46"/>
          <p:cNvSpPr txBox="1"/>
          <p:nvPr/>
        </p:nvSpPr>
        <p:spPr>
          <a:xfrm>
            <a:off x="1523999" y="4460261"/>
            <a:ext cx="923107" cy="369332"/>
          </a:xfrm>
          <a:prstGeom prst="rect">
            <a:avLst/>
          </a:prstGeom>
          <a:noFill/>
        </p:spPr>
        <p:txBody>
          <a:bodyPr wrap="square" rtlCol="0">
            <a:spAutoFit/>
          </a:bodyPr>
          <a:lstStyle/>
          <a:p>
            <a:r>
              <a:rPr lang="nl-NL" dirty="0"/>
              <a:t>gevolg</a:t>
            </a:r>
          </a:p>
        </p:txBody>
      </p:sp>
      <p:pic>
        <p:nvPicPr>
          <p:cNvPr id="4" name="Afbeelding 3"/>
          <p:cNvPicPr>
            <a:picLocks noChangeAspect="1"/>
          </p:cNvPicPr>
          <p:nvPr/>
        </p:nvPicPr>
        <p:blipFill>
          <a:blip r:embed="rId3"/>
          <a:stretch>
            <a:fillRect/>
          </a:stretch>
        </p:blipFill>
        <p:spPr>
          <a:xfrm>
            <a:off x="687977" y="5516906"/>
            <a:ext cx="4310749" cy="511981"/>
          </a:xfrm>
          <a:prstGeom prst="rect">
            <a:avLst/>
          </a:prstGeom>
        </p:spPr>
      </p:pic>
    </p:spTree>
    <p:extLst>
      <p:ext uri="{BB962C8B-B14F-4D97-AF65-F5344CB8AC3E}">
        <p14:creationId xmlns:p14="http://schemas.microsoft.com/office/powerpoint/2010/main" val="1006101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36903" y="365125"/>
            <a:ext cx="10616897" cy="722219"/>
          </a:xfrm>
        </p:spPr>
        <p:txBody>
          <a:bodyPr>
            <a:normAutofit/>
          </a:bodyPr>
          <a:lstStyle/>
          <a:p>
            <a:r>
              <a:rPr lang="nl-NL" sz="4000" b="1" dirty="0"/>
              <a:t>Oorzaak overgang = ovariële voorraad droogt op</a:t>
            </a:r>
          </a:p>
        </p:txBody>
      </p:sp>
      <p:pic>
        <p:nvPicPr>
          <p:cNvPr id="4" name="Tijdelijke aanduiding voor inhoud 3"/>
          <p:cNvPicPr>
            <a:picLocks noGrp="1" noChangeAspect="1"/>
          </p:cNvPicPr>
          <p:nvPr>
            <p:ph idx="1"/>
          </p:nvPr>
        </p:nvPicPr>
        <p:blipFill>
          <a:blip r:embed="rId2"/>
          <a:stretch>
            <a:fillRect/>
          </a:stretch>
        </p:blipFill>
        <p:spPr>
          <a:xfrm>
            <a:off x="736903" y="1755958"/>
            <a:ext cx="5069537" cy="3329849"/>
          </a:xfrm>
          <a:prstGeom prst="rect">
            <a:avLst/>
          </a:prstGeom>
        </p:spPr>
      </p:pic>
      <p:sp>
        <p:nvSpPr>
          <p:cNvPr id="5" name="Rechthoek 4"/>
          <p:cNvSpPr/>
          <p:nvPr/>
        </p:nvSpPr>
        <p:spPr>
          <a:xfrm>
            <a:off x="6096000" y="1210235"/>
            <a:ext cx="5782236" cy="4750018"/>
          </a:xfrm>
          <a:prstGeom prst="rect">
            <a:avLst/>
          </a:prstGeom>
        </p:spPr>
        <p:txBody>
          <a:bodyPr wrap="square">
            <a:spAutoFit/>
          </a:bodyPr>
          <a:lstStyle/>
          <a:p>
            <a:pPr marL="342900" indent="-342900">
              <a:spcBef>
                <a:spcPts val="1800"/>
              </a:spcBef>
              <a:spcAft>
                <a:spcPts val="800"/>
              </a:spcAft>
              <a:buFont typeface="Arial" panose="020B0604020202020204" pitchFamily="34" charset="0"/>
              <a:buChar char="•"/>
            </a:pPr>
            <a:r>
              <a:rPr lang="nl-NL" sz="2400" dirty="0">
                <a:ea typeface="Calibri" panose="020F0502020204030204" pitchFamily="34" charset="0"/>
                <a:cs typeface="Times New Roman" panose="02020603050405020304" pitchFamily="18" charset="0"/>
              </a:rPr>
              <a:t>Climacterium: grotere variatie per cyclus, daling onder kritisch minimum reserve capaciteit</a:t>
            </a:r>
          </a:p>
          <a:p>
            <a:pPr marL="342900" indent="-342900">
              <a:spcBef>
                <a:spcPts val="1800"/>
              </a:spcBef>
              <a:spcAft>
                <a:spcPts val="800"/>
              </a:spcAft>
              <a:buFont typeface="Arial" panose="020B0604020202020204" pitchFamily="34" charset="0"/>
              <a:buChar char="•"/>
            </a:pPr>
            <a:r>
              <a:rPr lang="nl-NL" sz="2400" dirty="0">
                <a:ea typeface="Calibri" panose="020F0502020204030204" pitchFamily="34" charset="0"/>
                <a:cs typeface="Times New Roman" panose="02020603050405020304" pitchFamily="18" charset="0"/>
              </a:rPr>
              <a:t>Typische klachten=Direct hormoonafhankelijk</a:t>
            </a:r>
          </a:p>
          <a:p>
            <a:pPr marL="342900" indent="-342900">
              <a:spcBef>
                <a:spcPts val="1800"/>
              </a:spcBef>
              <a:spcAft>
                <a:spcPts val="800"/>
              </a:spcAft>
              <a:buFont typeface="Arial" panose="020B0604020202020204" pitchFamily="34" charset="0"/>
              <a:buChar char="•"/>
            </a:pPr>
            <a:r>
              <a:rPr lang="nl-NL" sz="2400" dirty="0">
                <a:ea typeface="Calibri" panose="020F0502020204030204" pitchFamily="34" charset="0"/>
                <a:cs typeface="Times New Roman" panose="02020603050405020304" pitchFamily="18" charset="0"/>
              </a:rPr>
              <a:t>Atypische klachten=ook bij andere storingen (PMS, stress, PTSS, long </a:t>
            </a:r>
            <a:r>
              <a:rPr lang="nl-NL" sz="2400" dirty="0" err="1">
                <a:ea typeface="Calibri" panose="020F0502020204030204" pitchFamily="34" charset="0"/>
                <a:cs typeface="Times New Roman" panose="02020603050405020304" pitchFamily="18" charset="0"/>
              </a:rPr>
              <a:t>covid</a:t>
            </a:r>
            <a:r>
              <a:rPr lang="nl-NL" sz="2400" dirty="0">
                <a:ea typeface="Calibri" panose="020F0502020204030204" pitchFamily="34" charset="0"/>
                <a:cs typeface="Times New Roman" panose="02020603050405020304" pitchFamily="18" charset="0"/>
              </a:rPr>
              <a:t>….) </a:t>
            </a:r>
          </a:p>
          <a:p>
            <a:pPr marL="342900" indent="-342900">
              <a:spcBef>
                <a:spcPts val="1800"/>
              </a:spcBef>
              <a:spcAft>
                <a:spcPts val="800"/>
              </a:spcAft>
              <a:buFont typeface="Arial" panose="020B0604020202020204" pitchFamily="34" charset="0"/>
              <a:buChar char="•"/>
            </a:pPr>
            <a:r>
              <a:rPr lang="nl-NL" sz="2400" dirty="0">
                <a:ea typeface="Calibri" panose="020F0502020204030204" pitchFamily="34" charset="0"/>
                <a:cs typeface="Times New Roman" panose="02020603050405020304" pitchFamily="18" charset="0"/>
              </a:rPr>
              <a:t>80% heeft klachten  </a:t>
            </a:r>
          </a:p>
          <a:p>
            <a:pPr marL="342900" indent="-342900">
              <a:spcBef>
                <a:spcPts val="1800"/>
              </a:spcBef>
              <a:spcAft>
                <a:spcPts val="800"/>
              </a:spcAft>
              <a:buFont typeface="Arial" panose="020B0604020202020204" pitchFamily="34" charset="0"/>
              <a:buChar char="•"/>
            </a:pPr>
            <a:r>
              <a:rPr lang="nl-NL" sz="2400" dirty="0">
                <a:ea typeface="Calibri" panose="020F0502020204030204" pitchFamily="34" charset="0"/>
                <a:cs typeface="Times New Roman" panose="02020603050405020304" pitchFamily="18" charset="0"/>
              </a:rPr>
              <a:t>35% van ziekteverzuim 45-60jr</a:t>
            </a:r>
          </a:p>
        </p:txBody>
      </p:sp>
      <p:pic>
        <p:nvPicPr>
          <p:cNvPr id="7" name="Afbeelding 6"/>
          <p:cNvPicPr>
            <a:picLocks noChangeAspect="1"/>
          </p:cNvPicPr>
          <p:nvPr/>
        </p:nvPicPr>
        <p:blipFill>
          <a:blip r:embed="rId3"/>
          <a:stretch>
            <a:fillRect/>
          </a:stretch>
        </p:blipFill>
        <p:spPr>
          <a:xfrm>
            <a:off x="736903" y="5754421"/>
            <a:ext cx="4883968" cy="359508"/>
          </a:xfrm>
          <a:prstGeom prst="rect">
            <a:avLst/>
          </a:prstGeom>
        </p:spPr>
      </p:pic>
    </p:spTree>
    <p:extLst>
      <p:ext uri="{BB962C8B-B14F-4D97-AF65-F5344CB8AC3E}">
        <p14:creationId xmlns:p14="http://schemas.microsoft.com/office/powerpoint/2010/main" val="1666297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
            <a:extLst>
              <a:ext uri="{FF2B5EF4-FFF2-40B4-BE49-F238E27FC236}">
                <a16:creationId xmlns:a16="http://schemas.microsoft.com/office/drawing/2014/main" id="{23FC6956-AD97-024B-A834-C3D9D75CE510}"/>
              </a:ext>
            </a:extLst>
          </p:cNvPr>
          <p:cNvSpPr txBox="1">
            <a:spLocks/>
          </p:cNvSpPr>
          <p:nvPr/>
        </p:nvSpPr>
        <p:spPr>
          <a:xfrm>
            <a:off x="523875" y="383177"/>
            <a:ext cx="9168765" cy="716602"/>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a:solidFill>
                  <a:srgbClr val="1B1B1B"/>
                </a:solidFill>
              </a:rPr>
              <a:t>Klachtenpatroon</a:t>
            </a:r>
            <a:r>
              <a:rPr lang="en-US" sz="4000" b="1" dirty="0">
                <a:solidFill>
                  <a:srgbClr val="1B1B1B"/>
                </a:solidFill>
              </a:rPr>
              <a:t> </a:t>
            </a:r>
            <a:r>
              <a:rPr lang="en-US" sz="4000" b="1" dirty="0" err="1">
                <a:solidFill>
                  <a:srgbClr val="1B1B1B"/>
                </a:solidFill>
              </a:rPr>
              <a:t>overgang</a:t>
            </a:r>
            <a:endParaRPr lang="en-US" sz="4000" b="1" dirty="0">
              <a:solidFill>
                <a:srgbClr val="1B1B1B"/>
              </a:solidFill>
            </a:endParaRPr>
          </a:p>
        </p:txBody>
      </p:sp>
      <p:pic>
        <p:nvPicPr>
          <p:cNvPr id="9" name="Afbeelding 8"/>
          <p:cNvPicPr>
            <a:picLocks noChangeAspect="1"/>
          </p:cNvPicPr>
          <p:nvPr/>
        </p:nvPicPr>
        <p:blipFill>
          <a:blip r:embed="rId2"/>
          <a:stretch>
            <a:fillRect/>
          </a:stretch>
        </p:blipFill>
        <p:spPr>
          <a:xfrm>
            <a:off x="6130833" y="1254033"/>
            <a:ext cx="6061167" cy="4545875"/>
          </a:xfrm>
          <a:prstGeom prst="rect">
            <a:avLst/>
          </a:prstGeom>
        </p:spPr>
      </p:pic>
      <p:pic>
        <p:nvPicPr>
          <p:cNvPr id="32" name="Picture 5"/>
          <p:cNvPicPr>
            <a:picLocks noChangeAspect="1" noChangeArrowheads="1"/>
          </p:cNvPicPr>
          <p:nvPr/>
        </p:nvPicPr>
        <p:blipFill>
          <a:blip r:embed="rId3"/>
          <a:srcRect/>
          <a:stretch>
            <a:fillRect/>
          </a:stretch>
        </p:blipFill>
        <p:spPr bwMode="auto">
          <a:xfrm>
            <a:off x="381000" y="1397001"/>
            <a:ext cx="5915025" cy="4631732"/>
          </a:xfrm>
          <a:prstGeom prst="rect">
            <a:avLst/>
          </a:prstGeom>
          <a:noFill/>
          <a:ln w="9525">
            <a:noFill/>
            <a:miter lim="800000"/>
            <a:headEnd/>
            <a:tailEnd/>
          </a:ln>
        </p:spPr>
      </p:pic>
      <p:sp>
        <p:nvSpPr>
          <p:cNvPr id="33" name="Rectangle 6"/>
          <p:cNvSpPr txBox="1">
            <a:spLocks noChangeArrowheads="1"/>
          </p:cNvSpPr>
          <p:nvPr/>
        </p:nvSpPr>
        <p:spPr bwMode="auto">
          <a:xfrm>
            <a:off x="304801" y="5965448"/>
            <a:ext cx="11449050" cy="483722"/>
          </a:xfrm>
          <a:prstGeom prst="rect">
            <a:avLst/>
          </a:prstGeom>
          <a:noFill/>
          <a:ln w="9525">
            <a:noFill/>
            <a:miter lim="800000"/>
            <a:headEnd/>
            <a:tailEnd/>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sz="500" i="1" dirty="0">
              <a:solidFill>
                <a:schemeClr val="tx2"/>
              </a:solidFill>
              <a:latin typeface="Calibri" pitchFamily="34" charset="0"/>
            </a:endParaRPr>
          </a:p>
          <a:p>
            <a:pPr marL="0" indent="0">
              <a:buFont typeface="Arial" panose="020B0604020202020204" pitchFamily="34" charset="0"/>
              <a:buNone/>
            </a:pPr>
            <a:r>
              <a:rPr lang="nl-NL" sz="1400" i="1" dirty="0">
                <a:solidFill>
                  <a:schemeClr val="tx2"/>
                </a:solidFill>
              </a:rPr>
              <a:t>V. </a:t>
            </a:r>
            <a:r>
              <a:rPr lang="nl-NL" sz="1400" i="1" dirty="0" err="1">
                <a:solidFill>
                  <a:schemeClr val="tx2"/>
                </a:solidFill>
              </a:rPr>
              <a:t>Mijatovic</a:t>
            </a:r>
            <a:r>
              <a:rPr lang="nl-NL" sz="1400" i="1" dirty="0">
                <a:solidFill>
                  <a:schemeClr val="tx2"/>
                </a:solidFill>
              </a:rPr>
              <a:t>, H. de Vries, J.W. van der </a:t>
            </a:r>
            <a:r>
              <a:rPr lang="nl-NL" sz="1400" i="1" dirty="0" err="1">
                <a:solidFill>
                  <a:schemeClr val="tx2"/>
                </a:solidFill>
              </a:rPr>
              <a:t>Slikke</a:t>
            </a:r>
            <a:r>
              <a:rPr lang="nl-NL" sz="1400" i="1" dirty="0">
                <a:solidFill>
                  <a:schemeClr val="tx2"/>
                </a:solidFill>
              </a:rPr>
              <a:t>: Overgangsklachten: </a:t>
            </a:r>
            <a:r>
              <a:rPr lang="nl-NL" sz="1400" i="1" dirty="0" err="1">
                <a:solidFill>
                  <a:schemeClr val="tx2"/>
                </a:solidFill>
              </a:rPr>
              <a:t>evidence-based</a:t>
            </a:r>
            <a:r>
              <a:rPr lang="nl-NL" sz="1400" i="1" dirty="0">
                <a:solidFill>
                  <a:schemeClr val="tx2"/>
                </a:solidFill>
              </a:rPr>
              <a:t> behandelopties anno 2011. Tijd voor nuancering; NTOG januari 2012</a:t>
            </a:r>
            <a:endParaRPr lang="en-US" sz="1400" i="1" dirty="0">
              <a:solidFill>
                <a:schemeClr val="tx2"/>
              </a:solidFill>
            </a:endParaRPr>
          </a:p>
        </p:txBody>
      </p:sp>
    </p:spTree>
    <p:extLst>
      <p:ext uri="{BB962C8B-B14F-4D97-AF65-F5344CB8AC3E}">
        <p14:creationId xmlns:p14="http://schemas.microsoft.com/office/powerpoint/2010/main" val="460342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 </a:t>
            </a:r>
            <a:r>
              <a:rPr lang="nl-NL" b="1" dirty="0"/>
              <a:t>Typische klachten</a:t>
            </a:r>
          </a:p>
        </p:txBody>
      </p:sp>
      <p:sp>
        <p:nvSpPr>
          <p:cNvPr id="3" name="Tekstvak 2"/>
          <p:cNvSpPr txBox="1"/>
          <p:nvPr/>
        </p:nvSpPr>
        <p:spPr>
          <a:xfrm>
            <a:off x="1133475" y="2895600"/>
            <a:ext cx="10058399" cy="2554545"/>
          </a:xfrm>
          <a:prstGeom prst="rect">
            <a:avLst/>
          </a:prstGeom>
          <a:noFill/>
        </p:spPr>
        <p:txBody>
          <a:bodyPr wrap="square" rtlCol="0">
            <a:spAutoFit/>
          </a:bodyPr>
          <a:lstStyle/>
          <a:p>
            <a:pPr marL="457200" indent="-457200">
              <a:buFont typeface="Arial" panose="020B0604020202020204" pitchFamily="34" charset="0"/>
              <a:buChar char="•"/>
              <a:defRPr/>
            </a:pPr>
            <a:r>
              <a:rPr lang="nl-NL" sz="3200" dirty="0">
                <a:latin typeface="Calibri" pitchFamily="34" charset="0"/>
              </a:rPr>
              <a:t>Opvliegers – hitte aanvallen</a:t>
            </a:r>
          </a:p>
          <a:p>
            <a:pPr marL="457200" indent="-457200">
              <a:buFont typeface="Arial" panose="020B0604020202020204" pitchFamily="34" charset="0"/>
              <a:buChar char="•"/>
              <a:defRPr/>
            </a:pPr>
            <a:r>
              <a:rPr lang="nl-NL" sz="3200" dirty="0">
                <a:latin typeface="Calibri" pitchFamily="34" charset="0"/>
              </a:rPr>
              <a:t>Nachtelijk transpireren en daardoor slecht slapen </a:t>
            </a:r>
          </a:p>
          <a:p>
            <a:pPr marL="457200" indent="-457200">
              <a:buFont typeface="Arial" panose="020B0604020202020204" pitchFamily="34" charset="0"/>
              <a:buChar char="•"/>
              <a:defRPr/>
            </a:pPr>
            <a:r>
              <a:rPr lang="nl-NL" sz="3200" dirty="0">
                <a:latin typeface="Calibri" pitchFamily="34" charset="0"/>
              </a:rPr>
              <a:t>Onregelmatige menstruatie of heftiger bloedingen</a:t>
            </a:r>
          </a:p>
          <a:p>
            <a:pPr marL="457200" indent="-457200">
              <a:buFont typeface="Arial" panose="020B0604020202020204" pitchFamily="34" charset="0"/>
              <a:buChar char="•"/>
              <a:defRPr/>
            </a:pPr>
            <a:r>
              <a:rPr lang="nl-NL" sz="3200" dirty="0">
                <a:latin typeface="Calibri" pitchFamily="34" charset="0"/>
              </a:rPr>
              <a:t>Urogenitale klachten: blaasontsteking, overactieve blaas, buikpijn, vaginale droogte, pijn bij vrijen </a:t>
            </a:r>
            <a:endParaRPr lang="nl-NL" dirty="0"/>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6160" y="273956"/>
            <a:ext cx="2687044" cy="2114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56674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4804"/>
          </a:xfrm>
        </p:spPr>
        <p:txBody>
          <a:bodyPr>
            <a:normAutofit/>
          </a:bodyPr>
          <a:lstStyle/>
          <a:p>
            <a:r>
              <a:rPr lang="en-US" sz="4000" b="1" dirty="0" err="1"/>
              <a:t>Oorzaak</a:t>
            </a:r>
            <a:r>
              <a:rPr lang="en-US" sz="4000" b="1" dirty="0"/>
              <a:t> </a:t>
            </a:r>
            <a:r>
              <a:rPr lang="en-US" sz="4000" b="1" dirty="0" err="1"/>
              <a:t>opvliegers</a:t>
            </a:r>
            <a:endParaRPr lang="en-US" sz="4000" b="1" dirty="0"/>
          </a:p>
        </p:txBody>
      </p:sp>
      <p:sp>
        <p:nvSpPr>
          <p:cNvPr id="3" name="Content Placeholder 2"/>
          <p:cNvSpPr>
            <a:spLocks noGrp="1"/>
          </p:cNvSpPr>
          <p:nvPr>
            <p:ph idx="1"/>
          </p:nvPr>
        </p:nvSpPr>
        <p:spPr>
          <a:xfrm>
            <a:off x="679271" y="1517796"/>
            <a:ext cx="10674530" cy="4659167"/>
          </a:xfrm>
        </p:spPr>
        <p:txBody>
          <a:bodyPr/>
          <a:lstStyle/>
          <a:p>
            <a:r>
              <a:rPr lang="en-US" dirty="0" err="1"/>
              <a:t>Versmalling</a:t>
            </a:r>
            <a:r>
              <a:rPr lang="en-US" dirty="0"/>
              <a:t> van </a:t>
            </a:r>
            <a:r>
              <a:rPr lang="en-US" dirty="0" err="1"/>
              <a:t>thermoneutrale</a:t>
            </a:r>
            <a:r>
              <a:rPr lang="en-US" dirty="0"/>
              <a:t> zone</a:t>
            </a:r>
          </a:p>
          <a:p>
            <a:r>
              <a:rPr lang="en-US" dirty="0" err="1"/>
              <a:t>Verandering</a:t>
            </a:r>
            <a:r>
              <a:rPr lang="en-US" dirty="0"/>
              <a:t> </a:t>
            </a:r>
            <a:r>
              <a:rPr lang="en-US" dirty="0" err="1"/>
              <a:t>oestrogeenspiegels</a:t>
            </a:r>
            <a:endParaRPr lang="en-US" dirty="0"/>
          </a:p>
          <a:p>
            <a:r>
              <a:rPr lang="en-US" dirty="0" err="1"/>
              <a:t>Verlaging</a:t>
            </a:r>
            <a:r>
              <a:rPr lang="en-US" dirty="0"/>
              <a:t> </a:t>
            </a:r>
            <a:r>
              <a:rPr lang="en-US" dirty="0" err="1"/>
              <a:t>progesteron</a:t>
            </a:r>
            <a:endParaRPr lang="en-US" dirty="0"/>
          </a:p>
          <a:p>
            <a:r>
              <a:rPr lang="en-US" dirty="0"/>
              <a:t>Arousal  =  homeostasis!</a:t>
            </a:r>
          </a:p>
          <a:p>
            <a:r>
              <a:rPr lang="en-US" dirty="0" err="1"/>
              <a:t>Nieuw</a:t>
            </a:r>
            <a:r>
              <a:rPr lang="en-US" dirty="0"/>
              <a:t> </a:t>
            </a:r>
            <a:r>
              <a:rPr lang="en-US" dirty="0" err="1"/>
              <a:t>middel</a:t>
            </a:r>
            <a:r>
              <a:rPr lang="en-US" dirty="0"/>
              <a:t> </a:t>
            </a:r>
            <a:r>
              <a:rPr lang="en-US" dirty="0" err="1"/>
              <a:t>Veoza</a:t>
            </a:r>
            <a:endParaRPr lang="en-US" dirty="0"/>
          </a:p>
        </p:txBody>
      </p:sp>
      <p:sp>
        <p:nvSpPr>
          <p:cNvPr id="8" name="Rectangle 6"/>
          <p:cNvSpPr>
            <a:spLocks noChangeArrowheads="1"/>
          </p:cNvSpPr>
          <p:nvPr/>
        </p:nvSpPr>
        <p:spPr bwMode="auto">
          <a:xfrm>
            <a:off x="1610864" y="6621421"/>
            <a:ext cx="4508339" cy="246221"/>
          </a:xfrm>
          <a:prstGeom prst="rect">
            <a:avLst/>
          </a:prstGeom>
          <a:noFill/>
          <a:ln w="9525">
            <a:noFill/>
            <a:miter lim="800000"/>
            <a:headEnd/>
            <a:tailEnd/>
          </a:ln>
        </p:spPr>
        <p:txBody>
          <a:bodyPr wrap="square">
            <a:spAutoFit/>
          </a:bodyPr>
          <a:lstStyle/>
          <a:p>
            <a:r>
              <a:rPr lang="nl-NL" sz="1000" i="1" dirty="0">
                <a:solidFill>
                  <a:schemeClr val="tx2"/>
                </a:solidFill>
                <a:latin typeface="Calibri" pitchFamily="34" charset="0"/>
              </a:rPr>
              <a:t>Bron: NHG-Standaard De overgang, Huisarts Wet 2012;55(4):168-72</a:t>
            </a:r>
            <a:endParaRPr lang="en-US" sz="1000" i="1" dirty="0">
              <a:solidFill>
                <a:schemeClr val="tx2"/>
              </a:solidFill>
              <a:latin typeface="Calibri" pitchFamily="34" charset="0"/>
            </a:endParaRPr>
          </a:p>
        </p:txBody>
      </p:sp>
      <p:pic>
        <p:nvPicPr>
          <p:cNvPr id="15362" name="Picture 2" descr="http://www.menopausemgmt.com/wp-content/themes/twentytwelve/images/MM15-6_Hot-Flashes-Fig1.jpg"/>
          <p:cNvPicPr>
            <a:picLocks noChangeAspect="1" noChangeArrowheads="1"/>
          </p:cNvPicPr>
          <p:nvPr/>
        </p:nvPicPr>
        <p:blipFill rotWithShape="1">
          <a:blip r:embed="rId3">
            <a:extLst>
              <a:ext uri="{28A0092B-C50C-407E-A947-70E740481C1C}">
                <a14:useLocalDpi xmlns:a14="http://schemas.microsoft.com/office/drawing/2010/main" val="0"/>
              </a:ext>
            </a:extLst>
          </a:blip>
          <a:srcRect b="62632"/>
          <a:stretch/>
        </p:blipFill>
        <p:spPr bwMode="auto">
          <a:xfrm>
            <a:off x="679270" y="4224475"/>
            <a:ext cx="5915954" cy="1929113"/>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p:cNvPicPr>
            <a:picLocks noChangeAspect="1"/>
          </p:cNvPicPr>
          <p:nvPr/>
        </p:nvPicPr>
        <p:blipFill>
          <a:blip r:embed="rId4"/>
          <a:stretch>
            <a:fillRect/>
          </a:stretch>
        </p:blipFill>
        <p:spPr>
          <a:xfrm>
            <a:off x="6691017" y="1112176"/>
            <a:ext cx="5163014" cy="4977150"/>
          </a:xfrm>
          <a:prstGeom prst="rect">
            <a:avLst/>
          </a:prstGeom>
        </p:spPr>
      </p:pic>
      <p:sp>
        <p:nvSpPr>
          <p:cNvPr id="9" name="Tekstvak 8"/>
          <p:cNvSpPr txBox="1"/>
          <p:nvPr/>
        </p:nvSpPr>
        <p:spPr>
          <a:xfrm>
            <a:off x="7901236" y="6124575"/>
            <a:ext cx="3966914" cy="430887"/>
          </a:xfrm>
          <a:prstGeom prst="rect">
            <a:avLst/>
          </a:prstGeom>
          <a:noFill/>
        </p:spPr>
        <p:txBody>
          <a:bodyPr wrap="square" rtlCol="0">
            <a:spAutoFit/>
          </a:bodyPr>
          <a:lstStyle/>
          <a:p>
            <a:r>
              <a:rPr lang="nl-NL" sz="1100"/>
              <a:t>https://cme.platform-med.org/2020/10/22/all-about-hot-flushes-of-menopause/</a:t>
            </a:r>
            <a:endParaRPr lang="nl-NL" sz="1100" dirty="0"/>
          </a:p>
        </p:txBody>
      </p:sp>
      <p:pic>
        <p:nvPicPr>
          <p:cNvPr id="4" name="Afbeelding 3"/>
          <p:cNvPicPr>
            <a:picLocks noChangeAspect="1"/>
          </p:cNvPicPr>
          <p:nvPr/>
        </p:nvPicPr>
        <p:blipFill>
          <a:blip r:embed="rId5"/>
          <a:stretch>
            <a:fillRect/>
          </a:stretch>
        </p:blipFill>
        <p:spPr>
          <a:xfrm>
            <a:off x="5596778" y="313612"/>
            <a:ext cx="1094239" cy="1152670"/>
          </a:xfrm>
          <a:prstGeom prst="rect">
            <a:avLst/>
          </a:prstGeom>
        </p:spPr>
      </p:pic>
    </p:spTree>
    <p:extLst>
      <p:ext uri="{BB962C8B-B14F-4D97-AF65-F5344CB8AC3E}">
        <p14:creationId xmlns:p14="http://schemas.microsoft.com/office/powerpoint/2010/main" val="79048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759619"/>
          </a:xfrm>
        </p:spPr>
        <p:txBody>
          <a:bodyPr>
            <a:normAutofit/>
          </a:bodyPr>
          <a:lstStyle/>
          <a:p>
            <a:r>
              <a:rPr lang="nl-NL" sz="4000" b="1" dirty="0"/>
              <a:t>Bescherming door (de goede) oestrogenen</a:t>
            </a:r>
          </a:p>
        </p:txBody>
      </p:sp>
      <p:sp>
        <p:nvSpPr>
          <p:cNvPr id="3" name="Rechthoek 2"/>
          <p:cNvSpPr/>
          <p:nvPr/>
        </p:nvSpPr>
        <p:spPr>
          <a:xfrm>
            <a:off x="5312229" y="1724297"/>
            <a:ext cx="6603545" cy="4524315"/>
          </a:xfrm>
          <a:prstGeom prst="rect">
            <a:avLst/>
          </a:prstGeom>
        </p:spPr>
        <p:txBody>
          <a:bodyPr wrap="square">
            <a:spAutoFit/>
          </a:bodyPr>
          <a:lstStyle/>
          <a:p>
            <a:pPr marL="457200" indent="-457200">
              <a:buFont typeface="Arial" panose="020B0604020202020204" pitchFamily="34" charset="0"/>
              <a:buChar char="•"/>
              <a:defRPr/>
            </a:pPr>
            <a:r>
              <a:rPr lang="nl-NL" sz="3200" dirty="0" err="1">
                <a:latin typeface="Calibri" pitchFamily="34" charset="0"/>
              </a:rPr>
              <a:t>Hart-en</a:t>
            </a:r>
            <a:r>
              <a:rPr lang="nl-NL" sz="3200" dirty="0">
                <a:latin typeface="Calibri" pitchFamily="34" charset="0"/>
              </a:rPr>
              <a:t> vaatziekten</a:t>
            </a:r>
          </a:p>
          <a:p>
            <a:pPr marL="457200" indent="-457200">
              <a:buFont typeface="Arial" panose="020B0604020202020204" pitchFamily="34" charset="0"/>
              <a:buChar char="•"/>
              <a:defRPr/>
            </a:pPr>
            <a:r>
              <a:rPr lang="nl-NL" sz="3200" dirty="0">
                <a:latin typeface="Calibri" pitchFamily="34" charset="0"/>
              </a:rPr>
              <a:t>Osteoporose</a:t>
            </a:r>
          </a:p>
          <a:p>
            <a:pPr marL="457200" indent="-457200">
              <a:buFont typeface="Arial" panose="020B0604020202020204" pitchFamily="34" charset="0"/>
              <a:buChar char="•"/>
              <a:defRPr/>
            </a:pPr>
            <a:r>
              <a:rPr lang="en-US" sz="3200" dirty="0">
                <a:latin typeface="Calibri" pitchFamily="34" charset="0"/>
              </a:rPr>
              <a:t>Diabetes</a:t>
            </a:r>
          </a:p>
          <a:p>
            <a:pPr marL="457200" indent="-457200">
              <a:buFont typeface="Arial" panose="020B0604020202020204" pitchFamily="34" charset="0"/>
              <a:buChar char="•"/>
              <a:defRPr/>
            </a:pPr>
            <a:r>
              <a:rPr lang="en-US" sz="3200" dirty="0" err="1">
                <a:latin typeface="Calibri" pitchFamily="34" charset="0"/>
              </a:rPr>
              <a:t>Urogenitale</a:t>
            </a:r>
            <a:r>
              <a:rPr lang="en-US" sz="3200" dirty="0">
                <a:latin typeface="Calibri" pitchFamily="34" charset="0"/>
              </a:rPr>
              <a:t> </a:t>
            </a:r>
            <a:r>
              <a:rPr lang="en-US" sz="3200" dirty="0" err="1">
                <a:latin typeface="Calibri" pitchFamily="34" charset="0"/>
              </a:rPr>
              <a:t>klachten</a:t>
            </a:r>
            <a:endParaRPr lang="en-US" sz="3200" dirty="0">
              <a:latin typeface="Calibri" pitchFamily="34" charset="0"/>
            </a:endParaRPr>
          </a:p>
          <a:p>
            <a:pPr marL="457200" indent="-457200">
              <a:buFont typeface="Arial" panose="020B0604020202020204" pitchFamily="34" charset="0"/>
              <a:buChar char="•"/>
              <a:defRPr/>
            </a:pPr>
            <a:r>
              <a:rPr lang="en-US" sz="3200" dirty="0" err="1">
                <a:latin typeface="Calibri" pitchFamily="34" charset="0"/>
              </a:rPr>
              <a:t>Borstkanker</a:t>
            </a:r>
            <a:r>
              <a:rPr lang="en-US" sz="3200" dirty="0">
                <a:latin typeface="Calibri" pitchFamily="34" charset="0"/>
              </a:rPr>
              <a:t> !</a:t>
            </a:r>
          </a:p>
          <a:p>
            <a:pPr>
              <a:defRPr/>
            </a:pPr>
            <a:endParaRPr lang="nl-NL" sz="3200" dirty="0">
              <a:latin typeface="Calibri" pitchFamily="34" charset="0"/>
            </a:endParaRPr>
          </a:p>
          <a:p>
            <a:pPr marL="457200" indent="-457200">
              <a:buFont typeface="Arial" panose="020B0604020202020204" pitchFamily="34" charset="0"/>
              <a:buChar char="•"/>
              <a:defRPr/>
            </a:pPr>
            <a:r>
              <a:rPr lang="nl-NL" sz="3200" dirty="0">
                <a:latin typeface="Calibri" pitchFamily="34" charset="0"/>
              </a:rPr>
              <a:t>Na de overgang wordt deze bescherming minder</a:t>
            </a:r>
          </a:p>
          <a:p>
            <a:pPr>
              <a:defRPr/>
            </a:pPr>
            <a:endParaRPr lang="nl-NL" sz="3200" dirty="0">
              <a:solidFill>
                <a:schemeClr val="accent2">
                  <a:lumMod val="50000"/>
                </a:schemeClr>
              </a:solidFill>
              <a:latin typeface="Calibri" pitchFamily="34" charset="0"/>
            </a:endParaRPr>
          </a:p>
        </p:txBody>
      </p:sp>
      <p:pic>
        <p:nvPicPr>
          <p:cNvPr id="5" name="Tijdelijke aanduiding voor inhoud 6"/>
          <p:cNvPicPr>
            <a:picLocks noChangeAspect="1"/>
          </p:cNvPicPr>
          <p:nvPr/>
        </p:nvPicPr>
        <p:blipFill>
          <a:blip r:embed="rId2"/>
          <a:stretch>
            <a:fillRect/>
          </a:stretch>
        </p:blipFill>
        <p:spPr>
          <a:xfrm>
            <a:off x="1703512" y="1412776"/>
            <a:ext cx="3539118" cy="3240360"/>
          </a:xfrm>
          <a:prstGeom prst="rect">
            <a:avLst/>
          </a:prstGeom>
        </p:spPr>
      </p:pic>
      <p:pic>
        <p:nvPicPr>
          <p:cNvPr id="6" name="Afbeelding 4" descr="botweefsel-osteoporose.gif"/>
          <p:cNvPicPr>
            <a:picLocks noChangeAspect="1"/>
          </p:cNvPicPr>
          <p:nvPr/>
        </p:nvPicPr>
        <p:blipFill>
          <a:blip r:embed="rId3" cstate="print"/>
          <a:srcRect/>
          <a:stretch>
            <a:fillRect/>
          </a:stretch>
        </p:blipFill>
        <p:spPr bwMode="auto">
          <a:xfrm>
            <a:off x="2363409" y="4869160"/>
            <a:ext cx="2219325" cy="1735138"/>
          </a:xfrm>
          <a:prstGeom prst="rect">
            <a:avLst/>
          </a:prstGeom>
          <a:noFill/>
          <a:ln w="9525">
            <a:noFill/>
            <a:miter lim="800000"/>
            <a:headEnd/>
            <a:tailEnd/>
          </a:ln>
        </p:spPr>
      </p:pic>
    </p:spTree>
    <p:extLst>
      <p:ext uri="{BB962C8B-B14F-4D97-AF65-F5344CB8AC3E}">
        <p14:creationId xmlns:p14="http://schemas.microsoft.com/office/powerpoint/2010/main" val="1512012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6354" y="365126"/>
            <a:ext cx="10587446" cy="784406"/>
          </a:xfrm>
        </p:spPr>
        <p:txBody>
          <a:bodyPr>
            <a:normAutofit/>
          </a:bodyPr>
          <a:lstStyle/>
          <a:p>
            <a:r>
              <a:rPr lang="nl-NL" sz="4000" b="1" dirty="0" err="1"/>
              <a:t>A-typische</a:t>
            </a:r>
            <a:r>
              <a:rPr lang="nl-NL" sz="4000" b="1" dirty="0"/>
              <a:t> klachten o.a.</a:t>
            </a:r>
          </a:p>
        </p:txBody>
      </p:sp>
      <p:sp>
        <p:nvSpPr>
          <p:cNvPr id="3" name="Tekstvak 2"/>
          <p:cNvSpPr txBox="1"/>
          <p:nvPr/>
        </p:nvSpPr>
        <p:spPr>
          <a:xfrm>
            <a:off x="766354" y="1541928"/>
            <a:ext cx="6625790" cy="4678204"/>
          </a:xfrm>
          <a:prstGeom prst="rect">
            <a:avLst/>
          </a:prstGeom>
          <a:noFill/>
        </p:spPr>
        <p:txBody>
          <a:bodyPr wrap="square" rtlCol="0">
            <a:spAutoFit/>
          </a:bodyPr>
          <a:lstStyle/>
          <a:p>
            <a:pPr marL="457200" indent="-457200">
              <a:buFont typeface="Arial" panose="020B0604020202020204" pitchFamily="34" charset="0"/>
              <a:buChar char="•"/>
              <a:defRPr/>
            </a:pPr>
            <a:r>
              <a:rPr lang="nl-NL" sz="2800" dirty="0">
                <a:latin typeface="Calibri" pitchFamily="34" charset="0"/>
              </a:rPr>
              <a:t>Hoofdpijn/duizeligheid                                        </a:t>
            </a:r>
          </a:p>
          <a:p>
            <a:pPr marL="457200" indent="-457200">
              <a:buFont typeface="Arial" panose="020B0604020202020204" pitchFamily="34" charset="0"/>
              <a:buChar char="•"/>
              <a:defRPr/>
            </a:pPr>
            <a:r>
              <a:rPr lang="nl-NL" sz="2800" dirty="0">
                <a:latin typeface="Calibri" pitchFamily="34" charset="0"/>
              </a:rPr>
              <a:t>Wisselende stemmingen</a:t>
            </a:r>
          </a:p>
          <a:p>
            <a:pPr marL="457200" indent="-457200">
              <a:buFont typeface="Arial" panose="020B0604020202020204" pitchFamily="34" charset="0"/>
              <a:buChar char="•"/>
              <a:defRPr/>
            </a:pPr>
            <a:r>
              <a:rPr lang="nl-NL" sz="2800" dirty="0">
                <a:latin typeface="Calibri" pitchFamily="34" charset="0"/>
              </a:rPr>
              <a:t>Spier- en gewrichtspijn</a:t>
            </a:r>
          </a:p>
          <a:p>
            <a:pPr marL="457200" indent="-457200">
              <a:buFont typeface="Arial" panose="020B0604020202020204" pitchFamily="34" charset="0"/>
              <a:buChar char="•"/>
              <a:defRPr/>
            </a:pPr>
            <a:r>
              <a:rPr lang="nl-NL" sz="2800" dirty="0">
                <a:latin typeface="Calibri" pitchFamily="34" charset="0"/>
              </a:rPr>
              <a:t>Droge ogen/mond/neus</a:t>
            </a:r>
          </a:p>
          <a:p>
            <a:pPr marL="457200" indent="-457200">
              <a:buFont typeface="Arial" panose="020B0604020202020204" pitchFamily="34" charset="0"/>
              <a:buChar char="•"/>
              <a:defRPr/>
            </a:pPr>
            <a:r>
              <a:rPr lang="nl-NL" sz="2800" dirty="0">
                <a:latin typeface="Calibri" pitchFamily="34" charset="0"/>
              </a:rPr>
              <a:t>Hartkloppingen</a:t>
            </a:r>
          </a:p>
          <a:p>
            <a:pPr marL="457200" indent="-457200">
              <a:buFont typeface="Arial" panose="020B0604020202020204" pitchFamily="34" charset="0"/>
              <a:buChar char="•"/>
              <a:defRPr/>
            </a:pPr>
            <a:r>
              <a:rPr lang="nl-NL" sz="2800" dirty="0">
                <a:latin typeface="Calibri" pitchFamily="34" charset="0"/>
              </a:rPr>
              <a:t>Depressie/angsten</a:t>
            </a:r>
          </a:p>
          <a:p>
            <a:pPr marL="457200" indent="-457200">
              <a:buFont typeface="Arial" panose="020B0604020202020204" pitchFamily="34" charset="0"/>
              <a:buChar char="•"/>
              <a:defRPr/>
            </a:pPr>
            <a:r>
              <a:rPr lang="nl-NL" sz="2800" dirty="0">
                <a:latin typeface="Calibri" pitchFamily="34" charset="0"/>
              </a:rPr>
              <a:t>Vergeetachtigheid</a:t>
            </a:r>
          </a:p>
          <a:p>
            <a:pPr marL="457200" indent="-457200">
              <a:buFont typeface="Arial" panose="020B0604020202020204" pitchFamily="34" charset="0"/>
              <a:buChar char="•"/>
              <a:defRPr/>
            </a:pPr>
            <a:r>
              <a:rPr lang="nl-NL" sz="2800" dirty="0">
                <a:latin typeface="Calibri" pitchFamily="34" charset="0"/>
              </a:rPr>
              <a:t>Woede/prikkelbaarheid</a:t>
            </a:r>
          </a:p>
          <a:p>
            <a:pPr marL="457200" indent="-457200">
              <a:buFont typeface="Arial" panose="020B0604020202020204" pitchFamily="34" charset="0"/>
              <a:buChar char="•"/>
              <a:defRPr/>
            </a:pPr>
            <a:r>
              <a:rPr lang="nl-NL" sz="2800" dirty="0">
                <a:latin typeface="Calibri" pitchFamily="34" charset="0"/>
              </a:rPr>
              <a:t>Gebrek aan zelfvertrouwen</a:t>
            </a:r>
          </a:p>
          <a:p>
            <a:pPr marL="457200" indent="-457200">
              <a:buFont typeface="Arial" panose="020B0604020202020204" pitchFamily="34" charset="0"/>
              <a:buChar char="•"/>
              <a:defRPr/>
            </a:pPr>
            <a:r>
              <a:rPr lang="nl-NL" sz="2800" dirty="0">
                <a:latin typeface="Calibri" pitchFamily="34" charset="0"/>
              </a:rPr>
              <a:t>Tintelingen in handen en voeten</a:t>
            </a:r>
          </a:p>
          <a:p>
            <a:endParaRPr lang="nl-NL" dirty="0"/>
          </a:p>
        </p:txBody>
      </p:sp>
      <p:pic>
        <p:nvPicPr>
          <p:cNvPr id="4" name="Picture 4" descr="https://encrypted-tbn3.gstatic.com/images?q=tbn:ANd9GcQ0Pr8Sy0DOIrKQP-Q8uFShg7wJ-_oXJaNlafOojoPSshb-Zj6M"/>
          <p:cNvPicPr>
            <a:picLocks noChangeAspect="1" noChangeArrowheads="1"/>
          </p:cNvPicPr>
          <p:nvPr/>
        </p:nvPicPr>
        <p:blipFill>
          <a:blip r:embed="rId2" cstate="print"/>
          <a:srcRect/>
          <a:stretch>
            <a:fillRect/>
          </a:stretch>
        </p:blipFill>
        <p:spPr bwMode="auto">
          <a:xfrm>
            <a:off x="7775033" y="3113807"/>
            <a:ext cx="3024436" cy="3009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Afbeelding 4"/>
          <p:cNvPicPr>
            <a:picLocks noChangeAspect="1"/>
          </p:cNvPicPr>
          <p:nvPr/>
        </p:nvPicPr>
        <p:blipFill>
          <a:blip r:embed="rId3"/>
          <a:stretch>
            <a:fillRect/>
          </a:stretch>
        </p:blipFill>
        <p:spPr>
          <a:xfrm>
            <a:off x="7035947" y="519450"/>
            <a:ext cx="3928867" cy="2440033"/>
          </a:xfrm>
          <a:prstGeom prst="rect">
            <a:avLst/>
          </a:prstGeom>
        </p:spPr>
      </p:pic>
    </p:spTree>
    <p:extLst>
      <p:ext uri="{BB962C8B-B14F-4D97-AF65-F5344CB8AC3E}">
        <p14:creationId xmlns:p14="http://schemas.microsoft.com/office/powerpoint/2010/main" val="2712819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79929" y="365125"/>
            <a:ext cx="10573871" cy="738531"/>
          </a:xfrm>
        </p:spPr>
        <p:txBody>
          <a:bodyPr/>
          <a:lstStyle/>
          <a:p>
            <a:r>
              <a:rPr lang="nl-NL" b="1" dirty="0"/>
              <a:t>Invloed van oestrogenen op o.a. de hersenen  </a:t>
            </a:r>
          </a:p>
        </p:txBody>
      </p:sp>
      <p:sp>
        <p:nvSpPr>
          <p:cNvPr id="7" name="Tekstvak 6"/>
          <p:cNvSpPr txBox="1"/>
          <p:nvPr/>
        </p:nvSpPr>
        <p:spPr>
          <a:xfrm>
            <a:off x="695325" y="4889252"/>
            <a:ext cx="10896600" cy="1077218"/>
          </a:xfrm>
          <a:prstGeom prst="rect">
            <a:avLst/>
          </a:prstGeom>
          <a:noFill/>
        </p:spPr>
        <p:txBody>
          <a:bodyPr wrap="square" rtlCol="0">
            <a:spAutoFit/>
          </a:bodyPr>
          <a:lstStyle/>
          <a:p>
            <a:pPr algn="ctr"/>
            <a:r>
              <a:rPr lang="nl-NL" sz="3200" dirty="0">
                <a:latin typeface="Calibri" pitchFamily="34" charset="0"/>
              </a:rPr>
              <a:t>En dus ook op ons welbevinden, slapen, emoties, stemming, immuunsysteem, geheugen, </a:t>
            </a:r>
            <a:r>
              <a:rPr lang="nl-NL" sz="3200" dirty="0" err="1">
                <a:latin typeface="Calibri" pitchFamily="34" charset="0"/>
              </a:rPr>
              <a:t>multitasken</a:t>
            </a:r>
            <a:r>
              <a:rPr lang="nl-NL" sz="3200" dirty="0">
                <a:latin typeface="Calibri" pitchFamily="34" charset="0"/>
              </a:rPr>
              <a:t> etc. </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884" y="1802612"/>
            <a:ext cx="3569418" cy="3105394"/>
          </a:xfrm>
          <a:prstGeom prst="rect">
            <a:avLst/>
          </a:prstGeom>
        </p:spPr>
      </p:pic>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7295" y="1821366"/>
            <a:ext cx="4240306" cy="3096977"/>
          </a:xfrm>
          <a:prstGeom prst="rect">
            <a:avLst/>
          </a:prstGeom>
        </p:spPr>
      </p:pic>
      <p:pic>
        <p:nvPicPr>
          <p:cNvPr id="4" name="Afbeelding 3"/>
          <p:cNvPicPr>
            <a:picLocks noChangeAspect="1"/>
          </p:cNvPicPr>
          <p:nvPr/>
        </p:nvPicPr>
        <p:blipFill>
          <a:blip r:embed="rId4"/>
          <a:stretch>
            <a:fillRect/>
          </a:stretch>
        </p:blipFill>
        <p:spPr>
          <a:xfrm>
            <a:off x="-52654" y="2030456"/>
            <a:ext cx="4605482" cy="2858796"/>
          </a:xfrm>
          <a:prstGeom prst="rect">
            <a:avLst/>
          </a:prstGeom>
        </p:spPr>
      </p:pic>
      <p:pic>
        <p:nvPicPr>
          <p:cNvPr id="3" name="Afbeelding 2">
            <a:extLst>
              <a:ext uri="{FF2B5EF4-FFF2-40B4-BE49-F238E27FC236}">
                <a16:creationId xmlns:a16="http://schemas.microsoft.com/office/drawing/2014/main" id="{947074C5-2E8B-4529-9B42-75964BCD458E}"/>
              </a:ext>
            </a:extLst>
          </p:cNvPr>
          <p:cNvPicPr>
            <a:picLocks noChangeAspect="1"/>
          </p:cNvPicPr>
          <p:nvPr/>
        </p:nvPicPr>
        <p:blipFill>
          <a:blip r:embed="rId5"/>
          <a:stretch>
            <a:fillRect/>
          </a:stretch>
        </p:blipFill>
        <p:spPr>
          <a:xfrm>
            <a:off x="3541157" y="1168487"/>
            <a:ext cx="885542" cy="947555"/>
          </a:xfrm>
          <a:prstGeom prst="rect">
            <a:avLst/>
          </a:prstGeom>
        </p:spPr>
      </p:pic>
    </p:spTree>
    <p:extLst>
      <p:ext uri="{BB962C8B-B14F-4D97-AF65-F5344CB8AC3E}">
        <p14:creationId xmlns:p14="http://schemas.microsoft.com/office/powerpoint/2010/main" val="1170726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63615034-BDA6-B24C-AAE5-24F34265C6F1}"/>
              </a:ext>
            </a:extLst>
          </p:cNvPr>
          <p:cNvSpPr>
            <a:spLocks noGrp="1"/>
          </p:cNvSpPr>
          <p:nvPr>
            <p:ph type="title"/>
          </p:nvPr>
        </p:nvSpPr>
        <p:spPr>
          <a:xfrm>
            <a:off x="676275" y="195944"/>
            <a:ext cx="11515724" cy="724985"/>
          </a:xfrm>
          <a:solidFill>
            <a:schemeClr val="bg1"/>
          </a:solidFill>
        </p:spPr>
        <p:txBody>
          <a:bodyPr vert="horz" lIns="91440" tIns="45720" rIns="91440" bIns="45720" rtlCol="0" anchor="b">
            <a:noAutofit/>
          </a:bodyPr>
          <a:lstStyle/>
          <a:p>
            <a:r>
              <a:rPr lang="en-US" sz="3600" b="1" dirty="0" err="1">
                <a:solidFill>
                  <a:srgbClr val="1B1B1B"/>
                </a:solidFill>
                <a:effectLst/>
              </a:rPr>
              <a:t>Aansturing</a:t>
            </a:r>
            <a:r>
              <a:rPr lang="en-US" sz="3600" b="1" dirty="0">
                <a:solidFill>
                  <a:srgbClr val="1B1B1B"/>
                </a:solidFill>
                <a:effectLst/>
              </a:rPr>
              <a:t> </a:t>
            </a:r>
            <a:r>
              <a:rPr lang="en-US" sz="3600" b="1" dirty="0" err="1">
                <a:solidFill>
                  <a:srgbClr val="1B1B1B"/>
                </a:solidFill>
                <a:effectLst/>
              </a:rPr>
              <a:t>opioide</a:t>
            </a:r>
            <a:r>
              <a:rPr lang="en-US" sz="3600" b="1" dirty="0">
                <a:solidFill>
                  <a:srgbClr val="1B1B1B"/>
                </a:solidFill>
                <a:effectLst/>
              </a:rPr>
              <a:t> </a:t>
            </a:r>
            <a:r>
              <a:rPr lang="en-US" sz="3600" b="1" dirty="0" err="1">
                <a:solidFill>
                  <a:srgbClr val="1B1B1B"/>
                </a:solidFill>
                <a:effectLst/>
              </a:rPr>
              <a:t>hypothalame</a:t>
            </a:r>
            <a:r>
              <a:rPr lang="en-US" sz="3600" b="1" dirty="0">
                <a:solidFill>
                  <a:srgbClr val="1B1B1B"/>
                </a:solidFill>
                <a:effectLst/>
              </a:rPr>
              <a:t> system (</a:t>
            </a:r>
            <a:r>
              <a:rPr lang="en-US" sz="3600" b="1" dirty="0" err="1">
                <a:solidFill>
                  <a:srgbClr val="1B1B1B"/>
                </a:solidFill>
                <a:effectLst/>
              </a:rPr>
              <a:t>endorfine</a:t>
            </a:r>
            <a:r>
              <a:rPr lang="en-US" sz="3600" b="1" dirty="0">
                <a:solidFill>
                  <a:srgbClr val="1B1B1B"/>
                </a:solidFill>
                <a:effectLst/>
              </a:rPr>
              <a:t> </a:t>
            </a:r>
            <a:r>
              <a:rPr lang="en-US" sz="3600" b="1" dirty="0" err="1">
                <a:solidFill>
                  <a:srgbClr val="1B1B1B"/>
                </a:solidFill>
                <a:effectLst/>
              </a:rPr>
              <a:t>systeem</a:t>
            </a:r>
            <a:r>
              <a:rPr lang="en-US" sz="3600" b="1" dirty="0">
                <a:solidFill>
                  <a:srgbClr val="1B1B1B"/>
                </a:solidFill>
                <a:effectLst/>
              </a:rPr>
              <a:t>) </a:t>
            </a:r>
            <a:endParaRPr lang="en-US" sz="3600" b="1" dirty="0">
              <a:solidFill>
                <a:srgbClr val="1B1B1B"/>
              </a:solidFill>
            </a:endParaRPr>
          </a:p>
        </p:txBody>
      </p:sp>
      <p:pic>
        <p:nvPicPr>
          <p:cNvPr id="4" name="Afbeelding 3"/>
          <p:cNvPicPr>
            <a:picLocks noChangeAspect="1"/>
          </p:cNvPicPr>
          <p:nvPr/>
        </p:nvPicPr>
        <p:blipFill>
          <a:blip r:embed="rId2"/>
          <a:stretch>
            <a:fillRect/>
          </a:stretch>
        </p:blipFill>
        <p:spPr>
          <a:xfrm>
            <a:off x="4414966" y="920929"/>
            <a:ext cx="6462320" cy="5590517"/>
          </a:xfrm>
          <a:prstGeom prst="rect">
            <a:avLst/>
          </a:prstGeom>
        </p:spPr>
      </p:pic>
      <p:pic>
        <p:nvPicPr>
          <p:cNvPr id="7" name="Afbeelding 6"/>
          <p:cNvPicPr>
            <a:picLocks noChangeAspect="1"/>
          </p:cNvPicPr>
          <p:nvPr/>
        </p:nvPicPr>
        <p:blipFill>
          <a:blip r:embed="rId3"/>
          <a:stretch>
            <a:fillRect/>
          </a:stretch>
        </p:blipFill>
        <p:spPr>
          <a:xfrm>
            <a:off x="548639" y="1839965"/>
            <a:ext cx="3344093" cy="3578274"/>
          </a:xfrm>
          <a:prstGeom prst="rect">
            <a:avLst/>
          </a:prstGeom>
        </p:spPr>
      </p:pic>
    </p:spTree>
    <p:extLst>
      <p:ext uri="{BB962C8B-B14F-4D97-AF65-F5344CB8AC3E}">
        <p14:creationId xmlns:p14="http://schemas.microsoft.com/office/powerpoint/2010/main" val="2637384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361"/>
          </a:xfrm>
        </p:spPr>
        <p:txBody>
          <a:bodyPr>
            <a:noAutofit/>
          </a:bodyPr>
          <a:lstStyle/>
          <a:p>
            <a:r>
              <a:rPr lang="nl-NL" sz="4000" b="1" dirty="0"/>
              <a:t>Interactie </a:t>
            </a:r>
            <a:r>
              <a:rPr lang="nl-NL" sz="4000" b="1" dirty="0" err="1"/>
              <a:t>HPAdrenerge</a:t>
            </a:r>
            <a:r>
              <a:rPr lang="nl-NL" sz="4000" b="1" dirty="0"/>
              <a:t> en </a:t>
            </a:r>
            <a:r>
              <a:rPr lang="nl-NL" sz="4000" b="1" dirty="0" err="1"/>
              <a:t>HPGonadale</a:t>
            </a:r>
            <a:r>
              <a:rPr lang="nl-NL" sz="4000" b="1" dirty="0"/>
              <a:t> as </a:t>
            </a:r>
          </a:p>
        </p:txBody>
      </p:sp>
      <p:sp>
        <p:nvSpPr>
          <p:cNvPr id="6" name="Rechthoek 5"/>
          <p:cNvSpPr/>
          <p:nvPr/>
        </p:nvSpPr>
        <p:spPr>
          <a:xfrm>
            <a:off x="426721" y="6230200"/>
            <a:ext cx="8842786" cy="307777"/>
          </a:xfrm>
          <a:prstGeom prst="rect">
            <a:avLst/>
          </a:prstGeom>
        </p:spPr>
        <p:txBody>
          <a:bodyPr wrap="square">
            <a:spAutoFit/>
          </a:bodyPr>
          <a:lstStyle/>
          <a:p>
            <a:r>
              <a:rPr lang="nl-NL" sz="1400" dirty="0"/>
              <a:t>https://www.thepaleomom.com/chronic-stress-leads-hormone-imbalance/</a:t>
            </a:r>
          </a:p>
        </p:txBody>
      </p:sp>
      <p:pic>
        <p:nvPicPr>
          <p:cNvPr id="3" name="Afbeelding 2"/>
          <p:cNvPicPr>
            <a:picLocks noChangeAspect="1"/>
          </p:cNvPicPr>
          <p:nvPr/>
        </p:nvPicPr>
        <p:blipFill>
          <a:blip r:embed="rId2"/>
          <a:stretch>
            <a:fillRect/>
          </a:stretch>
        </p:blipFill>
        <p:spPr>
          <a:xfrm>
            <a:off x="5191125" y="1375952"/>
            <a:ext cx="7153513" cy="5063061"/>
          </a:xfrm>
          <a:prstGeom prst="rect">
            <a:avLst/>
          </a:prstGeom>
        </p:spPr>
      </p:pic>
      <p:pic>
        <p:nvPicPr>
          <p:cNvPr id="7" name="Afbeelding 6"/>
          <p:cNvPicPr>
            <a:picLocks noChangeAspect="1"/>
          </p:cNvPicPr>
          <p:nvPr/>
        </p:nvPicPr>
        <p:blipFill>
          <a:blip r:embed="rId3"/>
          <a:stretch>
            <a:fillRect/>
          </a:stretch>
        </p:blipFill>
        <p:spPr>
          <a:xfrm>
            <a:off x="838200" y="1198332"/>
            <a:ext cx="5407621" cy="5005250"/>
          </a:xfrm>
          <a:prstGeom prst="rect">
            <a:avLst/>
          </a:prstGeom>
        </p:spPr>
      </p:pic>
    </p:spTree>
    <p:extLst>
      <p:ext uri="{BB962C8B-B14F-4D97-AF65-F5344CB8AC3E}">
        <p14:creationId xmlns:p14="http://schemas.microsoft.com/office/powerpoint/2010/main" val="3754968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793823"/>
          </a:xfrm>
        </p:spPr>
        <p:txBody>
          <a:bodyPr>
            <a:normAutofit/>
          </a:bodyPr>
          <a:lstStyle/>
          <a:p>
            <a:r>
              <a:rPr lang="nl-NL" sz="4000" b="1" dirty="0" err="1"/>
              <a:t>Endorfines</a:t>
            </a:r>
            <a:r>
              <a:rPr lang="nl-NL" sz="4000" b="1" dirty="0"/>
              <a:t> en HPA as</a:t>
            </a:r>
          </a:p>
        </p:txBody>
      </p:sp>
      <p:sp>
        <p:nvSpPr>
          <p:cNvPr id="5" name="Rechthoek 4"/>
          <p:cNvSpPr/>
          <p:nvPr/>
        </p:nvSpPr>
        <p:spPr>
          <a:xfrm>
            <a:off x="4987831" y="1616149"/>
            <a:ext cx="17330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stress</a:t>
            </a:r>
          </a:p>
        </p:txBody>
      </p:sp>
      <p:sp>
        <p:nvSpPr>
          <p:cNvPr id="6" name="Rechthoek 5"/>
          <p:cNvSpPr/>
          <p:nvPr/>
        </p:nvSpPr>
        <p:spPr>
          <a:xfrm>
            <a:off x="1911531" y="1616148"/>
            <a:ext cx="1733006" cy="914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stress</a:t>
            </a:r>
          </a:p>
        </p:txBody>
      </p:sp>
      <p:sp>
        <p:nvSpPr>
          <p:cNvPr id="7" name="Rechthoek 6"/>
          <p:cNvSpPr/>
          <p:nvPr/>
        </p:nvSpPr>
        <p:spPr>
          <a:xfrm>
            <a:off x="1911528" y="2836511"/>
            <a:ext cx="17330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CRH hypothalamus</a:t>
            </a:r>
          </a:p>
        </p:txBody>
      </p:sp>
      <p:sp>
        <p:nvSpPr>
          <p:cNvPr id="8" name="Rechthoek 7"/>
          <p:cNvSpPr/>
          <p:nvPr/>
        </p:nvSpPr>
        <p:spPr>
          <a:xfrm>
            <a:off x="4987830" y="2851876"/>
            <a:ext cx="17330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CRH hypothalamus</a:t>
            </a:r>
          </a:p>
        </p:txBody>
      </p:sp>
      <p:sp>
        <p:nvSpPr>
          <p:cNvPr id="9" name="Rechthoek 8"/>
          <p:cNvSpPr/>
          <p:nvPr/>
        </p:nvSpPr>
        <p:spPr>
          <a:xfrm>
            <a:off x="4987830" y="4087603"/>
            <a:ext cx="1733007" cy="60631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endorfinen</a:t>
            </a:r>
          </a:p>
        </p:txBody>
      </p:sp>
      <p:sp>
        <p:nvSpPr>
          <p:cNvPr id="10" name="Rechthoek 9"/>
          <p:cNvSpPr/>
          <p:nvPr/>
        </p:nvSpPr>
        <p:spPr>
          <a:xfrm>
            <a:off x="1911528" y="4485524"/>
            <a:ext cx="17330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ACTH hypofyse</a:t>
            </a:r>
          </a:p>
        </p:txBody>
      </p:sp>
      <p:sp>
        <p:nvSpPr>
          <p:cNvPr id="11" name="Rechthoek 10"/>
          <p:cNvSpPr/>
          <p:nvPr/>
        </p:nvSpPr>
        <p:spPr>
          <a:xfrm>
            <a:off x="1911529" y="5721251"/>
            <a:ext cx="1733007" cy="85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cortisol </a:t>
            </a:r>
          </a:p>
        </p:txBody>
      </p:sp>
      <p:sp>
        <p:nvSpPr>
          <p:cNvPr id="12" name="Pijl-omlaag 11"/>
          <p:cNvSpPr/>
          <p:nvPr/>
        </p:nvSpPr>
        <p:spPr>
          <a:xfrm>
            <a:off x="2535716" y="2530549"/>
            <a:ext cx="484632" cy="3213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omlaag 12"/>
          <p:cNvSpPr/>
          <p:nvPr/>
        </p:nvSpPr>
        <p:spPr>
          <a:xfrm>
            <a:off x="2535716" y="3766241"/>
            <a:ext cx="484632" cy="7039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Pijl-omlaag 14"/>
          <p:cNvSpPr/>
          <p:nvPr/>
        </p:nvSpPr>
        <p:spPr>
          <a:xfrm>
            <a:off x="2535716" y="5399924"/>
            <a:ext cx="484632" cy="3285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Gekromde pijl-rechts 15"/>
          <p:cNvSpPr/>
          <p:nvPr/>
        </p:nvSpPr>
        <p:spPr>
          <a:xfrm>
            <a:off x="1865809" y="4897005"/>
            <a:ext cx="45719" cy="4571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7" name="Gekromde pijl-rechts 16"/>
          <p:cNvSpPr/>
          <p:nvPr/>
        </p:nvSpPr>
        <p:spPr>
          <a:xfrm flipV="1">
            <a:off x="4168137" y="3187336"/>
            <a:ext cx="731520" cy="1306374"/>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8" name="Gekromde pijl-rechts 17"/>
          <p:cNvSpPr/>
          <p:nvPr/>
        </p:nvSpPr>
        <p:spPr>
          <a:xfrm flipV="1">
            <a:off x="1134289" y="3187337"/>
            <a:ext cx="731520" cy="1680494"/>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9" name="Gekromde pijl-rechts 18"/>
          <p:cNvSpPr/>
          <p:nvPr/>
        </p:nvSpPr>
        <p:spPr>
          <a:xfrm flipV="1">
            <a:off x="1098912" y="4942723"/>
            <a:ext cx="756555" cy="1256255"/>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0" name="Tekstvak 19"/>
          <p:cNvSpPr txBox="1"/>
          <p:nvPr/>
        </p:nvSpPr>
        <p:spPr>
          <a:xfrm>
            <a:off x="7201985" y="2185851"/>
            <a:ext cx="4151817" cy="3970318"/>
          </a:xfrm>
          <a:prstGeom prst="rect">
            <a:avLst/>
          </a:prstGeom>
          <a:noFill/>
        </p:spPr>
        <p:txBody>
          <a:bodyPr wrap="square" rtlCol="0">
            <a:spAutoFit/>
          </a:bodyPr>
          <a:lstStyle/>
          <a:p>
            <a:r>
              <a:rPr lang="nl-NL" sz="2800" dirty="0"/>
              <a:t>Endorfinen remmen CRH in</a:t>
            </a:r>
          </a:p>
          <a:p>
            <a:r>
              <a:rPr lang="nl-NL" sz="2800" dirty="0"/>
              <a:t>een paar  seconden</a:t>
            </a:r>
          </a:p>
          <a:p>
            <a:endParaRPr lang="nl-NL" sz="2800" dirty="0"/>
          </a:p>
          <a:p>
            <a:r>
              <a:rPr lang="nl-NL" sz="2800" dirty="0"/>
              <a:t>Bij verminderde endorfine werking:</a:t>
            </a:r>
          </a:p>
          <a:p>
            <a:r>
              <a:rPr lang="nl-NL" sz="2800" dirty="0"/>
              <a:t>Remming stress assen in  30-60 minuten, </a:t>
            </a:r>
          </a:p>
          <a:p>
            <a:r>
              <a:rPr lang="nl-NL" sz="2800" dirty="0"/>
              <a:t>ofwel  langere invloed van stress hormonen</a:t>
            </a:r>
          </a:p>
        </p:txBody>
      </p:sp>
      <p:pic>
        <p:nvPicPr>
          <p:cNvPr id="21" name="Afbeelding 20"/>
          <p:cNvPicPr>
            <a:picLocks noChangeAspect="1"/>
          </p:cNvPicPr>
          <p:nvPr/>
        </p:nvPicPr>
        <p:blipFill>
          <a:blip r:embed="rId2"/>
          <a:stretch>
            <a:fillRect/>
          </a:stretch>
        </p:blipFill>
        <p:spPr>
          <a:xfrm>
            <a:off x="5589134" y="2530549"/>
            <a:ext cx="530398" cy="321327"/>
          </a:xfrm>
          <a:prstGeom prst="rect">
            <a:avLst/>
          </a:prstGeom>
        </p:spPr>
      </p:pic>
      <p:pic>
        <p:nvPicPr>
          <p:cNvPr id="22" name="Afbeelding 21"/>
          <p:cNvPicPr>
            <a:picLocks noChangeAspect="1"/>
          </p:cNvPicPr>
          <p:nvPr/>
        </p:nvPicPr>
        <p:blipFill>
          <a:blip r:embed="rId3"/>
          <a:stretch>
            <a:fillRect/>
          </a:stretch>
        </p:blipFill>
        <p:spPr>
          <a:xfrm>
            <a:off x="5595230" y="3766241"/>
            <a:ext cx="518205" cy="321362"/>
          </a:xfrm>
          <a:prstGeom prst="rect">
            <a:avLst/>
          </a:prstGeom>
        </p:spPr>
      </p:pic>
      <p:sp>
        <p:nvSpPr>
          <p:cNvPr id="23" name="Tijdelijke aanduiding voor inhoud 22"/>
          <p:cNvSpPr>
            <a:spLocks noGrp="1"/>
          </p:cNvSpPr>
          <p:nvPr>
            <p:ph idx="1"/>
          </p:nvPr>
        </p:nvSpPr>
        <p:spPr>
          <a:xfrm>
            <a:off x="838200" y="1367246"/>
            <a:ext cx="6372497" cy="4836007"/>
          </a:xfrm>
        </p:spPr>
        <p:txBody>
          <a:bodyPr/>
          <a:lstStyle/>
          <a:p>
            <a:pPr marL="0" indent="0">
              <a:buNone/>
            </a:pPr>
            <a:r>
              <a:rPr lang="nl-NL" dirty="0"/>
              <a:t>          </a:t>
            </a:r>
          </a:p>
        </p:txBody>
      </p:sp>
    </p:spTree>
    <p:extLst>
      <p:ext uri="{BB962C8B-B14F-4D97-AF65-F5344CB8AC3E}">
        <p14:creationId xmlns:p14="http://schemas.microsoft.com/office/powerpoint/2010/main" val="3306470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365125"/>
            <a:ext cx="10918371" cy="758281"/>
          </a:xfrm>
        </p:spPr>
        <p:txBody>
          <a:bodyPr>
            <a:normAutofit/>
          </a:bodyPr>
          <a:lstStyle/>
          <a:p>
            <a:r>
              <a:rPr lang="nl-NL" sz="4000" b="1" dirty="0"/>
              <a:t>Behandeling –begeleiding met kennis van endorfinen</a:t>
            </a:r>
          </a:p>
        </p:txBody>
      </p:sp>
      <p:sp>
        <p:nvSpPr>
          <p:cNvPr id="3" name="Tijdelijke aanduiding voor inhoud 2"/>
          <p:cNvSpPr>
            <a:spLocks noGrp="1"/>
          </p:cNvSpPr>
          <p:nvPr>
            <p:ph idx="1"/>
          </p:nvPr>
        </p:nvSpPr>
        <p:spPr>
          <a:xfrm>
            <a:off x="838199" y="1390650"/>
            <a:ext cx="11001375" cy="5143499"/>
          </a:xfrm>
        </p:spPr>
        <p:txBody>
          <a:bodyPr>
            <a:normAutofit fontScale="92500"/>
          </a:bodyPr>
          <a:lstStyle/>
          <a:p>
            <a:r>
              <a:rPr lang="nl-NL" dirty="0"/>
              <a:t>Persoonlijkheid (ADHD, perfectionisme, hulpverlenerssyndroom, </a:t>
            </a:r>
            <a:r>
              <a:rPr lang="nl-NL" dirty="0" err="1"/>
              <a:t>fight</a:t>
            </a:r>
            <a:r>
              <a:rPr lang="nl-NL" dirty="0"/>
              <a:t>-flight-</a:t>
            </a:r>
            <a:r>
              <a:rPr lang="nl-NL" dirty="0" err="1"/>
              <a:t>freeze</a:t>
            </a:r>
            <a:r>
              <a:rPr lang="nl-NL" dirty="0"/>
              <a:t>-</a:t>
            </a:r>
            <a:r>
              <a:rPr lang="nl-NL" dirty="0" err="1"/>
              <a:t>fawn</a:t>
            </a:r>
            <a:r>
              <a:rPr lang="nl-NL" dirty="0"/>
              <a:t>, afhankelijkheid)</a:t>
            </a:r>
          </a:p>
          <a:p>
            <a:r>
              <a:rPr lang="nl-NL" dirty="0"/>
              <a:t>Rugzak: eerdere ervaringen in het leven, ELS,  ACE, trauma, basisveiligheid</a:t>
            </a:r>
          </a:p>
          <a:p>
            <a:r>
              <a:rPr lang="nl-NL" dirty="0"/>
              <a:t>Gewoonten: voeding, beweging, slapen, omgangsvormen</a:t>
            </a:r>
          </a:p>
          <a:p>
            <a:r>
              <a:rPr lang="nl-NL" dirty="0"/>
              <a:t>RUST momenten</a:t>
            </a:r>
          </a:p>
          <a:p>
            <a:r>
              <a:rPr lang="nl-NL" dirty="0"/>
              <a:t>Creativiteit en spiritualiteit</a:t>
            </a:r>
          </a:p>
          <a:p>
            <a:r>
              <a:rPr lang="nl-NL" dirty="0"/>
              <a:t>Bewegen </a:t>
            </a:r>
          </a:p>
          <a:p>
            <a:r>
              <a:rPr lang="nl-NL" dirty="0"/>
              <a:t>Omstandigheden: schulden, relatie stress, woonomgeving, kinderen/partner</a:t>
            </a:r>
          </a:p>
          <a:p>
            <a:r>
              <a:rPr lang="nl-NL" dirty="0"/>
              <a:t>Doelen en zingeving  (positieve gezondheid –Huber)</a:t>
            </a:r>
          </a:p>
          <a:p>
            <a:r>
              <a:rPr lang="nl-NL" dirty="0"/>
              <a:t>Wat is er WEL (eigen regie, eigen waarde) en niet “wat lukt niet” (slachtofferrol, oplossing van de ander)</a:t>
            </a:r>
          </a:p>
        </p:txBody>
      </p:sp>
      <p:pic>
        <p:nvPicPr>
          <p:cNvPr id="4" name="Afbeelding 3">
            <a:extLst>
              <a:ext uri="{FF2B5EF4-FFF2-40B4-BE49-F238E27FC236}">
                <a16:creationId xmlns:a16="http://schemas.microsoft.com/office/drawing/2014/main" id="{73E09A7E-C739-4885-AC1E-A7C3F66E6BA6}"/>
              </a:ext>
            </a:extLst>
          </p:cNvPr>
          <p:cNvPicPr>
            <a:picLocks noChangeAspect="1"/>
          </p:cNvPicPr>
          <p:nvPr/>
        </p:nvPicPr>
        <p:blipFill>
          <a:blip r:embed="rId2"/>
          <a:stretch>
            <a:fillRect/>
          </a:stretch>
        </p:blipFill>
        <p:spPr>
          <a:xfrm>
            <a:off x="9604558" y="2792194"/>
            <a:ext cx="1584413" cy="1694081"/>
          </a:xfrm>
          <a:prstGeom prst="rect">
            <a:avLst/>
          </a:prstGeom>
        </p:spPr>
      </p:pic>
    </p:spTree>
    <p:extLst>
      <p:ext uri="{BB962C8B-B14F-4D97-AF65-F5344CB8AC3E}">
        <p14:creationId xmlns:p14="http://schemas.microsoft.com/office/powerpoint/2010/main" val="2635439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674079-3271-4FF9-AE61-327962CCC588}"/>
              </a:ext>
            </a:extLst>
          </p:cNvPr>
          <p:cNvSpPr>
            <a:spLocks noGrp="1"/>
          </p:cNvSpPr>
          <p:nvPr>
            <p:ph type="title"/>
          </p:nvPr>
        </p:nvSpPr>
        <p:spPr>
          <a:xfrm>
            <a:off x="800101" y="365126"/>
            <a:ext cx="10553700" cy="311149"/>
          </a:xfrm>
        </p:spPr>
        <p:txBody>
          <a:bodyPr>
            <a:normAutofit fontScale="90000"/>
          </a:bodyPr>
          <a:lstStyle/>
          <a:p>
            <a:r>
              <a:rPr lang="nl-NL" b="1" dirty="0"/>
              <a:t>Positieve gezondheid</a:t>
            </a:r>
          </a:p>
        </p:txBody>
      </p:sp>
      <p:sp>
        <p:nvSpPr>
          <p:cNvPr id="3" name="Tijdelijke aanduiding voor inhoud 2">
            <a:extLst>
              <a:ext uri="{FF2B5EF4-FFF2-40B4-BE49-F238E27FC236}">
                <a16:creationId xmlns:a16="http://schemas.microsoft.com/office/drawing/2014/main" id="{7BD7B605-E8F9-4763-926E-1B367A41116C}"/>
              </a:ext>
            </a:extLst>
          </p:cNvPr>
          <p:cNvSpPr>
            <a:spLocks noGrp="1"/>
          </p:cNvSpPr>
          <p:nvPr>
            <p:ph idx="1"/>
          </p:nvPr>
        </p:nvSpPr>
        <p:spPr>
          <a:xfrm>
            <a:off x="664186" y="2571751"/>
            <a:ext cx="8498863" cy="2859438"/>
          </a:xfrm>
        </p:spPr>
        <p:txBody>
          <a:bodyPr/>
          <a:lstStyle/>
          <a:p>
            <a:endParaRPr lang="nl-NL" dirty="0"/>
          </a:p>
          <a:p>
            <a:endParaRPr lang="nl-NL" dirty="0"/>
          </a:p>
          <a:p>
            <a:endParaRPr lang="nl-NL" dirty="0"/>
          </a:p>
          <a:p>
            <a:endParaRPr lang="nl-NL" dirty="0"/>
          </a:p>
          <a:p>
            <a:endParaRPr lang="nl-NL" dirty="0"/>
          </a:p>
        </p:txBody>
      </p:sp>
      <p:pic>
        <p:nvPicPr>
          <p:cNvPr id="5122" name="Picture 2" descr="https://www.iph.nl/assets/uploads/2021/11/iPH-Gespreksinstrument-2.0-Spinnenweb-met-aspecten-met-onderbalk.png">
            <a:extLst>
              <a:ext uri="{FF2B5EF4-FFF2-40B4-BE49-F238E27FC236}">
                <a16:creationId xmlns:a16="http://schemas.microsoft.com/office/drawing/2014/main" id="{30C85CE7-8F39-4610-B63D-7F32E448D9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861" y="771525"/>
            <a:ext cx="8461461" cy="5981592"/>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0B29FE5D-5D3F-45F6-BDA7-50EF6A7E3905}"/>
              </a:ext>
            </a:extLst>
          </p:cNvPr>
          <p:cNvSpPr txBox="1"/>
          <p:nvPr/>
        </p:nvSpPr>
        <p:spPr>
          <a:xfrm>
            <a:off x="9258300" y="4629150"/>
            <a:ext cx="2724150" cy="1754326"/>
          </a:xfrm>
          <a:prstGeom prst="rect">
            <a:avLst/>
          </a:prstGeom>
          <a:noFill/>
        </p:spPr>
        <p:txBody>
          <a:bodyPr wrap="square" rtlCol="0">
            <a:spAutoFit/>
          </a:bodyPr>
          <a:lstStyle/>
          <a:p>
            <a:r>
              <a:rPr lang="nl-NL" dirty="0"/>
              <a:t>https://www.iph.nl/assets/uploads/2021/11/iPH-Gespreksinstrument-2.0-Spinnenweb-met-aspecten-met-onderbalk.png</a:t>
            </a:r>
          </a:p>
        </p:txBody>
      </p:sp>
    </p:spTree>
    <p:extLst>
      <p:ext uri="{BB962C8B-B14F-4D97-AF65-F5344CB8AC3E}">
        <p14:creationId xmlns:p14="http://schemas.microsoft.com/office/powerpoint/2010/main" val="2370489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0B095-5B3F-41F5-8119-5628A94E4705}"/>
              </a:ext>
            </a:extLst>
          </p:cNvPr>
          <p:cNvSpPr>
            <a:spLocks noGrp="1"/>
          </p:cNvSpPr>
          <p:nvPr>
            <p:ph type="title"/>
          </p:nvPr>
        </p:nvSpPr>
        <p:spPr>
          <a:xfrm>
            <a:off x="838200" y="365126"/>
            <a:ext cx="10515600" cy="530838"/>
          </a:xfrm>
        </p:spPr>
        <p:txBody>
          <a:bodyPr>
            <a:normAutofit fontScale="90000"/>
          </a:bodyPr>
          <a:lstStyle/>
          <a:p>
            <a:r>
              <a:rPr lang="nl-NL" b="1" dirty="0"/>
              <a:t>Geven lage hormonen klachten??</a:t>
            </a:r>
          </a:p>
        </p:txBody>
      </p:sp>
      <p:sp>
        <p:nvSpPr>
          <p:cNvPr id="3" name="Tijdelijke aanduiding voor inhoud 2">
            <a:extLst>
              <a:ext uri="{FF2B5EF4-FFF2-40B4-BE49-F238E27FC236}">
                <a16:creationId xmlns:a16="http://schemas.microsoft.com/office/drawing/2014/main" id="{44182836-5C04-4B62-9DC0-B2BDB95815F4}"/>
              </a:ext>
            </a:extLst>
          </p:cNvPr>
          <p:cNvSpPr>
            <a:spLocks noGrp="1"/>
          </p:cNvSpPr>
          <p:nvPr>
            <p:ph idx="1"/>
          </p:nvPr>
        </p:nvSpPr>
        <p:spPr>
          <a:xfrm>
            <a:off x="761999" y="1219200"/>
            <a:ext cx="11191875" cy="4957763"/>
          </a:xfrm>
        </p:spPr>
        <p:txBody>
          <a:bodyPr>
            <a:normAutofit fontScale="85000" lnSpcReduction="10000"/>
          </a:bodyPr>
          <a:lstStyle/>
          <a:p>
            <a:r>
              <a:rPr lang="nl-NL" sz="3200" dirty="0"/>
              <a:t>Hoeveel groep 3-ers klagen over opvliegers, slecht slapen en depressiviteit?</a:t>
            </a:r>
          </a:p>
          <a:p>
            <a:endParaRPr lang="nl-NL" sz="3200" dirty="0"/>
          </a:p>
          <a:p>
            <a:endParaRPr lang="nl-NL" sz="3200" dirty="0"/>
          </a:p>
          <a:p>
            <a:endParaRPr lang="nl-NL" sz="3200" dirty="0"/>
          </a:p>
          <a:p>
            <a:endParaRPr lang="nl-NL" sz="3200" dirty="0"/>
          </a:p>
          <a:p>
            <a:endParaRPr lang="nl-NL" sz="3200" dirty="0"/>
          </a:p>
          <a:p>
            <a:endParaRPr lang="nl-NL" sz="3200" dirty="0"/>
          </a:p>
          <a:p>
            <a:endParaRPr lang="nl-NL" sz="3200" dirty="0"/>
          </a:p>
          <a:p>
            <a:endParaRPr lang="nl-NL" sz="3200" dirty="0"/>
          </a:p>
          <a:p>
            <a:r>
              <a:rPr lang="nl-NL" sz="3200" dirty="0"/>
              <a:t>Conclusie: het lage hormoongetal is NIET de oorzaak van overgangsklachten</a:t>
            </a:r>
          </a:p>
          <a:p>
            <a:endParaRPr lang="nl-NL" dirty="0"/>
          </a:p>
        </p:txBody>
      </p:sp>
      <p:pic>
        <p:nvPicPr>
          <p:cNvPr id="4" name="Afbeelding 3">
            <a:extLst>
              <a:ext uri="{FF2B5EF4-FFF2-40B4-BE49-F238E27FC236}">
                <a16:creationId xmlns:a16="http://schemas.microsoft.com/office/drawing/2014/main" id="{F9BB80D0-5135-44CC-BC24-5F849748382A}"/>
              </a:ext>
            </a:extLst>
          </p:cNvPr>
          <p:cNvPicPr>
            <a:picLocks noChangeAspect="1"/>
          </p:cNvPicPr>
          <p:nvPr/>
        </p:nvPicPr>
        <p:blipFill>
          <a:blip r:embed="rId2"/>
          <a:stretch>
            <a:fillRect/>
          </a:stretch>
        </p:blipFill>
        <p:spPr>
          <a:xfrm>
            <a:off x="2276475" y="2042625"/>
            <a:ext cx="6396037" cy="2925150"/>
          </a:xfrm>
          <a:prstGeom prst="rect">
            <a:avLst/>
          </a:prstGeom>
        </p:spPr>
      </p:pic>
      <p:sp>
        <p:nvSpPr>
          <p:cNvPr id="5" name="Tekstvak 4">
            <a:extLst>
              <a:ext uri="{FF2B5EF4-FFF2-40B4-BE49-F238E27FC236}">
                <a16:creationId xmlns:a16="http://schemas.microsoft.com/office/drawing/2014/main" id="{4837C08E-129E-4120-B9E8-206729304E90}"/>
              </a:ext>
            </a:extLst>
          </p:cNvPr>
          <p:cNvSpPr txBox="1"/>
          <p:nvPr/>
        </p:nvSpPr>
        <p:spPr>
          <a:xfrm>
            <a:off x="542925" y="6176963"/>
            <a:ext cx="10582275" cy="261610"/>
          </a:xfrm>
          <a:prstGeom prst="rect">
            <a:avLst/>
          </a:prstGeom>
          <a:noFill/>
        </p:spPr>
        <p:txBody>
          <a:bodyPr wrap="square" rtlCol="0">
            <a:spAutoFit/>
          </a:bodyPr>
          <a:lstStyle/>
          <a:p>
            <a:r>
              <a:rPr lang="nl-NL" sz="1100" dirty="0">
                <a:hlinkClick r:id="rId3"/>
              </a:rPr>
              <a:t>Oestrogeen productie - DNA FITNESS</a:t>
            </a:r>
            <a:endParaRPr lang="nl-NL" sz="1100" dirty="0"/>
          </a:p>
        </p:txBody>
      </p:sp>
    </p:spTree>
    <p:extLst>
      <p:ext uri="{BB962C8B-B14F-4D97-AF65-F5344CB8AC3E}">
        <p14:creationId xmlns:p14="http://schemas.microsoft.com/office/powerpoint/2010/main" val="1468761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Global Consensus Statement</a:t>
            </a:r>
            <a:br>
              <a:rPr lang="en-US" sz="4000" b="1" dirty="0"/>
            </a:br>
            <a:r>
              <a:rPr lang="en-US" sz="4000" b="1" dirty="0"/>
              <a:t>(‘window of opportunity’)</a:t>
            </a:r>
            <a:endParaRPr lang="en-US" sz="4000" dirty="0"/>
          </a:p>
        </p:txBody>
      </p:sp>
      <p:sp>
        <p:nvSpPr>
          <p:cNvPr id="3" name="Content Placeholder 2"/>
          <p:cNvSpPr>
            <a:spLocks noGrp="1"/>
          </p:cNvSpPr>
          <p:nvPr>
            <p:ph idx="1"/>
          </p:nvPr>
        </p:nvSpPr>
        <p:spPr>
          <a:xfrm>
            <a:off x="971549" y="2228850"/>
            <a:ext cx="10029825" cy="4453575"/>
          </a:xfrm>
        </p:spPr>
        <p:txBody>
          <a:bodyPr/>
          <a:lstStyle/>
          <a:p>
            <a:r>
              <a:rPr lang="en-US" dirty="0"/>
              <a:t>Hormoon </a:t>
            </a:r>
            <a:r>
              <a:rPr lang="en-US" dirty="0" err="1"/>
              <a:t>suppletie</a:t>
            </a:r>
            <a:r>
              <a:rPr lang="en-US" dirty="0"/>
              <a:t> </a:t>
            </a:r>
            <a:r>
              <a:rPr lang="en-US" dirty="0" err="1"/>
              <a:t>therapie</a:t>
            </a:r>
            <a:r>
              <a:rPr lang="en-US" dirty="0"/>
              <a:t> (HST) is de </a:t>
            </a:r>
            <a:r>
              <a:rPr lang="en-US" dirty="0" err="1"/>
              <a:t>meest</a:t>
            </a:r>
            <a:r>
              <a:rPr lang="en-US" dirty="0"/>
              <a:t> </a:t>
            </a:r>
            <a:r>
              <a:rPr lang="en-US" dirty="0" err="1"/>
              <a:t>effectieve</a:t>
            </a:r>
            <a:r>
              <a:rPr lang="en-US" dirty="0"/>
              <a:t> </a:t>
            </a:r>
            <a:r>
              <a:rPr lang="en-US" dirty="0" err="1"/>
              <a:t>behandeling</a:t>
            </a:r>
            <a:r>
              <a:rPr lang="en-US" dirty="0"/>
              <a:t> voor </a:t>
            </a:r>
            <a:r>
              <a:rPr lang="en-US" dirty="0" err="1"/>
              <a:t>vasomotore</a:t>
            </a:r>
            <a:r>
              <a:rPr lang="en-US" dirty="0"/>
              <a:t> </a:t>
            </a:r>
            <a:r>
              <a:rPr lang="en-US" dirty="0" err="1"/>
              <a:t>symptomen</a:t>
            </a:r>
            <a:r>
              <a:rPr lang="en-US" dirty="0"/>
              <a:t> </a:t>
            </a:r>
            <a:r>
              <a:rPr lang="en-US" dirty="0" err="1"/>
              <a:t>veroorzaakt</a:t>
            </a:r>
            <a:r>
              <a:rPr lang="en-US" dirty="0"/>
              <a:t> door de </a:t>
            </a:r>
            <a:r>
              <a:rPr lang="en-US" dirty="0" err="1"/>
              <a:t>overgang</a:t>
            </a:r>
            <a:endParaRPr lang="en-US" dirty="0"/>
          </a:p>
          <a:p>
            <a:r>
              <a:rPr lang="en-US" dirty="0"/>
              <a:t>HST </a:t>
            </a:r>
            <a:r>
              <a:rPr lang="en-US" dirty="0" err="1"/>
              <a:t>heeft</a:t>
            </a:r>
            <a:r>
              <a:rPr lang="en-US" dirty="0"/>
              <a:t> </a:t>
            </a:r>
            <a:r>
              <a:rPr lang="en-US" dirty="0" err="1"/>
              <a:t>een</a:t>
            </a:r>
            <a:r>
              <a:rPr lang="en-US" dirty="0"/>
              <a:t> </a:t>
            </a:r>
            <a:r>
              <a:rPr lang="en-US" dirty="0" err="1"/>
              <a:t>positief</a:t>
            </a:r>
            <a:r>
              <a:rPr lang="en-US" dirty="0"/>
              <a:t> effect op HVZ </a:t>
            </a:r>
            <a:r>
              <a:rPr lang="en-US" dirty="0" err="1"/>
              <a:t>mortaliteit</a:t>
            </a:r>
            <a:r>
              <a:rPr lang="en-US" dirty="0"/>
              <a:t>, </a:t>
            </a:r>
            <a:r>
              <a:rPr lang="en-US" dirty="0" err="1"/>
              <a:t>indien</a:t>
            </a:r>
            <a:r>
              <a:rPr lang="en-US" dirty="0"/>
              <a:t> </a:t>
            </a:r>
            <a:r>
              <a:rPr lang="en-US" dirty="0" err="1"/>
              <a:t>gestart</a:t>
            </a:r>
            <a:r>
              <a:rPr lang="en-US" dirty="0"/>
              <a:t> </a:t>
            </a:r>
            <a:r>
              <a:rPr lang="en-US" dirty="0" err="1"/>
              <a:t>bij</a:t>
            </a:r>
            <a:r>
              <a:rPr lang="en-US" dirty="0"/>
              <a:t> </a:t>
            </a:r>
            <a:r>
              <a:rPr lang="en-US" dirty="0" err="1"/>
              <a:t>vrouwen</a:t>
            </a:r>
            <a:r>
              <a:rPr lang="en-US" dirty="0"/>
              <a:t> </a:t>
            </a:r>
            <a:r>
              <a:rPr lang="en-US" dirty="0" err="1"/>
              <a:t>vlak</a:t>
            </a:r>
            <a:r>
              <a:rPr lang="en-US" dirty="0"/>
              <a:t> </a:t>
            </a:r>
            <a:r>
              <a:rPr lang="en-US" dirty="0" err="1"/>
              <a:t>bij</a:t>
            </a:r>
            <a:r>
              <a:rPr lang="en-US" dirty="0"/>
              <a:t> de </a:t>
            </a:r>
            <a:r>
              <a:rPr lang="en-US" dirty="0" err="1"/>
              <a:t>menopauze</a:t>
            </a:r>
            <a:endParaRPr lang="en-US" dirty="0"/>
          </a:p>
          <a:p>
            <a:r>
              <a:rPr lang="en-US" dirty="0"/>
              <a:t>Voor </a:t>
            </a:r>
            <a:r>
              <a:rPr lang="en-US" dirty="0" err="1"/>
              <a:t>symptomatische</a:t>
            </a:r>
            <a:r>
              <a:rPr lang="en-US" dirty="0"/>
              <a:t> </a:t>
            </a:r>
            <a:r>
              <a:rPr lang="en-US" dirty="0" err="1"/>
              <a:t>vrouwen</a:t>
            </a:r>
            <a:r>
              <a:rPr lang="en-US" dirty="0"/>
              <a:t> &lt; 60 </a:t>
            </a:r>
            <a:r>
              <a:rPr lang="en-US" dirty="0" err="1"/>
              <a:t>jaar</a:t>
            </a:r>
            <a:r>
              <a:rPr lang="en-US" dirty="0"/>
              <a:t> en/of </a:t>
            </a:r>
            <a:r>
              <a:rPr lang="en-US" dirty="0" err="1"/>
              <a:t>binnen</a:t>
            </a:r>
            <a:r>
              <a:rPr lang="en-US" dirty="0"/>
              <a:t> 10 </a:t>
            </a:r>
            <a:r>
              <a:rPr lang="en-US" dirty="0" err="1"/>
              <a:t>jaar</a:t>
            </a:r>
            <a:r>
              <a:rPr lang="en-US" dirty="0"/>
              <a:t> </a:t>
            </a:r>
            <a:r>
              <a:rPr lang="en-US" dirty="0" err="1"/>
              <a:t>na</a:t>
            </a:r>
            <a:r>
              <a:rPr lang="en-US" dirty="0"/>
              <a:t> </a:t>
            </a:r>
            <a:r>
              <a:rPr lang="en-US" dirty="0" err="1"/>
              <a:t>menopauze</a:t>
            </a:r>
            <a:r>
              <a:rPr lang="en-US" dirty="0"/>
              <a:t> is het </a:t>
            </a:r>
            <a:r>
              <a:rPr lang="en-US" dirty="0" err="1"/>
              <a:t>waarschijnlijker</a:t>
            </a:r>
            <a:r>
              <a:rPr lang="en-US" dirty="0"/>
              <a:t> </a:t>
            </a:r>
            <a:r>
              <a:rPr lang="en-US" dirty="0" err="1"/>
              <a:t>dat</a:t>
            </a:r>
            <a:r>
              <a:rPr lang="en-US" dirty="0"/>
              <a:t> de </a:t>
            </a:r>
            <a:r>
              <a:rPr lang="en-US" dirty="0" err="1"/>
              <a:t>voordelen</a:t>
            </a:r>
            <a:r>
              <a:rPr lang="en-US" dirty="0"/>
              <a:t> (HVZ) </a:t>
            </a:r>
            <a:r>
              <a:rPr lang="en-US" dirty="0" err="1"/>
              <a:t>opwegen</a:t>
            </a:r>
            <a:r>
              <a:rPr lang="en-US" dirty="0"/>
              <a:t> </a:t>
            </a:r>
            <a:r>
              <a:rPr lang="en-US" dirty="0" err="1"/>
              <a:t>tegen</a:t>
            </a:r>
            <a:r>
              <a:rPr lang="en-US" dirty="0"/>
              <a:t> de </a:t>
            </a:r>
            <a:r>
              <a:rPr lang="en-US" dirty="0" err="1"/>
              <a:t>mogelijke</a:t>
            </a:r>
            <a:r>
              <a:rPr lang="en-US" dirty="0"/>
              <a:t> </a:t>
            </a:r>
            <a:r>
              <a:rPr lang="en-US" dirty="0" err="1"/>
              <a:t>risico’s</a:t>
            </a:r>
            <a:r>
              <a:rPr lang="en-US" dirty="0"/>
              <a:t> (</a:t>
            </a:r>
            <a:r>
              <a:rPr lang="en-US" dirty="0" err="1"/>
              <a:t>als</a:t>
            </a:r>
            <a:r>
              <a:rPr lang="en-US" dirty="0"/>
              <a:t> </a:t>
            </a:r>
            <a:r>
              <a:rPr lang="en-US" dirty="0" err="1"/>
              <a:t>borstkanker</a:t>
            </a:r>
            <a:r>
              <a:rPr lang="en-US" dirty="0"/>
              <a:t>)</a:t>
            </a:r>
          </a:p>
        </p:txBody>
      </p:sp>
      <p:sp>
        <p:nvSpPr>
          <p:cNvPr id="4" name="Content Placeholder 16"/>
          <p:cNvSpPr txBox="1">
            <a:spLocks/>
          </p:cNvSpPr>
          <p:nvPr/>
        </p:nvSpPr>
        <p:spPr>
          <a:xfrm>
            <a:off x="971549" y="6130834"/>
            <a:ext cx="8518403" cy="4615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indent="0">
              <a:buNone/>
              <a:defRPr/>
            </a:pPr>
            <a:r>
              <a:rPr lang="en-GB" sz="1200" i="1" dirty="0" err="1">
                <a:solidFill>
                  <a:schemeClr val="tx2"/>
                </a:solidFill>
              </a:rPr>
              <a:t>Bron</a:t>
            </a:r>
            <a:r>
              <a:rPr lang="en-GB" sz="1200" i="1" dirty="0">
                <a:solidFill>
                  <a:schemeClr val="tx2"/>
                </a:solidFill>
              </a:rPr>
              <a:t>:  </a:t>
            </a:r>
            <a:r>
              <a:rPr lang="en-GB" sz="1200" i="1" baseline="30000" dirty="0">
                <a:solidFill>
                  <a:schemeClr val="tx2"/>
                </a:solidFill>
              </a:rPr>
              <a:t>1 </a:t>
            </a:r>
            <a:r>
              <a:rPr lang="en-GB" sz="1200" i="1" dirty="0" err="1">
                <a:solidFill>
                  <a:schemeClr val="tx2"/>
                </a:solidFill>
              </a:rPr>
              <a:t>Salpeter</a:t>
            </a:r>
            <a:r>
              <a:rPr lang="en-GB" sz="1200" i="1" dirty="0">
                <a:solidFill>
                  <a:schemeClr val="tx2"/>
                </a:solidFill>
              </a:rPr>
              <a:t> et al., J Gen Intern Med  2006;21:363-66    The North American Menopause Society, </a:t>
            </a:r>
            <a:r>
              <a:rPr lang="en-US" sz="1200" i="1" dirty="0">
                <a:solidFill>
                  <a:schemeClr val="tx2"/>
                </a:solidFill>
              </a:rPr>
              <a:t>Menopause 2012;19(3):257-271  </a:t>
            </a:r>
            <a:endParaRPr lang="en-GB" sz="1200" i="1" dirty="0">
              <a:solidFill>
                <a:schemeClr val="tx2"/>
              </a:solidFill>
            </a:endParaRPr>
          </a:p>
        </p:txBody>
      </p:sp>
      <p:pic>
        <p:nvPicPr>
          <p:cNvPr id="9" name="Afbeelding 8"/>
          <p:cNvPicPr>
            <a:picLocks noChangeAspect="1"/>
          </p:cNvPicPr>
          <p:nvPr/>
        </p:nvPicPr>
        <p:blipFill>
          <a:blip r:embed="rId2"/>
          <a:stretch>
            <a:fillRect/>
          </a:stretch>
        </p:blipFill>
        <p:spPr>
          <a:xfrm>
            <a:off x="9096375" y="314325"/>
            <a:ext cx="2381250" cy="1914525"/>
          </a:xfrm>
          <a:prstGeom prst="rect">
            <a:avLst/>
          </a:prstGeom>
        </p:spPr>
      </p:pic>
    </p:spTree>
    <p:extLst>
      <p:ext uri="{BB962C8B-B14F-4D97-AF65-F5344CB8AC3E}">
        <p14:creationId xmlns:p14="http://schemas.microsoft.com/office/powerpoint/2010/main" val="1309686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92479" y="274638"/>
            <a:ext cx="10837545" cy="835323"/>
          </a:xfrm>
        </p:spPr>
        <p:txBody>
          <a:bodyPr>
            <a:noAutofit/>
          </a:bodyPr>
          <a:lstStyle/>
          <a:p>
            <a:r>
              <a:rPr lang="en-US" sz="4000" b="1" dirty="0" err="1"/>
              <a:t>Behandeling</a:t>
            </a:r>
            <a:r>
              <a:rPr lang="en-US" sz="4000" b="1" dirty="0"/>
              <a:t> </a:t>
            </a:r>
            <a:r>
              <a:rPr lang="en-US" sz="4000" b="1" dirty="0" err="1"/>
              <a:t>overgangsklachten</a:t>
            </a:r>
            <a:r>
              <a:rPr lang="en-US" sz="4000" b="1" dirty="0"/>
              <a:t> in NL en Europa</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512" y="1556792"/>
            <a:ext cx="8460000" cy="441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6"/>
          <p:cNvSpPr>
            <a:spLocks noChangeArrowheads="1"/>
          </p:cNvSpPr>
          <p:nvPr/>
        </p:nvSpPr>
        <p:spPr bwMode="auto">
          <a:xfrm>
            <a:off x="1665288" y="6421161"/>
            <a:ext cx="6858000" cy="400110"/>
          </a:xfrm>
          <a:prstGeom prst="rect">
            <a:avLst/>
          </a:prstGeom>
          <a:noFill/>
          <a:ln w="9525">
            <a:noFill/>
            <a:miter lim="800000"/>
            <a:headEnd/>
            <a:tailEnd/>
          </a:ln>
        </p:spPr>
        <p:txBody>
          <a:bodyPr>
            <a:spAutoFit/>
          </a:bodyPr>
          <a:lstStyle/>
          <a:p>
            <a:r>
              <a:rPr lang="nl-NL" sz="1000" i="1" dirty="0">
                <a:solidFill>
                  <a:schemeClr val="tx2"/>
                </a:solidFill>
                <a:latin typeface="Calibri" pitchFamily="34" charset="0"/>
              </a:rPr>
              <a:t>V. Mijatovic, H. de Vries, J.W. van der Slikke: Overgangsklachten: evidence-based behandelopties anno 2011. Tijd voor nuancering; NTOG januari 2012</a:t>
            </a:r>
            <a:endParaRPr lang="en-US" sz="1000" i="1" dirty="0">
              <a:solidFill>
                <a:schemeClr val="tx2"/>
              </a:solidFill>
              <a:latin typeface="Calibri" pitchFamily="34" charset="0"/>
            </a:endParaRPr>
          </a:p>
        </p:txBody>
      </p:sp>
    </p:spTree>
    <p:extLst>
      <p:ext uri="{BB962C8B-B14F-4D97-AF65-F5344CB8AC3E}">
        <p14:creationId xmlns:p14="http://schemas.microsoft.com/office/powerpoint/2010/main" val="4284671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354" y="365125"/>
            <a:ext cx="10587446" cy="704775"/>
          </a:xfrm>
        </p:spPr>
        <p:txBody>
          <a:bodyPr>
            <a:normAutofit/>
          </a:bodyPr>
          <a:lstStyle/>
          <a:p>
            <a:r>
              <a:rPr lang="en-US" sz="4000" b="1" dirty="0" err="1"/>
              <a:t>Verschil</a:t>
            </a:r>
            <a:r>
              <a:rPr lang="en-US" sz="4000" b="1" dirty="0"/>
              <a:t> </a:t>
            </a:r>
            <a:r>
              <a:rPr lang="en-US" sz="4000" b="1" dirty="0" err="1"/>
              <a:t>perceptie</a:t>
            </a:r>
            <a:r>
              <a:rPr lang="en-US" sz="4000" b="1" dirty="0"/>
              <a:t> en </a:t>
            </a:r>
            <a:r>
              <a:rPr lang="en-US" sz="4000" b="1" dirty="0" err="1"/>
              <a:t>realiteit</a:t>
            </a:r>
            <a:endParaRPr lang="en-US" sz="4000" b="1" dirty="0"/>
          </a:p>
        </p:txBody>
      </p:sp>
      <p:grpSp>
        <p:nvGrpSpPr>
          <p:cNvPr id="18" name="Group 17"/>
          <p:cNvGrpSpPr/>
          <p:nvPr/>
        </p:nvGrpSpPr>
        <p:grpSpPr>
          <a:xfrm>
            <a:off x="522514" y="2538119"/>
            <a:ext cx="5068389" cy="3745134"/>
            <a:chOff x="1610216" y="2741391"/>
            <a:chExt cx="4977909" cy="3745134"/>
          </a:xfrm>
        </p:grpSpPr>
        <p:graphicFrame>
          <p:nvGraphicFramePr>
            <p:cNvPr id="3" name="Chart 9"/>
            <p:cNvGraphicFramePr>
              <a:graphicFrameLocks/>
            </p:cNvGraphicFramePr>
            <p:nvPr>
              <p:extLst/>
            </p:nvPr>
          </p:nvGraphicFramePr>
          <p:xfrm>
            <a:off x="1971675" y="2890838"/>
            <a:ext cx="4616450" cy="3595687"/>
          </p:xfrm>
          <a:graphic>
            <a:graphicData uri="http://schemas.openxmlformats.org/presentationml/2006/ole">
              <mc:AlternateContent xmlns:mc="http://schemas.openxmlformats.org/markup-compatibility/2006">
                <mc:Choice xmlns:v="urn:schemas-microsoft-com:vml" Requires="v">
                  <p:oleObj spid="_x0000_s4107" name="Worksheet" r:id="rId3" imgW="4162488" imgH="3238393" progId="Excel.Sheet.8">
                    <p:embed/>
                  </p:oleObj>
                </mc:Choice>
                <mc:Fallback>
                  <p:oleObj name="Worksheet" r:id="rId3" imgW="4162488" imgH="3238393" progId="Excel.Sheet.8">
                    <p:embed/>
                    <p:pic>
                      <p:nvPicPr>
                        <p:cNvPr id="3" name="Chart 9"/>
                        <p:cNvPicPr>
                          <a:picLocks noChangeArrowheads="1"/>
                        </p:cNvPicPr>
                        <p:nvPr/>
                      </p:nvPicPr>
                      <p:blipFill>
                        <a:blip r:embed="rId4"/>
                        <a:srcRect/>
                        <a:stretch>
                          <a:fillRect/>
                        </a:stretch>
                      </p:blipFill>
                      <p:spPr bwMode="auto">
                        <a:xfrm>
                          <a:off x="1971675" y="2890838"/>
                          <a:ext cx="4616450" cy="3595687"/>
                        </a:xfrm>
                        <a:prstGeom prst="rect">
                          <a:avLst/>
                        </a:prstGeom>
                        <a:noFill/>
                        <a:ln>
                          <a:noFill/>
                        </a:ln>
                        <a:extLst/>
                      </p:spPr>
                    </p:pic>
                  </p:oleObj>
                </mc:Fallback>
              </mc:AlternateContent>
            </a:graphicData>
          </a:graphic>
        </p:graphicFrame>
        <p:sp>
          <p:nvSpPr>
            <p:cNvPr id="4" name="TextBox 10"/>
            <p:cNvSpPr txBox="1">
              <a:spLocks noChangeArrowheads="1"/>
            </p:cNvSpPr>
            <p:nvPr/>
          </p:nvSpPr>
          <p:spPr bwMode="auto">
            <a:xfrm>
              <a:off x="3815361" y="2741391"/>
              <a:ext cx="12573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algn="ctr" eaLnBrk="1" hangingPunct="1">
                <a:spcBef>
                  <a:spcPct val="50000"/>
                </a:spcBef>
                <a:spcAft>
                  <a:spcPct val="50000"/>
                </a:spcAft>
              </a:pPr>
              <a:r>
                <a:rPr lang="en-GB" sz="1400" dirty="0"/>
                <a:t>Old age (1%)</a:t>
              </a:r>
            </a:p>
          </p:txBody>
        </p:sp>
        <p:sp>
          <p:nvSpPr>
            <p:cNvPr id="5" name="TextBox 11"/>
            <p:cNvSpPr txBox="1">
              <a:spLocks noChangeArrowheads="1"/>
            </p:cNvSpPr>
            <p:nvPr/>
          </p:nvSpPr>
          <p:spPr bwMode="auto">
            <a:xfrm>
              <a:off x="4436341" y="3497088"/>
              <a:ext cx="90182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b="1" dirty="0">
                  <a:solidFill>
                    <a:schemeClr val="bg1"/>
                  </a:solidFill>
                </a:rPr>
                <a:t>Heart </a:t>
              </a:r>
              <a:br>
                <a:rPr lang="en-GB" sz="1400" b="1" dirty="0">
                  <a:solidFill>
                    <a:schemeClr val="bg1"/>
                  </a:solidFill>
                </a:rPr>
              </a:br>
              <a:r>
                <a:rPr lang="en-GB" sz="1400" b="1" dirty="0">
                  <a:solidFill>
                    <a:schemeClr val="bg1"/>
                  </a:solidFill>
                </a:rPr>
                <a:t>disease </a:t>
              </a:r>
              <a:br>
                <a:rPr lang="en-GB" sz="1400" b="1" dirty="0">
                  <a:solidFill>
                    <a:schemeClr val="bg1"/>
                  </a:solidFill>
                </a:rPr>
              </a:br>
              <a:r>
                <a:rPr lang="en-GB" sz="1400" b="1" dirty="0">
                  <a:solidFill>
                    <a:schemeClr val="bg1"/>
                  </a:solidFill>
                </a:rPr>
                <a:t>(18%)</a:t>
              </a:r>
            </a:p>
          </p:txBody>
        </p:sp>
        <p:sp>
          <p:nvSpPr>
            <p:cNvPr id="6" name="TextBox 12"/>
            <p:cNvSpPr txBox="1">
              <a:spLocks noChangeArrowheads="1"/>
            </p:cNvSpPr>
            <p:nvPr/>
          </p:nvSpPr>
          <p:spPr bwMode="auto">
            <a:xfrm>
              <a:off x="5072681" y="4237254"/>
              <a:ext cx="7824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dirty="0">
                  <a:solidFill>
                    <a:schemeClr val="bg1"/>
                  </a:solidFill>
                </a:rPr>
                <a:t>Other </a:t>
              </a:r>
              <a:br>
                <a:rPr lang="en-GB" sz="1400" dirty="0">
                  <a:solidFill>
                    <a:schemeClr val="bg1"/>
                  </a:solidFill>
                </a:rPr>
              </a:br>
              <a:r>
                <a:rPr lang="en-GB" sz="1400" dirty="0">
                  <a:solidFill>
                    <a:schemeClr val="bg1"/>
                  </a:solidFill>
                </a:rPr>
                <a:t>cancer </a:t>
              </a:r>
              <a:br>
                <a:rPr lang="en-GB" sz="1400" dirty="0">
                  <a:solidFill>
                    <a:schemeClr val="bg1"/>
                  </a:solidFill>
                </a:rPr>
              </a:br>
              <a:r>
                <a:rPr lang="en-GB" sz="1400" dirty="0">
                  <a:solidFill>
                    <a:schemeClr val="bg1"/>
                  </a:solidFill>
                </a:rPr>
                <a:t>(13%)</a:t>
              </a:r>
            </a:p>
          </p:txBody>
        </p:sp>
        <p:sp>
          <p:nvSpPr>
            <p:cNvPr id="7" name="TextBox 13"/>
            <p:cNvSpPr txBox="1">
              <a:spLocks noChangeArrowheads="1"/>
            </p:cNvSpPr>
            <p:nvPr/>
          </p:nvSpPr>
          <p:spPr bwMode="auto">
            <a:xfrm>
              <a:off x="3480520" y="5220898"/>
              <a:ext cx="159851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algn="ctr" eaLnBrk="1" hangingPunct="1">
                <a:spcBef>
                  <a:spcPct val="50000"/>
                </a:spcBef>
                <a:spcAft>
                  <a:spcPct val="50000"/>
                </a:spcAft>
              </a:pPr>
              <a:br>
                <a:rPr lang="en-GB" sz="1400" b="1" dirty="0">
                  <a:solidFill>
                    <a:schemeClr val="bg1"/>
                  </a:solidFill>
                </a:rPr>
              </a:br>
              <a:r>
                <a:rPr lang="en-GB" sz="1600" b="1" dirty="0">
                  <a:solidFill>
                    <a:schemeClr val="bg1"/>
                  </a:solidFill>
                </a:rPr>
                <a:t>Breast cancer </a:t>
              </a:r>
              <a:br>
                <a:rPr lang="en-GB" sz="1600" b="1" dirty="0">
                  <a:solidFill>
                    <a:schemeClr val="bg1"/>
                  </a:solidFill>
                </a:rPr>
              </a:br>
              <a:r>
                <a:rPr lang="en-GB" sz="1600" b="1" dirty="0">
                  <a:solidFill>
                    <a:schemeClr val="bg1"/>
                  </a:solidFill>
                </a:rPr>
                <a:t>(39%)</a:t>
              </a:r>
            </a:p>
          </p:txBody>
        </p:sp>
        <p:sp>
          <p:nvSpPr>
            <p:cNvPr id="8" name="TextBox 14"/>
            <p:cNvSpPr txBox="1">
              <a:spLocks noChangeArrowheads="1"/>
            </p:cNvSpPr>
            <p:nvPr/>
          </p:nvSpPr>
          <p:spPr bwMode="auto">
            <a:xfrm>
              <a:off x="5781433" y="5180254"/>
              <a:ext cx="7824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dirty="0"/>
                <a:t>Lung </a:t>
              </a:r>
              <a:br>
                <a:rPr lang="en-GB" sz="1400" dirty="0"/>
              </a:br>
              <a:r>
                <a:rPr lang="en-GB" sz="1400" dirty="0"/>
                <a:t>cancer </a:t>
              </a:r>
              <a:br>
                <a:rPr lang="en-GB" sz="1400" dirty="0"/>
              </a:br>
              <a:r>
                <a:rPr lang="en-GB" sz="1400" dirty="0"/>
                <a:t>(2%)</a:t>
              </a:r>
            </a:p>
          </p:txBody>
        </p:sp>
        <p:sp>
          <p:nvSpPr>
            <p:cNvPr id="9" name="TextBox 15"/>
            <p:cNvSpPr txBox="1">
              <a:spLocks noChangeArrowheads="1"/>
            </p:cNvSpPr>
            <p:nvPr/>
          </p:nvSpPr>
          <p:spPr bwMode="auto">
            <a:xfrm>
              <a:off x="2717919" y="4349462"/>
              <a:ext cx="11662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dirty="0">
                  <a:solidFill>
                    <a:schemeClr val="bg1"/>
                  </a:solidFill>
                </a:rPr>
                <a:t>Ovarian </a:t>
              </a:r>
              <a:br>
                <a:rPr lang="en-GB" sz="1400" dirty="0">
                  <a:solidFill>
                    <a:schemeClr val="bg1"/>
                  </a:solidFill>
                </a:rPr>
              </a:br>
              <a:r>
                <a:rPr lang="en-GB" sz="1400" dirty="0">
                  <a:solidFill>
                    <a:schemeClr val="bg1"/>
                  </a:solidFill>
                </a:rPr>
                <a:t>cancer (9%)</a:t>
              </a:r>
            </a:p>
          </p:txBody>
        </p:sp>
        <p:sp>
          <p:nvSpPr>
            <p:cNvPr id="10" name="TextBox 16"/>
            <p:cNvSpPr txBox="1">
              <a:spLocks noChangeArrowheads="1"/>
            </p:cNvSpPr>
            <p:nvPr/>
          </p:nvSpPr>
          <p:spPr bwMode="auto">
            <a:xfrm>
              <a:off x="1699554" y="3995956"/>
              <a:ext cx="1136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dirty="0"/>
                <a:t>Stress (2%)</a:t>
              </a:r>
            </a:p>
          </p:txBody>
        </p:sp>
        <p:sp>
          <p:nvSpPr>
            <p:cNvPr id="11" name="TextBox 17"/>
            <p:cNvSpPr txBox="1">
              <a:spLocks noChangeArrowheads="1"/>
            </p:cNvSpPr>
            <p:nvPr/>
          </p:nvSpPr>
          <p:spPr bwMode="auto">
            <a:xfrm>
              <a:off x="1610216" y="3778723"/>
              <a:ext cx="1328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spcAft>
                  <a:spcPct val="50000"/>
                </a:spcAft>
              </a:pPr>
              <a:r>
                <a:rPr lang="en-GB" sz="1400" dirty="0"/>
                <a:t>Smoking (1%)</a:t>
              </a:r>
            </a:p>
          </p:txBody>
        </p:sp>
        <p:sp>
          <p:nvSpPr>
            <p:cNvPr id="12" name="TextBox 18"/>
            <p:cNvSpPr txBox="1">
              <a:spLocks noChangeArrowheads="1"/>
            </p:cNvSpPr>
            <p:nvPr/>
          </p:nvSpPr>
          <p:spPr bwMode="auto">
            <a:xfrm>
              <a:off x="3143625" y="3563280"/>
              <a:ext cx="11467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algn="ctr" eaLnBrk="1" hangingPunct="1">
                <a:spcBef>
                  <a:spcPct val="50000"/>
                </a:spcBef>
                <a:spcAft>
                  <a:spcPct val="50000"/>
                </a:spcAft>
              </a:pPr>
              <a:r>
                <a:rPr lang="en-GB" sz="1400" dirty="0"/>
                <a:t>Other/don</a:t>
              </a:r>
              <a:r>
                <a:rPr lang="en-GB" altLang="en-US" sz="1400" dirty="0"/>
                <a:t>’</a:t>
              </a:r>
              <a:r>
                <a:rPr lang="en-GB" sz="1400" dirty="0"/>
                <a:t>t </a:t>
              </a:r>
              <a:br>
                <a:rPr lang="en-GB" sz="1400" dirty="0"/>
              </a:br>
              <a:r>
                <a:rPr lang="en-GB" sz="1400" dirty="0"/>
                <a:t>know (16%)</a:t>
              </a:r>
            </a:p>
          </p:txBody>
        </p:sp>
      </p:grpSp>
      <p:sp>
        <p:nvSpPr>
          <p:cNvPr id="15" name="TextBox 14"/>
          <p:cNvSpPr txBox="1"/>
          <p:nvPr/>
        </p:nvSpPr>
        <p:spPr>
          <a:xfrm>
            <a:off x="290322" y="1584012"/>
            <a:ext cx="5178662" cy="954107"/>
          </a:xfrm>
          <a:prstGeom prst="rect">
            <a:avLst/>
          </a:prstGeom>
          <a:noFill/>
        </p:spPr>
        <p:txBody>
          <a:bodyPr wrap="square" rtlCol="0">
            <a:spAutoFit/>
          </a:bodyPr>
          <a:lstStyle/>
          <a:p>
            <a:pPr algn="ctr"/>
            <a:r>
              <a:rPr lang="en-US" sz="2800" b="1" dirty="0" err="1"/>
              <a:t>Voornaamste</a:t>
            </a:r>
            <a:r>
              <a:rPr lang="en-US" sz="2800" b="1" dirty="0"/>
              <a:t> </a:t>
            </a:r>
            <a:r>
              <a:rPr lang="en-US" sz="2800" b="1" dirty="0" err="1"/>
              <a:t>doodsoorzaken</a:t>
            </a:r>
            <a:r>
              <a:rPr lang="en-US" sz="2800" b="1" dirty="0"/>
              <a:t> </a:t>
            </a:r>
            <a:r>
              <a:rPr lang="en-US" sz="2800" b="1" dirty="0" err="1"/>
              <a:t>volgens</a:t>
            </a:r>
            <a:r>
              <a:rPr lang="en-US" sz="2800" b="1" dirty="0"/>
              <a:t> </a:t>
            </a:r>
            <a:r>
              <a:rPr lang="en-US" sz="2800" b="1" dirty="0" err="1"/>
              <a:t>vrouwen</a:t>
            </a:r>
            <a:endParaRPr lang="en-US" sz="2800" b="1" dirty="0"/>
          </a:p>
        </p:txBody>
      </p:sp>
      <p:sp>
        <p:nvSpPr>
          <p:cNvPr id="17" name="Rectangle 6"/>
          <p:cNvSpPr>
            <a:spLocks noChangeArrowheads="1"/>
          </p:cNvSpPr>
          <p:nvPr/>
        </p:nvSpPr>
        <p:spPr bwMode="auto">
          <a:xfrm>
            <a:off x="1665288" y="6572932"/>
            <a:ext cx="6858000" cy="276999"/>
          </a:xfrm>
          <a:prstGeom prst="rect">
            <a:avLst/>
          </a:prstGeom>
          <a:noFill/>
          <a:ln w="9525">
            <a:noFill/>
            <a:miter lim="800000"/>
            <a:headEnd/>
            <a:tailEnd/>
          </a:ln>
        </p:spPr>
        <p:txBody>
          <a:bodyPr>
            <a:spAutoFit/>
          </a:bodyPr>
          <a:lstStyle/>
          <a:p>
            <a:r>
              <a:rPr lang="nl-NL" sz="1200" i="1" dirty="0">
                <a:solidFill>
                  <a:schemeClr val="tx2"/>
                </a:solidFill>
                <a:latin typeface="Calibri" pitchFamily="34" charset="0"/>
              </a:rPr>
              <a:t>Bron: www.keepstudy.org/why_keeps/keeps_causeDeath.pdf. Accessed 1 November 2013</a:t>
            </a:r>
            <a:endParaRPr lang="en-US" sz="1200" i="1" dirty="0">
              <a:solidFill>
                <a:schemeClr val="tx2"/>
              </a:solidFill>
              <a:latin typeface="Calibri" pitchFamily="34" charset="0"/>
            </a:endParaRPr>
          </a:p>
        </p:txBody>
      </p:sp>
      <p:pic>
        <p:nvPicPr>
          <p:cNvPr id="13" name="Afbeelding 12"/>
          <p:cNvPicPr>
            <a:picLocks noChangeAspect="1"/>
          </p:cNvPicPr>
          <p:nvPr/>
        </p:nvPicPr>
        <p:blipFill>
          <a:blip r:embed="rId5"/>
          <a:stretch>
            <a:fillRect/>
          </a:stretch>
        </p:blipFill>
        <p:spPr>
          <a:xfrm>
            <a:off x="5952276" y="2692007"/>
            <a:ext cx="5401524" cy="3846909"/>
          </a:xfrm>
          <a:prstGeom prst="rect">
            <a:avLst/>
          </a:prstGeom>
        </p:spPr>
      </p:pic>
      <p:sp>
        <p:nvSpPr>
          <p:cNvPr id="16" name="Tekstvak 15"/>
          <p:cNvSpPr txBox="1"/>
          <p:nvPr/>
        </p:nvSpPr>
        <p:spPr>
          <a:xfrm>
            <a:off x="5925110" y="1584013"/>
            <a:ext cx="5976568" cy="954107"/>
          </a:xfrm>
          <a:prstGeom prst="rect">
            <a:avLst/>
          </a:prstGeom>
          <a:noFill/>
        </p:spPr>
        <p:txBody>
          <a:bodyPr wrap="square" rtlCol="0">
            <a:spAutoFit/>
          </a:bodyPr>
          <a:lstStyle/>
          <a:p>
            <a:r>
              <a:rPr lang="nl-NL" sz="2800" b="1" dirty="0"/>
              <a:t>Werkelijke doodsoorzaken bij vrouwen in de VS </a:t>
            </a:r>
          </a:p>
        </p:txBody>
      </p:sp>
    </p:spTree>
    <p:extLst>
      <p:ext uri="{BB962C8B-B14F-4D97-AF65-F5344CB8AC3E}">
        <p14:creationId xmlns:p14="http://schemas.microsoft.com/office/powerpoint/2010/main" val="2553827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796925"/>
          </a:xfrm>
        </p:spPr>
        <p:txBody>
          <a:bodyPr/>
          <a:lstStyle/>
          <a:p>
            <a:r>
              <a:rPr lang="nl-NL" b="1" dirty="0"/>
              <a:t>De overgang en hormoontherapie in NL</a:t>
            </a:r>
          </a:p>
        </p:txBody>
      </p:sp>
      <p:sp>
        <p:nvSpPr>
          <p:cNvPr id="3" name="Tijdelijke aanduiding voor inhoud 2"/>
          <p:cNvSpPr>
            <a:spLocks noGrp="1"/>
          </p:cNvSpPr>
          <p:nvPr>
            <p:ph idx="1"/>
          </p:nvPr>
        </p:nvSpPr>
        <p:spPr>
          <a:xfrm>
            <a:off x="838200" y="1362075"/>
            <a:ext cx="10515600" cy="4814888"/>
          </a:xfrm>
        </p:spPr>
        <p:txBody>
          <a:bodyPr>
            <a:normAutofit fontScale="92500" lnSpcReduction="10000"/>
          </a:bodyPr>
          <a:lstStyle/>
          <a:p>
            <a:r>
              <a:rPr lang="nl-NL" dirty="0"/>
              <a:t>Eerste lijn Huisarts en Wetenschap:  In de herziene NHG-Standaard De overgang is meer plaats ingeruimd voor </a:t>
            </a:r>
            <a:r>
              <a:rPr lang="nl-NL" b="1" dirty="0"/>
              <a:t>hormoontherapie</a:t>
            </a:r>
            <a:r>
              <a:rPr lang="nl-NL" dirty="0"/>
              <a:t>. De werkgroep acht de </a:t>
            </a:r>
            <a:r>
              <a:rPr lang="nl-NL" b="1" dirty="0"/>
              <a:t>risico’s bij een therapieduur &lt; 5 jaar acceptabel </a:t>
            </a:r>
            <a:r>
              <a:rPr lang="nl-NL" dirty="0"/>
              <a:t>als de vrouw ernstige hinder ondervindt door </a:t>
            </a:r>
            <a:r>
              <a:rPr lang="nl-NL" b="1" dirty="0"/>
              <a:t>vasomotorische klachten</a:t>
            </a:r>
            <a:r>
              <a:rPr lang="nl-NL" dirty="0"/>
              <a:t>. Verder worden bij </a:t>
            </a:r>
            <a:r>
              <a:rPr lang="nl-NL" b="1" dirty="0"/>
              <a:t>vulvovaginale klachten </a:t>
            </a:r>
            <a:r>
              <a:rPr lang="nl-NL" dirty="0"/>
              <a:t>nu ook </a:t>
            </a:r>
            <a:r>
              <a:rPr lang="nl-NL" b="1" dirty="0"/>
              <a:t>indifferente middelen </a:t>
            </a:r>
            <a:r>
              <a:rPr lang="nl-NL" dirty="0"/>
              <a:t>geadviseerd. </a:t>
            </a:r>
          </a:p>
          <a:p>
            <a:r>
              <a:rPr lang="nl-NL" dirty="0">
                <a:solidFill>
                  <a:schemeClr val="accent1">
                    <a:lumMod val="75000"/>
                  </a:schemeClr>
                </a:solidFill>
                <a:hlinkClick r:id="rId2"/>
              </a:rPr>
              <a:t>https://www.nhg.org/actueel/nieuws/update-nhg-standaard-de-overgang-3-keuzekaarten</a:t>
            </a:r>
            <a:endParaRPr lang="nl-NL" dirty="0">
              <a:solidFill>
                <a:schemeClr val="accent1">
                  <a:lumMod val="75000"/>
                </a:schemeClr>
              </a:solidFill>
            </a:endParaRPr>
          </a:p>
          <a:p>
            <a:pPr lvl="1"/>
            <a:r>
              <a:rPr lang="nl-NL" dirty="0"/>
              <a:t>Opvliegers (niet meer ongesteld, pdf)</a:t>
            </a:r>
          </a:p>
          <a:p>
            <a:pPr lvl="1"/>
            <a:r>
              <a:rPr lang="nl-NL" dirty="0"/>
              <a:t>Opvliegers (nog ongesteld en voorbehoedmiddel, pdf)</a:t>
            </a:r>
          </a:p>
          <a:p>
            <a:pPr lvl="1"/>
            <a:r>
              <a:rPr lang="nl-NL" dirty="0"/>
              <a:t>Opvliegers (nog ongesteld zonder voorbehoedmiddel, pdf)</a:t>
            </a:r>
            <a:endParaRPr lang="nl-NL" dirty="0">
              <a:solidFill>
                <a:schemeClr val="accent1">
                  <a:lumMod val="75000"/>
                </a:schemeClr>
              </a:solidFill>
            </a:endParaRPr>
          </a:p>
          <a:p>
            <a:r>
              <a:rPr lang="nl-NL" dirty="0"/>
              <a:t>NHG: Niet-hormonale behandelingen zoals zilverkaars (</a:t>
            </a:r>
            <a:r>
              <a:rPr lang="nl-NL" dirty="0" err="1"/>
              <a:t>Cimicifuga</a:t>
            </a:r>
            <a:r>
              <a:rPr lang="nl-NL" dirty="0"/>
              <a:t>), </a:t>
            </a:r>
            <a:r>
              <a:rPr lang="nl-NL" dirty="0" err="1"/>
              <a:t>fyto</a:t>
            </a:r>
            <a:r>
              <a:rPr lang="nl-NL" dirty="0"/>
              <a:t>-oestrogenen, afvallen en meer bewegen helpen niet tegen opvliegers.</a:t>
            </a:r>
          </a:p>
          <a:p>
            <a:r>
              <a:rPr lang="nl-NL" b="1" dirty="0" err="1"/>
              <a:t>Stressreducerende</a:t>
            </a:r>
            <a:r>
              <a:rPr lang="nl-NL" b="1" dirty="0"/>
              <a:t> therapie </a:t>
            </a:r>
            <a:r>
              <a:rPr lang="nl-NL" dirty="0"/>
              <a:t>lijkt wel enig effect te hebben.</a:t>
            </a:r>
          </a:p>
        </p:txBody>
      </p:sp>
    </p:spTree>
    <p:extLst>
      <p:ext uri="{BB962C8B-B14F-4D97-AF65-F5344CB8AC3E}">
        <p14:creationId xmlns:p14="http://schemas.microsoft.com/office/powerpoint/2010/main" val="597043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2AF4D1-F8A2-4AF8-B79B-C47F3E9159AC}"/>
              </a:ext>
            </a:extLst>
          </p:cNvPr>
          <p:cNvSpPr>
            <a:spLocks noGrp="1"/>
          </p:cNvSpPr>
          <p:nvPr>
            <p:ph type="title"/>
          </p:nvPr>
        </p:nvSpPr>
        <p:spPr>
          <a:xfrm>
            <a:off x="6915150" y="2295525"/>
            <a:ext cx="4438650" cy="1466849"/>
          </a:xfrm>
        </p:spPr>
        <p:txBody>
          <a:bodyPr>
            <a:normAutofit/>
          </a:bodyPr>
          <a:lstStyle/>
          <a:p>
            <a:r>
              <a:rPr lang="nl-NL" b="1" dirty="0"/>
              <a:t>NHG standaard</a:t>
            </a:r>
          </a:p>
        </p:txBody>
      </p:sp>
      <p:pic>
        <p:nvPicPr>
          <p:cNvPr id="4" name="Tijdelijke aanduiding voor inhoud 3">
            <a:extLst>
              <a:ext uri="{FF2B5EF4-FFF2-40B4-BE49-F238E27FC236}">
                <a16:creationId xmlns:a16="http://schemas.microsoft.com/office/drawing/2014/main" id="{EE830CDA-679A-4C06-A767-F2EA42E788DC}"/>
              </a:ext>
            </a:extLst>
          </p:cNvPr>
          <p:cNvPicPr>
            <a:picLocks noGrp="1" noChangeAspect="1"/>
          </p:cNvPicPr>
          <p:nvPr>
            <p:ph idx="1"/>
          </p:nvPr>
        </p:nvPicPr>
        <p:blipFill>
          <a:blip r:embed="rId2"/>
          <a:stretch>
            <a:fillRect/>
          </a:stretch>
        </p:blipFill>
        <p:spPr>
          <a:xfrm>
            <a:off x="440158" y="-33338"/>
            <a:ext cx="5398667" cy="6924675"/>
          </a:xfrm>
          <a:prstGeom prst="rect">
            <a:avLst/>
          </a:prstGeom>
        </p:spPr>
      </p:pic>
    </p:spTree>
    <p:extLst>
      <p:ext uri="{BB962C8B-B14F-4D97-AF65-F5344CB8AC3E}">
        <p14:creationId xmlns:p14="http://schemas.microsoft.com/office/powerpoint/2010/main" val="4113646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2D84AA-DD18-439C-9AEA-900E9136A900}"/>
              </a:ext>
            </a:extLst>
          </p:cNvPr>
          <p:cNvSpPr>
            <a:spLocks noGrp="1"/>
          </p:cNvSpPr>
          <p:nvPr>
            <p:ph type="title"/>
          </p:nvPr>
        </p:nvSpPr>
        <p:spPr>
          <a:xfrm>
            <a:off x="838200" y="365126"/>
            <a:ext cx="10515600" cy="692150"/>
          </a:xfrm>
        </p:spPr>
        <p:txBody>
          <a:bodyPr>
            <a:normAutofit fontScale="90000"/>
          </a:bodyPr>
          <a:lstStyle/>
          <a:p>
            <a:r>
              <a:rPr lang="nl-NL" b="1" dirty="0"/>
              <a:t>Hormoon therapie</a:t>
            </a:r>
          </a:p>
        </p:txBody>
      </p:sp>
      <p:sp>
        <p:nvSpPr>
          <p:cNvPr id="3" name="Tijdelijke aanduiding voor inhoud 2">
            <a:extLst>
              <a:ext uri="{FF2B5EF4-FFF2-40B4-BE49-F238E27FC236}">
                <a16:creationId xmlns:a16="http://schemas.microsoft.com/office/drawing/2014/main" id="{2278AE11-70A6-4D87-B0BB-77B5337517D2}"/>
              </a:ext>
            </a:extLst>
          </p:cNvPr>
          <p:cNvSpPr>
            <a:spLocks noGrp="1"/>
          </p:cNvSpPr>
          <p:nvPr>
            <p:ph idx="1"/>
          </p:nvPr>
        </p:nvSpPr>
        <p:spPr>
          <a:xfrm>
            <a:off x="838199" y="1209674"/>
            <a:ext cx="10696575" cy="5553075"/>
          </a:xfrm>
        </p:spPr>
        <p:txBody>
          <a:bodyPr/>
          <a:lstStyle/>
          <a:p>
            <a:r>
              <a:rPr lang="nl-NL" b="1" dirty="0"/>
              <a:t>Premenopauzaal</a:t>
            </a:r>
            <a:r>
              <a:rPr lang="nl-NL" dirty="0"/>
              <a:t>:  oestradiol transdermaal beter dan oraal</a:t>
            </a:r>
          </a:p>
          <a:p>
            <a:r>
              <a:rPr lang="nl-NL" dirty="0"/>
              <a:t>Progesteron nodig om endometrium te beschermen </a:t>
            </a:r>
          </a:p>
          <a:p>
            <a:r>
              <a:rPr lang="nl-NL" dirty="0"/>
              <a:t>Zonder uterus geen progesteron nodig volgens protocol </a:t>
            </a:r>
          </a:p>
          <a:p>
            <a:r>
              <a:rPr lang="nl-NL" dirty="0"/>
              <a:t>Pleister 50-75-100/3-4dgn,  spray 1-2-3/dag, gel 1-2 pompjes/dag</a:t>
            </a:r>
          </a:p>
          <a:p>
            <a:r>
              <a:rPr lang="nl-NL" dirty="0"/>
              <a:t>Bio identiek progesteron 200-300 mg/voor de nacht, cyclisch</a:t>
            </a:r>
          </a:p>
          <a:p>
            <a:r>
              <a:rPr lang="nl-NL" dirty="0"/>
              <a:t>Of </a:t>
            </a:r>
            <a:r>
              <a:rPr lang="nl-NL" dirty="0" err="1"/>
              <a:t>levonorgestrel</a:t>
            </a:r>
            <a:r>
              <a:rPr lang="nl-NL" dirty="0"/>
              <a:t> spiraal 52 mg</a:t>
            </a:r>
          </a:p>
          <a:p>
            <a:r>
              <a:rPr lang="nl-NL" dirty="0"/>
              <a:t>Synthetisch progesteron: dydrogesteron 10 mg cyclisch, norethisteron 10 mg cyclisch, </a:t>
            </a:r>
            <a:r>
              <a:rPr lang="nl-NL" dirty="0" err="1"/>
              <a:t>drospirenon</a:t>
            </a:r>
            <a:r>
              <a:rPr lang="nl-NL" dirty="0"/>
              <a:t> 2 mg, </a:t>
            </a:r>
            <a:r>
              <a:rPr lang="nl-NL" dirty="0" err="1"/>
              <a:t>tibolon</a:t>
            </a:r>
            <a:r>
              <a:rPr lang="nl-NL" dirty="0"/>
              <a:t> </a:t>
            </a:r>
          </a:p>
          <a:p>
            <a:endParaRPr lang="nl-NL" dirty="0"/>
          </a:p>
          <a:p>
            <a:r>
              <a:rPr lang="nl-NL" b="1" dirty="0"/>
              <a:t>Postmenopauzaal</a:t>
            </a:r>
            <a:r>
              <a:rPr lang="nl-NL" dirty="0"/>
              <a:t>:  continu oestrogeen en progesteron (met uterus)</a:t>
            </a:r>
          </a:p>
          <a:p>
            <a:r>
              <a:rPr lang="nl-NL" dirty="0"/>
              <a:t>LNG spiraal met extra oestrogeen </a:t>
            </a:r>
          </a:p>
        </p:txBody>
      </p:sp>
    </p:spTree>
    <p:extLst>
      <p:ext uri="{BB962C8B-B14F-4D97-AF65-F5344CB8AC3E}">
        <p14:creationId xmlns:p14="http://schemas.microsoft.com/office/powerpoint/2010/main" val="537551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808301-5FEC-4F4C-8B04-51A7255F1BC5}"/>
              </a:ext>
            </a:extLst>
          </p:cNvPr>
          <p:cNvSpPr>
            <a:spLocks noGrp="1"/>
          </p:cNvSpPr>
          <p:nvPr>
            <p:ph type="title"/>
          </p:nvPr>
        </p:nvSpPr>
        <p:spPr>
          <a:xfrm>
            <a:off x="857250" y="365126"/>
            <a:ext cx="10496550" cy="577850"/>
          </a:xfrm>
        </p:spPr>
        <p:txBody>
          <a:bodyPr>
            <a:normAutofit fontScale="90000"/>
          </a:bodyPr>
          <a:lstStyle/>
          <a:p>
            <a:r>
              <a:rPr lang="nl-NL" b="1" dirty="0"/>
              <a:t>Bloedwaarden met hormoontherapie</a:t>
            </a:r>
          </a:p>
        </p:txBody>
      </p:sp>
      <p:graphicFrame>
        <p:nvGraphicFramePr>
          <p:cNvPr id="4" name="Tijdelijke aanduiding voor inhoud 3">
            <a:extLst>
              <a:ext uri="{FF2B5EF4-FFF2-40B4-BE49-F238E27FC236}">
                <a16:creationId xmlns:a16="http://schemas.microsoft.com/office/drawing/2014/main" id="{6EDB4455-A127-4898-BC54-525861D6F3B7}"/>
              </a:ext>
            </a:extLst>
          </p:cNvPr>
          <p:cNvGraphicFramePr>
            <a:graphicFrameLocks noGrp="1"/>
          </p:cNvGraphicFramePr>
          <p:nvPr>
            <p:ph idx="1"/>
            <p:extLst>
              <p:ext uri="{D42A27DB-BD31-4B8C-83A1-F6EECF244321}">
                <p14:modId xmlns:p14="http://schemas.microsoft.com/office/powerpoint/2010/main" val="3784338114"/>
              </p:ext>
            </p:extLst>
          </p:nvPr>
        </p:nvGraphicFramePr>
        <p:xfrm>
          <a:off x="2667000" y="1133475"/>
          <a:ext cx="5286374" cy="5411421"/>
        </p:xfrm>
        <a:graphic>
          <a:graphicData uri="http://schemas.openxmlformats.org/drawingml/2006/table">
            <a:tbl>
              <a:tblPr>
                <a:tableStyleId>{5C22544A-7EE6-4342-B048-85BDC9FD1C3A}</a:tableStyleId>
              </a:tblPr>
              <a:tblGrid>
                <a:gridCol w="3120250">
                  <a:extLst>
                    <a:ext uri="{9D8B030D-6E8A-4147-A177-3AD203B41FA5}">
                      <a16:colId xmlns:a16="http://schemas.microsoft.com/office/drawing/2014/main" val="361686152"/>
                    </a:ext>
                  </a:extLst>
                </a:gridCol>
                <a:gridCol w="2166124">
                  <a:extLst>
                    <a:ext uri="{9D8B030D-6E8A-4147-A177-3AD203B41FA5}">
                      <a16:colId xmlns:a16="http://schemas.microsoft.com/office/drawing/2014/main" val="2823525194"/>
                    </a:ext>
                  </a:extLst>
                </a:gridCol>
              </a:tblGrid>
              <a:tr h="135936">
                <a:tc>
                  <a:txBody>
                    <a:bodyPr/>
                    <a:lstStyle/>
                    <a:p>
                      <a:pPr algn="l" fontAlgn="b"/>
                      <a:r>
                        <a:rPr lang="nl-NL" sz="1100" u="none" strike="noStrike" dirty="0">
                          <a:effectLst/>
                        </a:rPr>
                        <a:t> </a:t>
                      </a:r>
                      <a:endParaRPr lang="nl-NL"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nl-NL" sz="1100" u="none" strike="noStrike" dirty="0" err="1">
                          <a:effectLst/>
                        </a:rPr>
                        <a:t>pMol</a:t>
                      </a:r>
                      <a:r>
                        <a:rPr lang="nl-NL" sz="1100" u="none" strike="noStrike" dirty="0">
                          <a:effectLst/>
                        </a:rPr>
                        <a:t>/l</a:t>
                      </a:r>
                      <a:endParaRPr lang="nl-NL"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747650448"/>
                  </a:ext>
                </a:extLst>
              </a:tr>
              <a:tr h="326435">
                <a:tc>
                  <a:txBody>
                    <a:bodyPr/>
                    <a:lstStyle/>
                    <a:p>
                      <a:pPr algn="l" fontAlgn="b"/>
                      <a:r>
                        <a:rPr lang="nl-NL" sz="1100" u="none" strike="noStrike">
                          <a:effectLst/>
                        </a:rPr>
                        <a:t> </a:t>
                      </a:r>
                      <a:endParaRPr lang="nl-NL"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nl-NL" sz="1100" u="none" strike="noStrike" dirty="0">
                          <a:effectLst/>
                        </a:rPr>
                        <a:t> </a:t>
                      </a:r>
                      <a:endParaRPr lang="nl-NL"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278839191"/>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Cyclus folliculair</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130-500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68565119"/>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Ovulatoir</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520-1470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223196543"/>
                  </a:ext>
                </a:extLst>
              </a:tr>
              <a:tr h="326435">
                <a:tc>
                  <a:txBody>
                    <a:bodyPr/>
                    <a:lstStyle/>
                    <a:p>
                      <a:pPr algn="l" fontAlgn="b"/>
                      <a:r>
                        <a:rPr lang="nl-NL" sz="1400" u="none" strike="noStrike" dirty="0">
                          <a:effectLst/>
                          <a:latin typeface="Arial" panose="020B0604020202020204" pitchFamily="34" charset="0"/>
                          <a:cs typeface="Arial" panose="020B0604020202020204" pitchFamily="34" charset="0"/>
                        </a:rPr>
                        <a:t>Luteaal</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110-620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966235422"/>
                  </a:ext>
                </a:extLst>
              </a:tr>
              <a:tr h="326435">
                <a:tc>
                  <a:txBody>
                    <a:bodyPr/>
                    <a:lstStyle/>
                    <a:p>
                      <a:pPr algn="l" fontAlgn="b"/>
                      <a:r>
                        <a:rPr lang="nl-NL" sz="1400" u="none" strike="noStrike" dirty="0">
                          <a:effectLst/>
                          <a:latin typeface="Arial" panose="020B0604020202020204" pitchFamily="34" charset="0"/>
                          <a:cs typeface="Arial" panose="020B0604020202020204" pitchFamily="34" charset="0"/>
                        </a:rPr>
                        <a:t>Postmenopauzaal</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&lt;120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564967346"/>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Estradiol tablet 1 mg Femoston</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68-261</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078115514"/>
                  </a:ext>
                </a:extLst>
              </a:tr>
              <a:tr h="326435">
                <a:tc>
                  <a:txBody>
                    <a:bodyPr/>
                    <a:lstStyle/>
                    <a:p>
                      <a:pPr algn="l" fontAlgn="b"/>
                      <a:r>
                        <a:rPr lang="nl-NL" sz="1400" u="none" strike="noStrike" dirty="0">
                          <a:effectLst/>
                          <a:latin typeface="Arial" panose="020B0604020202020204" pitchFamily="34" charset="0"/>
                          <a:cs typeface="Arial" panose="020B0604020202020204" pitchFamily="34" charset="0"/>
                        </a:rPr>
                        <a:t>Estradiol tablet 1,5 mg </a:t>
                      </a:r>
                      <a:r>
                        <a:rPr lang="nl-NL" sz="1400" u="none" strike="noStrike" dirty="0" err="1">
                          <a:effectLst/>
                          <a:latin typeface="Arial" panose="020B0604020202020204" pitchFamily="34" charset="0"/>
                          <a:cs typeface="Arial" panose="020B0604020202020204" pitchFamily="34" charset="0"/>
                        </a:rPr>
                        <a:t>Zoely</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184</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003551439"/>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Estradiol tablet 2 mg Femoston </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176-381</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024419768"/>
                  </a:ext>
                </a:extLst>
              </a:tr>
              <a:tr h="326435">
                <a:tc>
                  <a:txBody>
                    <a:bodyPr/>
                    <a:lstStyle/>
                    <a:p>
                      <a:pPr algn="l" fontAlgn="b"/>
                      <a:r>
                        <a:rPr lang="nl-NL" sz="1400" u="none" strike="noStrike" dirty="0">
                          <a:effectLst/>
                          <a:latin typeface="Arial" panose="020B0604020202020204" pitchFamily="34" charset="0"/>
                          <a:cs typeface="Arial" panose="020B0604020202020204" pitchFamily="34" charset="0"/>
                        </a:rPr>
                        <a:t>Pleister </a:t>
                      </a:r>
                      <a:r>
                        <a:rPr lang="nl-NL" sz="1400" u="none" strike="noStrike" dirty="0" err="1">
                          <a:effectLst/>
                          <a:latin typeface="Arial" panose="020B0604020202020204" pitchFamily="34" charset="0"/>
                          <a:cs typeface="Arial" panose="020B0604020202020204" pitchFamily="34" charset="0"/>
                        </a:rPr>
                        <a:t>Systen</a:t>
                      </a:r>
                      <a:r>
                        <a:rPr lang="nl-NL" sz="1400" u="none" strike="noStrike" dirty="0">
                          <a:effectLst/>
                          <a:latin typeface="Arial" panose="020B0604020202020204" pitchFamily="34" charset="0"/>
                          <a:cs typeface="Arial" panose="020B0604020202020204" pitchFamily="34" charset="0"/>
                        </a:rPr>
                        <a:t> 50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162</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210849492"/>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Pleister Systen 75</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261</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218228027"/>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Pleister Systen 100</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371</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678183861"/>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Oestrogel 50 mg</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184-202</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280353645"/>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Oestrogel 100 mg</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250</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794253291"/>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Estradiolspray 1</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38-115</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750276263"/>
                  </a:ext>
                </a:extLst>
              </a:tr>
              <a:tr h="326435">
                <a:tc>
                  <a:txBody>
                    <a:bodyPr/>
                    <a:lstStyle/>
                    <a:p>
                      <a:pPr algn="l" fontAlgn="b"/>
                      <a:r>
                        <a:rPr lang="nl-NL" sz="1400" u="none" strike="noStrike">
                          <a:effectLst/>
                          <a:latin typeface="Arial" panose="020B0604020202020204" pitchFamily="34" charset="0"/>
                          <a:cs typeface="Arial" panose="020B0604020202020204" pitchFamily="34" charset="0"/>
                        </a:rPr>
                        <a:t>Estradiolspray 2 </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60-169</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11469352"/>
                  </a:ext>
                </a:extLst>
              </a:tr>
              <a:tr h="339636">
                <a:tc>
                  <a:txBody>
                    <a:bodyPr/>
                    <a:lstStyle/>
                    <a:p>
                      <a:pPr algn="l" fontAlgn="b"/>
                      <a:r>
                        <a:rPr lang="nl-NL" sz="1400" u="none" strike="noStrike">
                          <a:effectLst/>
                          <a:latin typeface="Arial" panose="020B0604020202020204" pitchFamily="34" charset="0"/>
                          <a:cs typeface="Arial" panose="020B0604020202020204" pitchFamily="34" charset="0"/>
                        </a:rPr>
                        <a:t>Estradiolspray 3</a:t>
                      </a:r>
                      <a:endParaRPr lang="nl-NL"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nl-NL" sz="1400" u="none" strike="noStrike" dirty="0">
                          <a:effectLst/>
                          <a:latin typeface="Arial" panose="020B0604020202020204" pitchFamily="34" charset="0"/>
                          <a:cs typeface="Arial" panose="020B0604020202020204" pitchFamily="34" charset="0"/>
                        </a:rPr>
                        <a:t>69-178</a:t>
                      </a:r>
                      <a:endParaRPr lang="nl-NL"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585558292"/>
                  </a:ext>
                </a:extLst>
              </a:tr>
            </a:tbl>
          </a:graphicData>
        </a:graphic>
      </p:graphicFrame>
    </p:spTree>
    <p:extLst>
      <p:ext uri="{BB962C8B-B14F-4D97-AF65-F5344CB8AC3E}">
        <p14:creationId xmlns:p14="http://schemas.microsoft.com/office/powerpoint/2010/main" val="3883765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0F5A07-63AD-4CB2-AA76-7E428CE22013}"/>
              </a:ext>
            </a:extLst>
          </p:cNvPr>
          <p:cNvSpPr>
            <a:spLocks noGrp="1"/>
          </p:cNvSpPr>
          <p:nvPr>
            <p:ph type="title"/>
          </p:nvPr>
        </p:nvSpPr>
        <p:spPr>
          <a:xfrm>
            <a:off x="838200" y="365125"/>
            <a:ext cx="10515600" cy="720725"/>
          </a:xfrm>
        </p:spPr>
        <p:txBody>
          <a:bodyPr>
            <a:normAutofit/>
          </a:bodyPr>
          <a:lstStyle/>
          <a:p>
            <a:r>
              <a:rPr lang="nl-NL" sz="4000" b="1" dirty="0" err="1"/>
              <a:t>Social</a:t>
            </a:r>
            <a:r>
              <a:rPr lang="nl-NL" sz="4000" b="1" dirty="0"/>
              <a:t> media/facebook/fora </a:t>
            </a:r>
          </a:p>
        </p:txBody>
      </p:sp>
      <p:sp>
        <p:nvSpPr>
          <p:cNvPr id="3" name="Tijdelijke aanduiding voor inhoud 2">
            <a:extLst>
              <a:ext uri="{FF2B5EF4-FFF2-40B4-BE49-F238E27FC236}">
                <a16:creationId xmlns:a16="http://schemas.microsoft.com/office/drawing/2014/main" id="{72020B71-AA07-4FB2-855E-12797693549B}"/>
              </a:ext>
            </a:extLst>
          </p:cNvPr>
          <p:cNvSpPr>
            <a:spLocks noGrp="1"/>
          </p:cNvSpPr>
          <p:nvPr>
            <p:ph idx="1"/>
          </p:nvPr>
        </p:nvSpPr>
        <p:spPr>
          <a:xfrm>
            <a:off x="838200" y="1485900"/>
            <a:ext cx="10515600" cy="4691063"/>
          </a:xfrm>
        </p:spPr>
        <p:txBody>
          <a:bodyPr>
            <a:normAutofit/>
          </a:bodyPr>
          <a:lstStyle/>
          <a:p>
            <a:r>
              <a:rPr lang="nl-NL" sz="3200" dirty="0"/>
              <a:t>Signalen: meer en meer hormonen gevraagd</a:t>
            </a:r>
          </a:p>
          <a:p>
            <a:r>
              <a:rPr lang="nl-NL" sz="3200" dirty="0"/>
              <a:t>Motto: hoe meer hoe beter!</a:t>
            </a:r>
          </a:p>
          <a:p>
            <a:r>
              <a:rPr lang="nl-NL" sz="3200" dirty="0"/>
              <a:t>Dubbele dosis oestrogenen, (te) lage progesteron</a:t>
            </a:r>
          </a:p>
          <a:p>
            <a:r>
              <a:rPr lang="nl-NL" sz="3200" dirty="0"/>
              <a:t>Testosteron gevraagd</a:t>
            </a:r>
          </a:p>
          <a:p>
            <a:r>
              <a:rPr lang="nl-NL" sz="3200" dirty="0" err="1"/>
              <a:t>Locale</a:t>
            </a:r>
            <a:r>
              <a:rPr lang="nl-NL" sz="3200" dirty="0"/>
              <a:t> oestrogenen vulvovaginaal</a:t>
            </a:r>
          </a:p>
          <a:p>
            <a:r>
              <a:rPr lang="nl-NL" sz="3200" dirty="0"/>
              <a:t>DHEA/</a:t>
            </a:r>
            <a:r>
              <a:rPr lang="nl-NL" sz="3200" dirty="0" err="1"/>
              <a:t>pregnenolone</a:t>
            </a:r>
            <a:endParaRPr lang="nl-NL" sz="3200" dirty="0"/>
          </a:p>
          <a:p>
            <a:r>
              <a:rPr lang="nl-NL" sz="3200" dirty="0"/>
              <a:t>ADHD medicatie </a:t>
            </a:r>
            <a:endParaRPr lang="nl-NL" dirty="0"/>
          </a:p>
          <a:p>
            <a:r>
              <a:rPr lang="nl-NL" dirty="0"/>
              <a:t>PAS OP!!</a:t>
            </a:r>
          </a:p>
        </p:txBody>
      </p:sp>
      <p:pic>
        <p:nvPicPr>
          <p:cNvPr id="4" name="Afbeelding 3">
            <a:extLst>
              <a:ext uri="{FF2B5EF4-FFF2-40B4-BE49-F238E27FC236}">
                <a16:creationId xmlns:a16="http://schemas.microsoft.com/office/drawing/2014/main" id="{55C7EB77-DFE2-45CE-8685-EEE0B750965D}"/>
              </a:ext>
            </a:extLst>
          </p:cNvPr>
          <p:cNvPicPr>
            <a:picLocks noChangeAspect="1"/>
          </p:cNvPicPr>
          <p:nvPr/>
        </p:nvPicPr>
        <p:blipFill>
          <a:blip r:embed="rId2"/>
          <a:stretch>
            <a:fillRect/>
          </a:stretch>
        </p:blipFill>
        <p:spPr>
          <a:xfrm>
            <a:off x="9486900" y="509588"/>
            <a:ext cx="1624012" cy="1624012"/>
          </a:xfrm>
          <a:prstGeom prst="rect">
            <a:avLst/>
          </a:prstGeom>
        </p:spPr>
      </p:pic>
      <p:pic>
        <p:nvPicPr>
          <p:cNvPr id="5" name="Afbeelding 4">
            <a:extLst>
              <a:ext uri="{FF2B5EF4-FFF2-40B4-BE49-F238E27FC236}">
                <a16:creationId xmlns:a16="http://schemas.microsoft.com/office/drawing/2014/main" id="{5F819A56-C854-4AD9-8047-CD15616F3549}"/>
              </a:ext>
            </a:extLst>
          </p:cNvPr>
          <p:cNvPicPr>
            <a:picLocks noChangeAspect="1"/>
          </p:cNvPicPr>
          <p:nvPr/>
        </p:nvPicPr>
        <p:blipFill>
          <a:blip r:embed="rId3"/>
          <a:stretch>
            <a:fillRect/>
          </a:stretch>
        </p:blipFill>
        <p:spPr>
          <a:xfrm>
            <a:off x="8929687" y="3279986"/>
            <a:ext cx="2738437" cy="3544677"/>
          </a:xfrm>
          <a:prstGeom prst="rect">
            <a:avLst/>
          </a:prstGeom>
        </p:spPr>
      </p:pic>
    </p:spTree>
    <p:extLst>
      <p:ext uri="{BB962C8B-B14F-4D97-AF65-F5344CB8AC3E}">
        <p14:creationId xmlns:p14="http://schemas.microsoft.com/office/powerpoint/2010/main" val="13672258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766354" y="365125"/>
            <a:ext cx="10587446" cy="584109"/>
          </a:xfrm>
        </p:spPr>
        <p:txBody>
          <a:bodyPr>
            <a:noAutofit/>
          </a:bodyPr>
          <a:lstStyle/>
          <a:p>
            <a:r>
              <a:rPr lang="nl-NL" sz="4000" b="1" dirty="0"/>
              <a:t>Wat kun je er zelf aan doen?</a:t>
            </a:r>
          </a:p>
        </p:txBody>
      </p:sp>
      <p:sp>
        <p:nvSpPr>
          <p:cNvPr id="5" name="Tijdelijke aanduiding voor inhoud 4"/>
          <p:cNvSpPr>
            <a:spLocks noGrp="1"/>
          </p:cNvSpPr>
          <p:nvPr>
            <p:ph sz="half" idx="1"/>
          </p:nvPr>
        </p:nvSpPr>
        <p:spPr>
          <a:xfrm>
            <a:off x="766354" y="1228725"/>
            <a:ext cx="5939246" cy="4948238"/>
          </a:xfrm>
        </p:spPr>
        <p:txBody>
          <a:bodyPr/>
          <a:lstStyle/>
          <a:p>
            <a:r>
              <a:rPr lang="nl-NL" dirty="0"/>
              <a:t>Meer (nuchter) bewegen (keuze)</a:t>
            </a:r>
          </a:p>
          <a:p>
            <a:r>
              <a:rPr lang="nl-NL" dirty="0"/>
              <a:t>Stop het roken</a:t>
            </a:r>
          </a:p>
          <a:p>
            <a:r>
              <a:rPr lang="nl-NL" dirty="0"/>
              <a:t>Minder koffie/alcohol/kruiden</a:t>
            </a:r>
          </a:p>
          <a:p>
            <a:r>
              <a:rPr lang="nl-NL" dirty="0"/>
              <a:t>Stressreductie: keuzes!</a:t>
            </a:r>
          </a:p>
          <a:p>
            <a:r>
              <a:rPr lang="nl-NL" dirty="0"/>
              <a:t>Yoga/meditatie/Tai </a:t>
            </a:r>
            <a:r>
              <a:rPr lang="nl-NL" dirty="0" err="1"/>
              <a:t>chi</a:t>
            </a:r>
            <a:r>
              <a:rPr lang="nl-NL" dirty="0"/>
              <a:t>/ </a:t>
            </a:r>
            <a:r>
              <a:rPr lang="nl-NL" dirty="0" err="1"/>
              <a:t>Qi</a:t>
            </a:r>
            <a:r>
              <a:rPr lang="nl-NL" dirty="0"/>
              <a:t> gong eva</a:t>
            </a:r>
          </a:p>
          <a:p>
            <a:r>
              <a:rPr lang="nl-NL" dirty="0"/>
              <a:t>Voeding</a:t>
            </a:r>
          </a:p>
          <a:p>
            <a:r>
              <a:rPr lang="nl-NL" dirty="0"/>
              <a:t>Slaap </a:t>
            </a:r>
            <a:r>
              <a:rPr lang="nl-NL" dirty="0" err="1"/>
              <a:t>hygiene</a:t>
            </a:r>
            <a:endParaRPr lang="nl-NL" dirty="0"/>
          </a:p>
          <a:p>
            <a:r>
              <a:rPr lang="nl-NL" dirty="0"/>
              <a:t>Positieve gezondheid</a:t>
            </a:r>
          </a:p>
        </p:txBody>
      </p:sp>
      <p:pic>
        <p:nvPicPr>
          <p:cNvPr id="7" name="Tijdelijke aanduiding voor inhoud 6" descr="oude-mensen-sport.jpg"/>
          <p:cNvPicPr>
            <a:picLocks noGrp="1" noChangeAspect="1"/>
          </p:cNvPicPr>
          <p:nvPr>
            <p:ph sz="half" idx="2"/>
          </p:nvPr>
        </p:nvPicPr>
        <p:blipFill>
          <a:blip r:embed="rId2" cstate="print"/>
          <a:stretch>
            <a:fillRect/>
          </a:stretch>
        </p:blipFill>
        <p:spPr>
          <a:xfrm>
            <a:off x="8685857" y="4454147"/>
            <a:ext cx="1450446" cy="2175669"/>
          </a:xfrm>
        </p:spPr>
      </p:pic>
      <p:pic>
        <p:nvPicPr>
          <p:cNvPr id="8" name="Afbeelding 7" descr="imageslkji.jpg"/>
          <p:cNvPicPr>
            <a:picLocks noChangeAspect="1"/>
          </p:cNvPicPr>
          <p:nvPr/>
        </p:nvPicPr>
        <p:blipFill>
          <a:blip r:embed="rId3" cstate="print"/>
          <a:stretch>
            <a:fillRect/>
          </a:stretch>
        </p:blipFill>
        <p:spPr>
          <a:xfrm>
            <a:off x="3506144" y="5202803"/>
            <a:ext cx="4344686" cy="1621859"/>
          </a:xfrm>
          <a:prstGeom prst="rect">
            <a:avLst/>
          </a:prstGeom>
          <a:ln>
            <a:noFill/>
          </a:ln>
          <a:effectLst>
            <a:softEdge rad="112500"/>
          </a:effectLst>
        </p:spPr>
      </p:pic>
      <p:pic>
        <p:nvPicPr>
          <p:cNvPr id="9" name="Afbeelding 8"/>
          <p:cNvPicPr>
            <a:picLocks noChangeAspect="1"/>
          </p:cNvPicPr>
          <p:nvPr/>
        </p:nvPicPr>
        <p:blipFill>
          <a:blip r:embed="rId4"/>
          <a:stretch>
            <a:fillRect/>
          </a:stretch>
        </p:blipFill>
        <p:spPr>
          <a:xfrm>
            <a:off x="6860230" y="365125"/>
            <a:ext cx="4638148" cy="4089022"/>
          </a:xfrm>
          <a:prstGeom prst="rect">
            <a:avLst/>
          </a:prstGeom>
        </p:spPr>
      </p:pic>
      <p:pic>
        <p:nvPicPr>
          <p:cNvPr id="2" name="Afbeelding 1">
            <a:extLst>
              <a:ext uri="{FF2B5EF4-FFF2-40B4-BE49-F238E27FC236}">
                <a16:creationId xmlns:a16="http://schemas.microsoft.com/office/drawing/2014/main" id="{F838F9D9-42E7-4F84-BBEC-B8C22B52E406}"/>
              </a:ext>
            </a:extLst>
          </p:cNvPr>
          <p:cNvPicPr>
            <a:picLocks noChangeAspect="1"/>
          </p:cNvPicPr>
          <p:nvPr/>
        </p:nvPicPr>
        <p:blipFill>
          <a:blip r:embed="rId5"/>
          <a:stretch>
            <a:fillRect/>
          </a:stretch>
        </p:blipFill>
        <p:spPr>
          <a:xfrm>
            <a:off x="621776" y="5332387"/>
            <a:ext cx="1657350" cy="1315357"/>
          </a:xfrm>
          <a:prstGeom prst="rect">
            <a:avLst/>
          </a:prstGeom>
        </p:spPr>
      </p:pic>
    </p:spTree>
    <p:extLst>
      <p:ext uri="{BB962C8B-B14F-4D97-AF65-F5344CB8AC3E}">
        <p14:creationId xmlns:p14="http://schemas.microsoft.com/office/powerpoint/2010/main" val="2062899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990600" y="2492896"/>
            <a:ext cx="10744200" cy="576064"/>
          </a:xfrm>
        </p:spPr>
        <p:txBody>
          <a:bodyPr>
            <a:normAutofit fontScale="90000"/>
          </a:bodyPr>
          <a:lstStyle/>
          <a:p>
            <a:r>
              <a:rPr lang="nl-NL" dirty="0">
                <a:solidFill>
                  <a:srgbClr val="7030A0"/>
                </a:solidFill>
              </a:rPr>
              <a:t>Erica		Lara			Yvette		Maria</a:t>
            </a:r>
          </a:p>
        </p:txBody>
      </p:sp>
      <p:sp>
        <p:nvSpPr>
          <p:cNvPr id="5" name="Tijdelijke aanduiding voor inhoud 4"/>
          <p:cNvSpPr>
            <a:spLocks noGrp="1"/>
          </p:cNvSpPr>
          <p:nvPr>
            <p:ph sz="half" idx="1"/>
          </p:nvPr>
        </p:nvSpPr>
        <p:spPr>
          <a:xfrm>
            <a:off x="990600" y="3068961"/>
            <a:ext cx="2381250" cy="3057203"/>
          </a:xfrm>
          <a:ln>
            <a:solidFill>
              <a:srgbClr val="660066"/>
            </a:solidFill>
          </a:ln>
        </p:spPr>
        <p:txBody>
          <a:bodyPr/>
          <a:lstStyle/>
          <a:p>
            <a:pPr marL="0" indent="0">
              <a:buNone/>
            </a:pPr>
            <a:r>
              <a:rPr lang="nl-NL" sz="2400" dirty="0"/>
              <a:t>48 jaar</a:t>
            </a:r>
          </a:p>
          <a:p>
            <a:endParaRPr lang="nl-NL" sz="2400" dirty="0"/>
          </a:p>
          <a:p>
            <a:pPr marL="0" indent="0">
              <a:buNone/>
            </a:pPr>
            <a:r>
              <a:rPr lang="nl-NL" sz="2400" dirty="0"/>
              <a:t>Opvliegers</a:t>
            </a:r>
          </a:p>
          <a:p>
            <a:pPr marL="0" indent="0">
              <a:buNone/>
            </a:pPr>
            <a:r>
              <a:rPr lang="nl-NL" sz="2400" dirty="0"/>
              <a:t>Nachtzweten</a:t>
            </a:r>
          </a:p>
          <a:p>
            <a:pPr marL="0" indent="0">
              <a:buNone/>
            </a:pPr>
            <a:r>
              <a:rPr lang="nl-NL" sz="2400" dirty="0"/>
              <a:t>Slecht slapen</a:t>
            </a:r>
          </a:p>
          <a:p>
            <a:pPr marL="0" indent="0">
              <a:buNone/>
            </a:pPr>
            <a:r>
              <a:rPr lang="nl-NL" sz="2400" dirty="0"/>
              <a:t>Onregelmatige M</a:t>
            </a:r>
          </a:p>
          <a:p>
            <a:pPr marL="0" indent="0">
              <a:buNone/>
            </a:pPr>
            <a:endParaRPr lang="nl-NL" sz="2400" dirty="0"/>
          </a:p>
          <a:p>
            <a:pPr marL="0" indent="0">
              <a:buNone/>
            </a:pPr>
            <a:endParaRPr lang="nl-NL" sz="2400" dirty="0"/>
          </a:p>
          <a:p>
            <a:endParaRPr lang="nl-NL" dirty="0"/>
          </a:p>
        </p:txBody>
      </p:sp>
      <p:sp>
        <p:nvSpPr>
          <p:cNvPr id="6" name="Tijdelijke aanduiding voor inhoud 5"/>
          <p:cNvSpPr>
            <a:spLocks noGrp="1"/>
          </p:cNvSpPr>
          <p:nvPr>
            <p:ph sz="half" idx="2"/>
          </p:nvPr>
        </p:nvSpPr>
        <p:spPr>
          <a:xfrm>
            <a:off x="3476625" y="3068961"/>
            <a:ext cx="2466975" cy="3057203"/>
          </a:xfrm>
          <a:ln>
            <a:solidFill>
              <a:srgbClr val="723666"/>
            </a:solidFill>
          </a:ln>
        </p:spPr>
        <p:txBody>
          <a:bodyPr>
            <a:normAutofit/>
          </a:bodyPr>
          <a:lstStyle/>
          <a:p>
            <a:pPr marL="0" indent="0">
              <a:buNone/>
            </a:pPr>
            <a:r>
              <a:rPr lang="nl-NL" sz="2400" dirty="0"/>
              <a:t>56 jaar</a:t>
            </a:r>
          </a:p>
          <a:p>
            <a:pPr marL="0" indent="0">
              <a:buNone/>
            </a:pPr>
            <a:endParaRPr lang="nl-NL" sz="2400" dirty="0"/>
          </a:p>
          <a:p>
            <a:pPr marL="0" indent="0">
              <a:buNone/>
            </a:pPr>
            <a:r>
              <a:rPr lang="nl-NL" sz="2400" dirty="0"/>
              <a:t>Pijn bij vrijen</a:t>
            </a:r>
          </a:p>
          <a:p>
            <a:pPr marL="0" indent="0">
              <a:buNone/>
            </a:pPr>
            <a:r>
              <a:rPr lang="nl-NL" sz="2400" dirty="0"/>
              <a:t>Minder zin seks</a:t>
            </a:r>
          </a:p>
          <a:p>
            <a:pPr marL="0" indent="0">
              <a:buNone/>
            </a:pPr>
            <a:r>
              <a:rPr lang="nl-NL" sz="2400" dirty="0"/>
              <a:t>Blaasontstekingen</a:t>
            </a:r>
          </a:p>
          <a:p>
            <a:pPr marL="0" indent="0">
              <a:buNone/>
            </a:pPr>
            <a:r>
              <a:rPr lang="nl-NL" sz="2400" dirty="0"/>
              <a:t>				</a:t>
            </a:r>
          </a:p>
        </p:txBody>
      </p:sp>
      <p:sp>
        <p:nvSpPr>
          <p:cNvPr id="7" name="Tijdelijke aanduiding voor inhoud 4"/>
          <p:cNvSpPr txBox="1">
            <a:spLocks/>
          </p:cNvSpPr>
          <p:nvPr/>
        </p:nvSpPr>
        <p:spPr>
          <a:xfrm>
            <a:off x="6048375" y="3068961"/>
            <a:ext cx="2647949" cy="3057203"/>
          </a:xfrm>
          <a:prstGeom prst="rect">
            <a:avLst/>
          </a:prstGeom>
          <a:ln>
            <a:solidFill>
              <a:srgbClr val="660066"/>
            </a:solidFill>
          </a:ln>
        </p:spPr>
        <p:txBody>
          <a:bodyPr vert="horz" anchor="t">
            <a:normAutofit fontScale="92500" lnSpcReduction="20000"/>
          </a:bodyPr>
          <a:lstStyle>
            <a:lvl1pPr marL="274320" indent="-274320" algn="l" rtl="0" eaLnBrk="1" latinLnBrk="0" hangingPunct="1">
              <a:spcBef>
                <a:spcPts val="600"/>
              </a:spcBef>
              <a:buClr>
                <a:schemeClr val="tx2"/>
              </a:buClr>
              <a:buSzPct val="73000"/>
              <a:buFont typeface="Wingdings 2"/>
              <a:buChar char=""/>
              <a:defRPr kumimoji="0" sz="28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4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18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nl-NL" sz="2400" dirty="0"/>
              <a:t>44 jaar</a:t>
            </a:r>
          </a:p>
          <a:p>
            <a:pPr marL="0" indent="0">
              <a:buNone/>
            </a:pPr>
            <a:endParaRPr lang="nl-NL" sz="2400" dirty="0"/>
          </a:p>
          <a:p>
            <a:pPr marL="0" indent="0">
              <a:buNone/>
            </a:pPr>
            <a:r>
              <a:rPr lang="nl-NL" sz="2400" dirty="0"/>
              <a:t>Ziektewet</a:t>
            </a:r>
          </a:p>
          <a:p>
            <a:pPr marL="0" indent="0">
              <a:buNone/>
            </a:pPr>
            <a:r>
              <a:rPr lang="nl-NL" sz="2400" dirty="0"/>
              <a:t>Concentratie</a:t>
            </a:r>
          </a:p>
          <a:p>
            <a:pPr marL="0" indent="0">
              <a:buNone/>
            </a:pPr>
            <a:r>
              <a:rPr lang="nl-NL" sz="2400" dirty="0"/>
              <a:t>Vergeetachtig</a:t>
            </a:r>
          </a:p>
          <a:p>
            <a:pPr marL="0" indent="0">
              <a:buNone/>
            </a:pPr>
            <a:r>
              <a:rPr lang="nl-NL" sz="2400" dirty="0"/>
              <a:t>Emotioneel</a:t>
            </a:r>
          </a:p>
          <a:p>
            <a:pPr marL="0" indent="0">
              <a:buNone/>
            </a:pPr>
            <a:r>
              <a:rPr lang="nl-NL" sz="2400" dirty="0"/>
              <a:t>Depressief, </a:t>
            </a:r>
            <a:r>
              <a:rPr lang="nl-NL" sz="2400" dirty="0" err="1"/>
              <a:t>mn</a:t>
            </a:r>
            <a:r>
              <a:rPr lang="nl-NL" sz="2400" dirty="0"/>
              <a:t> tweede helft cyclus  PMS</a:t>
            </a:r>
          </a:p>
          <a:p>
            <a:pPr marL="0" indent="0">
              <a:buNone/>
            </a:pPr>
            <a:endParaRPr lang="nl-NL" sz="2400" dirty="0"/>
          </a:p>
          <a:p>
            <a:pPr marL="0" indent="0">
              <a:buNone/>
            </a:pPr>
            <a:endParaRPr lang="nl-NL" sz="2400" dirty="0"/>
          </a:p>
          <a:p>
            <a:endParaRPr lang="nl-NL" dirty="0"/>
          </a:p>
        </p:txBody>
      </p:sp>
      <p:sp>
        <p:nvSpPr>
          <p:cNvPr id="2" name="Tekstvak 1">
            <a:extLst>
              <a:ext uri="{FF2B5EF4-FFF2-40B4-BE49-F238E27FC236}">
                <a16:creationId xmlns:a16="http://schemas.microsoft.com/office/drawing/2014/main" id="{7EA448DE-5C95-4A59-82A3-9E91919715AB}"/>
              </a:ext>
            </a:extLst>
          </p:cNvPr>
          <p:cNvSpPr txBox="1"/>
          <p:nvPr/>
        </p:nvSpPr>
        <p:spPr>
          <a:xfrm>
            <a:off x="8820152" y="3068960"/>
            <a:ext cx="2733672" cy="2862322"/>
          </a:xfrm>
          <a:prstGeom prst="rect">
            <a:avLst/>
          </a:prstGeom>
          <a:noFill/>
        </p:spPr>
        <p:txBody>
          <a:bodyPr wrap="square" rtlCol="0">
            <a:spAutoFit/>
          </a:bodyPr>
          <a:lstStyle/>
          <a:p>
            <a:r>
              <a:rPr lang="nl-NL" sz="2000" dirty="0"/>
              <a:t>51 jaar nullipara </a:t>
            </a:r>
          </a:p>
          <a:p>
            <a:endParaRPr lang="nl-NL" sz="2000" dirty="0"/>
          </a:p>
          <a:p>
            <a:r>
              <a:rPr lang="nl-NL" sz="2000" dirty="0"/>
              <a:t>OAC  van 16-48 jaar</a:t>
            </a:r>
          </a:p>
          <a:p>
            <a:r>
              <a:rPr lang="nl-NL" sz="2000" dirty="0" err="1"/>
              <a:t>Vasomotore</a:t>
            </a:r>
            <a:r>
              <a:rPr lang="nl-NL" sz="2000" dirty="0"/>
              <a:t> klachten</a:t>
            </a:r>
          </a:p>
          <a:p>
            <a:r>
              <a:rPr lang="nl-NL" sz="2000" dirty="0"/>
              <a:t>Slecht slapen</a:t>
            </a:r>
          </a:p>
          <a:p>
            <a:r>
              <a:rPr lang="nl-NL" sz="2000" dirty="0" err="1"/>
              <a:t>Burn</a:t>
            </a:r>
            <a:r>
              <a:rPr lang="nl-NL" sz="2000" dirty="0"/>
              <a:t> out van werk</a:t>
            </a:r>
          </a:p>
          <a:p>
            <a:r>
              <a:rPr lang="nl-NL" sz="2000" dirty="0"/>
              <a:t>HRT werkt niet/onvoldoende</a:t>
            </a:r>
          </a:p>
          <a:p>
            <a:r>
              <a:rPr lang="nl-NL" sz="2000" dirty="0"/>
              <a:t> </a:t>
            </a:r>
          </a:p>
        </p:txBody>
      </p:sp>
      <p:sp>
        <p:nvSpPr>
          <p:cNvPr id="11" name="Tekstvak 10">
            <a:extLst>
              <a:ext uri="{FF2B5EF4-FFF2-40B4-BE49-F238E27FC236}">
                <a16:creationId xmlns:a16="http://schemas.microsoft.com/office/drawing/2014/main" id="{BA8F1180-6F20-4436-8659-3D46C8680718}"/>
              </a:ext>
            </a:extLst>
          </p:cNvPr>
          <p:cNvSpPr txBox="1"/>
          <p:nvPr/>
        </p:nvSpPr>
        <p:spPr>
          <a:xfrm>
            <a:off x="8801099" y="3068961"/>
            <a:ext cx="2466975" cy="3057204"/>
          </a:xfrm>
          <a:prstGeom prst="rect">
            <a:avLst/>
          </a:prstGeom>
          <a:noFill/>
          <a:ln>
            <a:solidFill>
              <a:schemeClr val="tx1"/>
            </a:solidFill>
            <a:prstDash val="solid"/>
          </a:ln>
        </p:spPr>
        <p:txBody>
          <a:bodyPr wrap="square" rtlCol="0">
            <a:spAutoFit/>
          </a:bodyPr>
          <a:lstStyle/>
          <a:p>
            <a:endParaRPr lang="nl-NL" dirty="0"/>
          </a:p>
        </p:txBody>
      </p:sp>
      <p:pic>
        <p:nvPicPr>
          <p:cNvPr id="12" name="Afbeelding 11">
            <a:extLst>
              <a:ext uri="{FF2B5EF4-FFF2-40B4-BE49-F238E27FC236}">
                <a16:creationId xmlns:a16="http://schemas.microsoft.com/office/drawing/2014/main" id="{4DE45F0C-1FE8-45AB-943F-3C1D92B11DA0}"/>
              </a:ext>
            </a:extLst>
          </p:cNvPr>
          <p:cNvPicPr>
            <a:picLocks noChangeAspect="1"/>
          </p:cNvPicPr>
          <p:nvPr/>
        </p:nvPicPr>
        <p:blipFill>
          <a:blip r:embed="rId2"/>
          <a:stretch>
            <a:fillRect/>
          </a:stretch>
        </p:blipFill>
        <p:spPr>
          <a:xfrm>
            <a:off x="4600576" y="155620"/>
            <a:ext cx="2290762" cy="2337275"/>
          </a:xfrm>
          <a:prstGeom prst="rect">
            <a:avLst/>
          </a:prstGeom>
        </p:spPr>
      </p:pic>
    </p:spTree>
    <p:extLst>
      <p:ext uri="{BB962C8B-B14F-4D97-AF65-F5344CB8AC3E}">
        <p14:creationId xmlns:p14="http://schemas.microsoft.com/office/powerpoint/2010/main" val="1876157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38200" y="365126"/>
            <a:ext cx="10515600" cy="825500"/>
          </a:xfrm>
        </p:spPr>
        <p:txBody>
          <a:bodyPr>
            <a:normAutofit/>
          </a:bodyPr>
          <a:lstStyle/>
          <a:p>
            <a:r>
              <a:rPr lang="nl-NL" sz="4000" b="1" dirty="0"/>
              <a:t>Erica(48 </a:t>
            </a:r>
            <a:r>
              <a:rPr lang="nl-NL" sz="4000" b="1" dirty="0" err="1"/>
              <a:t>jr</a:t>
            </a:r>
            <a:r>
              <a:rPr lang="nl-NL" sz="4000" b="1" dirty="0"/>
              <a:t>): </a:t>
            </a:r>
            <a:r>
              <a:rPr lang="nl-NL" sz="4000" b="1" dirty="0" err="1"/>
              <a:t>vasomotore</a:t>
            </a:r>
            <a:r>
              <a:rPr lang="nl-NL" sz="4000" b="1" dirty="0"/>
              <a:t> klachten en slaapprobleem</a:t>
            </a:r>
          </a:p>
        </p:txBody>
      </p:sp>
      <p:sp>
        <p:nvSpPr>
          <p:cNvPr id="4" name="Tijdelijke aanduiding voor inhoud 3"/>
          <p:cNvSpPr>
            <a:spLocks noGrp="1"/>
          </p:cNvSpPr>
          <p:nvPr>
            <p:ph sz="half" idx="1"/>
          </p:nvPr>
        </p:nvSpPr>
        <p:spPr>
          <a:xfrm>
            <a:off x="838200" y="2590799"/>
            <a:ext cx="5181600" cy="3586163"/>
          </a:xfrm>
        </p:spPr>
        <p:txBody>
          <a:bodyPr>
            <a:normAutofit fontScale="92500" lnSpcReduction="10000"/>
          </a:bodyPr>
          <a:lstStyle/>
          <a:p>
            <a:pPr marL="0" indent="0">
              <a:buNone/>
            </a:pPr>
            <a:r>
              <a:rPr lang="nl-NL" dirty="0"/>
              <a:t>Opvliegers</a:t>
            </a:r>
          </a:p>
          <a:p>
            <a:pPr marL="0" indent="0">
              <a:buNone/>
            </a:pPr>
            <a:r>
              <a:rPr lang="nl-NL" dirty="0"/>
              <a:t>Nachtzweten</a:t>
            </a:r>
          </a:p>
          <a:p>
            <a:pPr marL="0" indent="0">
              <a:buNone/>
            </a:pPr>
            <a:r>
              <a:rPr lang="nl-NL" dirty="0"/>
              <a:t>Slecht slapen</a:t>
            </a:r>
          </a:p>
          <a:p>
            <a:pPr marL="0" indent="0">
              <a:buNone/>
            </a:pPr>
            <a:r>
              <a:rPr lang="nl-NL" dirty="0"/>
              <a:t>Onregelmatige bloedingen</a:t>
            </a:r>
          </a:p>
          <a:p>
            <a:pPr marL="0" indent="0">
              <a:buNone/>
            </a:pPr>
            <a:r>
              <a:rPr lang="nl-NL" dirty="0"/>
              <a:t>Onderzoek: Laag in oestrogenen en laag in progesteron</a:t>
            </a:r>
          </a:p>
          <a:p>
            <a:endParaRPr lang="nl-NL" dirty="0"/>
          </a:p>
        </p:txBody>
      </p:sp>
      <p:sp>
        <p:nvSpPr>
          <p:cNvPr id="5" name="Tijdelijke aanduiding voor inhoud 4"/>
          <p:cNvSpPr>
            <a:spLocks noGrp="1"/>
          </p:cNvSpPr>
          <p:nvPr>
            <p:ph sz="half" idx="2"/>
          </p:nvPr>
        </p:nvSpPr>
        <p:spPr>
          <a:xfrm>
            <a:off x="5924550" y="1943100"/>
            <a:ext cx="6136821" cy="4657725"/>
          </a:xfrm>
        </p:spPr>
        <p:txBody>
          <a:bodyPr>
            <a:normAutofit fontScale="92500" lnSpcReduction="10000"/>
          </a:bodyPr>
          <a:lstStyle/>
          <a:p>
            <a:r>
              <a:rPr lang="nl-NL" dirty="0" err="1"/>
              <a:t>Deep</a:t>
            </a:r>
            <a:r>
              <a:rPr lang="nl-NL" dirty="0"/>
              <a:t> </a:t>
            </a:r>
            <a:r>
              <a:rPr lang="nl-NL" dirty="0" err="1"/>
              <a:t>learning</a:t>
            </a:r>
            <a:r>
              <a:rPr lang="nl-NL" dirty="0"/>
              <a:t>:  hormonen en stress uitleg</a:t>
            </a:r>
          </a:p>
          <a:p>
            <a:r>
              <a:rPr lang="nl-NL" dirty="0"/>
              <a:t>Alcohol verminderen</a:t>
            </a:r>
          </a:p>
          <a:p>
            <a:r>
              <a:rPr lang="nl-NL" dirty="0"/>
              <a:t>Werk:  impact </a:t>
            </a:r>
          </a:p>
          <a:p>
            <a:r>
              <a:rPr lang="nl-NL" dirty="0"/>
              <a:t>Voeding: minder suikers, minder snacks</a:t>
            </a:r>
          </a:p>
          <a:p>
            <a:r>
              <a:rPr lang="nl-NL" dirty="0"/>
              <a:t>Bewegen: te veel zweet aanvallen</a:t>
            </a:r>
          </a:p>
          <a:p>
            <a:r>
              <a:rPr lang="nl-NL" dirty="0"/>
              <a:t>Slaap hygiëne</a:t>
            </a:r>
          </a:p>
          <a:p>
            <a:r>
              <a:rPr lang="nl-NL" dirty="0" err="1"/>
              <a:t>Suppl</a:t>
            </a:r>
            <a:r>
              <a:rPr lang="nl-NL" dirty="0"/>
              <a:t>:..</a:t>
            </a:r>
          </a:p>
          <a:p>
            <a:r>
              <a:rPr lang="nl-NL" dirty="0"/>
              <a:t>Optie: Hormoontherapie: cyclisch bio identiek E en P, nabootsen cyclus </a:t>
            </a:r>
          </a:p>
          <a:p>
            <a:pPr lvl="1"/>
            <a:r>
              <a:rPr lang="nl-NL" dirty="0"/>
              <a:t>nadeel vaker menstruatie  </a:t>
            </a:r>
          </a:p>
          <a:p>
            <a:pPr lvl="1"/>
            <a:r>
              <a:rPr lang="nl-NL" dirty="0"/>
              <a:t>voordeel slaap en rust en minder flushes</a:t>
            </a:r>
          </a:p>
          <a:p>
            <a:endParaRPr lang="nl-NL" dirty="0"/>
          </a:p>
        </p:txBody>
      </p:sp>
      <p:pic>
        <p:nvPicPr>
          <p:cNvPr id="6" name="Afbeelding 5"/>
          <p:cNvPicPr>
            <a:picLocks noChangeAspect="1"/>
          </p:cNvPicPr>
          <p:nvPr/>
        </p:nvPicPr>
        <p:blipFill>
          <a:blip r:embed="rId2"/>
          <a:stretch>
            <a:fillRect/>
          </a:stretch>
        </p:blipFill>
        <p:spPr>
          <a:xfrm>
            <a:off x="2947989" y="1047751"/>
            <a:ext cx="2800349" cy="2800349"/>
          </a:xfrm>
          <a:prstGeom prst="rect">
            <a:avLst/>
          </a:prstGeom>
        </p:spPr>
      </p:pic>
      <p:sp>
        <p:nvSpPr>
          <p:cNvPr id="7" name="Tekstvak 6"/>
          <p:cNvSpPr txBox="1"/>
          <p:nvPr/>
        </p:nvSpPr>
        <p:spPr>
          <a:xfrm>
            <a:off x="838200" y="1190626"/>
            <a:ext cx="5181599" cy="461665"/>
          </a:xfrm>
          <a:prstGeom prst="rect">
            <a:avLst/>
          </a:prstGeom>
          <a:noFill/>
        </p:spPr>
        <p:txBody>
          <a:bodyPr wrap="square" rtlCol="0">
            <a:spAutoFit/>
          </a:bodyPr>
          <a:lstStyle/>
          <a:p>
            <a:r>
              <a:rPr lang="nl-NL" sz="2400" b="1" dirty="0"/>
              <a:t>Klachten </a:t>
            </a:r>
          </a:p>
        </p:txBody>
      </p:sp>
      <p:sp>
        <p:nvSpPr>
          <p:cNvPr id="8" name="Tekstvak 7"/>
          <p:cNvSpPr txBox="1"/>
          <p:nvPr/>
        </p:nvSpPr>
        <p:spPr>
          <a:xfrm>
            <a:off x="6334125" y="1266825"/>
            <a:ext cx="4876799" cy="461665"/>
          </a:xfrm>
          <a:prstGeom prst="rect">
            <a:avLst/>
          </a:prstGeom>
          <a:noFill/>
        </p:spPr>
        <p:txBody>
          <a:bodyPr wrap="square" rtlCol="0">
            <a:spAutoFit/>
          </a:bodyPr>
          <a:lstStyle/>
          <a:p>
            <a:r>
              <a:rPr lang="nl-NL" sz="2400" b="1" dirty="0"/>
              <a:t>Aanpak voorstel</a:t>
            </a:r>
          </a:p>
        </p:txBody>
      </p:sp>
    </p:spTree>
    <p:extLst>
      <p:ext uri="{BB962C8B-B14F-4D97-AF65-F5344CB8AC3E}">
        <p14:creationId xmlns:p14="http://schemas.microsoft.com/office/powerpoint/2010/main" val="4211280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787400"/>
          </a:xfrm>
        </p:spPr>
        <p:txBody>
          <a:bodyPr>
            <a:normAutofit/>
          </a:bodyPr>
          <a:lstStyle/>
          <a:p>
            <a:r>
              <a:rPr lang="nl-NL" sz="4000" b="1" dirty="0"/>
              <a:t>Voeding</a:t>
            </a:r>
          </a:p>
        </p:txBody>
      </p:sp>
      <p:sp>
        <p:nvSpPr>
          <p:cNvPr id="3" name="Tijdelijke aanduiding voor inhoud 2"/>
          <p:cNvSpPr>
            <a:spLocks noGrp="1"/>
          </p:cNvSpPr>
          <p:nvPr>
            <p:ph idx="1"/>
          </p:nvPr>
        </p:nvSpPr>
        <p:spPr>
          <a:xfrm>
            <a:off x="838200" y="1908177"/>
            <a:ext cx="10387149" cy="4268786"/>
          </a:xfrm>
        </p:spPr>
        <p:txBody>
          <a:bodyPr>
            <a:normAutofit fontScale="92500"/>
          </a:bodyPr>
          <a:lstStyle/>
          <a:p>
            <a:r>
              <a:rPr lang="nl-NL" dirty="0"/>
              <a:t>Twee tot drie volwaardige maaltijden per dag, waarin veel (groenten) variatie voor mineralen, vitaminen, vezels. Minder suikers.</a:t>
            </a:r>
          </a:p>
          <a:p>
            <a:r>
              <a:rPr lang="nl-NL" dirty="0"/>
              <a:t>Vers bereid, geen pakjes/zakjes/synthetische smaakmakers</a:t>
            </a:r>
          </a:p>
          <a:p>
            <a:r>
              <a:rPr lang="nl-NL" dirty="0"/>
              <a:t>Groenten 250-500 gr/dag en max 2 stuks fruit</a:t>
            </a:r>
          </a:p>
          <a:p>
            <a:r>
              <a:rPr lang="nl-NL" dirty="0"/>
              <a:t>Kruisbloemigen, zoals broccoli, bloemkool, boerenkool, radijs, spruitjes, rucola en andere koolsoorten: Di-</a:t>
            </a:r>
            <a:r>
              <a:rPr lang="nl-NL" dirty="0" err="1"/>
              <a:t>indolylmethaan</a:t>
            </a:r>
            <a:r>
              <a:rPr lang="nl-NL" dirty="0"/>
              <a:t> ( DIM) </a:t>
            </a:r>
          </a:p>
          <a:p>
            <a:r>
              <a:rPr lang="nl-NL" dirty="0"/>
              <a:t>Alle kleuren van de regenboog,  boven-op-onder de grond</a:t>
            </a:r>
          </a:p>
          <a:p>
            <a:r>
              <a:rPr lang="nl-NL" dirty="0"/>
              <a:t>Gezonde vetten: Olijfolie, vette vis, noten, zaden, avocado, lijnzaadolie</a:t>
            </a:r>
          </a:p>
          <a:p>
            <a:r>
              <a:rPr lang="nl-NL" dirty="0"/>
              <a:t>Genoeg eiwitten: Eieren, bonen </a:t>
            </a:r>
            <a:r>
              <a:rPr lang="nl-NL" dirty="0" err="1"/>
              <a:t>oa</a:t>
            </a:r>
            <a:r>
              <a:rPr lang="nl-NL" dirty="0"/>
              <a:t>.</a:t>
            </a:r>
          </a:p>
        </p:txBody>
      </p:sp>
      <p:pic>
        <p:nvPicPr>
          <p:cNvPr id="4" name="Afbeelding 3"/>
          <p:cNvPicPr>
            <a:picLocks noChangeAspect="1"/>
          </p:cNvPicPr>
          <p:nvPr/>
        </p:nvPicPr>
        <p:blipFill>
          <a:blip r:embed="rId3"/>
          <a:stretch>
            <a:fillRect/>
          </a:stretch>
        </p:blipFill>
        <p:spPr>
          <a:xfrm>
            <a:off x="8655640" y="256381"/>
            <a:ext cx="2962275" cy="1543050"/>
          </a:xfrm>
          <a:prstGeom prst="rect">
            <a:avLst/>
          </a:prstGeom>
        </p:spPr>
      </p:pic>
    </p:spTree>
    <p:extLst>
      <p:ext uri="{BB962C8B-B14F-4D97-AF65-F5344CB8AC3E}">
        <p14:creationId xmlns:p14="http://schemas.microsoft.com/office/powerpoint/2010/main" val="1256743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1134724" cy="815975"/>
          </a:xfrm>
        </p:spPr>
        <p:txBody>
          <a:bodyPr>
            <a:normAutofit/>
          </a:bodyPr>
          <a:lstStyle/>
          <a:p>
            <a:r>
              <a:rPr lang="nl-NL" sz="4000" b="1" dirty="0"/>
              <a:t>Behandeling opvliegers en menstruatie stoornis (Erica)</a:t>
            </a:r>
          </a:p>
        </p:txBody>
      </p:sp>
      <p:sp>
        <p:nvSpPr>
          <p:cNvPr id="3" name="Tijdelijke aanduiding voor inhoud 2"/>
          <p:cNvSpPr>
            <a:spLocks noGrp="1"/>
          </p:cNvSpPr>
          <p:nvPr>
            <p:ph idx="1"/>
          </p:nvPr>
        </p:nvSpPr>
        <p:spPr>
          <a:xfrm>
            <a:off x="838200" y="1533525"/>
            <a:ext cx="10515600" cy="4980486"/>
          </a:xfrm>
        </p:spPr>
        <p:txBody>
          <a:bodyPr>
            <a:normAutofit fontScale="92500" lnSpcReduction="10000"/>
          </a:bodyPr>
          <a:lstStyle/>
          <a:p>
            <a:r>
              <a:rPr lang="nl-NL" dirty="0"/>
              <a:t>Risico afweging gemaakt voor hormoontherapie (HRT)</a:t>
            </a:r>
          </a:p>
          <a:p>
            <a:r>
              <a:rPr lang="nl-NL" dirty="0"/>
              <a:t>Dutch </a:t>
            </a:r>
            <a:r>
              <a:rPr lang="nl-NL" dirty="0" err="1"/>
              <a:t>Menopause</a:t>
            </a:r>
            <a:r>
              <a:rPr lang="nl-NL" dirty="0"/>
              <a:t> Society  </a:t>
            </a:r>
            <a:r>
              <a:rPr lang="nl-NL" dirty="0">
                <a:hlinkClick r:id="rId2"/>
              </a:rPr>
              <a:t>https://demenopauzespecialist.nl</a:t>
            </a:r>
            <a:r>
              <a:rPr lang="nl-NL" dirty="0"/>
              <a:t>  </a:t>
            </a:r>
          </a:p>
          <a:p>
            <a:r>
              <a:rPr lang="nl-NL" dirty="0"/>
              <a:t>R/ Keuze oestrogeenpleisters/gel/spray met  hormoonspiraal (</a:t>
            </a:r>
            <a:r>
              <a:rPr lang="nl-NL" dirty="0" err="1"/>
              <a:t>Mirena</a:t>
            </a:r>
            <a:r>
              <a:rPr lang="nl-NL" dirty="0"/>
              <a:t>)</a:t>
            </a:r>
          </a:p>
          <a:p>
            <a:r>
              <a:rPr lang="nl-NL" dirty="0"/>
              <a:t>R/ Keuze bio-identiek lichaamseigen  hormonen </a:t>
            </a:r>
          </a:p>
          <a:p>
            <a:pPr lvl="1"/>
            <a:r>
              <a:rPr lang="nl-NL" dirty="0"/>
              <a:t>oestrogenen transdermaal </a:t>
            </a:r>
            <a:r>
              <a:rPr lang="nl-NL" dirty="0" err="1"/>
              <a:t>ivm</a:t>
            </a:r>
            <a:r>
              <a:rPr lang="nl-NL" dirty="0"/>
              <a:t> risico:  pleisters en crèmes of spray en </a:t>
            </a:r>
          </a:p>
          <a:p>
            <a:pPr lvl="1"/>
            <a:r>
              <a:rPr lang="nl-NL" dirty="0"/>
              <a:t>progesteron: met pillen of vaginaal of crème per cyclus of continu</a:t>
            </a:r>
          </a:p>
          <a:p>
            <a:r>
              <a:rPr lang="nl-NL" dirty="0"/>
              <a:t>R/ Keuze één pil speciaal voor de overgang (synthetisch) (</a:t>
            </a:r>
            <a:r>
              <a:rPr lang="nl-NL" dirty="0" err="1"/>
              <a:t>fixed</a:t>
            </a:r>
            <a:r>
              <a:rPr lang="nl-NL" dirty="0"/>
              <a:t> </a:t>
            </a:r>
            <a:r>
              <a:rPr lang="nl-NL" dirty="0" err="1"/>
              <a:t>dose</a:t>
            </a:r>
            <a:r>
              <a:rPr lang="nl-NL" dirty="0"/>
              <a:t>)</a:t>
            </a:r>
          </a:p>
          <a:p>
            <a:r>
              <a:rPr lang="nl-NL" dirty="0"/>
              <a:t>Na 1 maand voelde zij zich al veel beter,  nauwelijks meer opvliegers</a:t>
            </a:r>
          </a:p>
          <a:p>
            <a:r>
              <a:rPr lang="nl-NL" dirty="0"/>
              <a:t>Betere slaap met bio identieke progesteron (Utrogestan=GABA)</a:t>
            </a:r>
          </a:p>
          <a:p>
            <a:r>
              <a:rPr lang="nl-NL" dirty="0"/>
              <a:t>Glycine magnesium voor de nacht</a:t>
            </a:r>
          </a:p>
          <a:p>
            <a:r>
              <a:rPr lang="nl-NL" dirty="0"/>
              <a:t>Afbouw </a:t>
            </a:r>
            <a:r>
              <a:rPr lang="nl-NL" dirty="0" err="1"/>
              <a:t>tzt</a:t>
            </a:r>
            <a:r>
              <a:rPr lang="nl-NL" dirty="0"/>
              <a:t>…..”zachte landing”</a:t>
            </a:r>
          </a:p>
        </p:txBody>
      </p:sp>
    </p:spTree>
    <p:extLst>
      <p:ext uri="{BB962C8B-B14F-4D97-AF65-F5344CB8AC3E}">
        <p14:creationId xmlns:p14="http://schemas.microsoft.com/office/powerpoint/2010/main" val="2367110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2476" y="365125"/>
            <a:ext cx="10602912" cy="673100"/>
          </a:xfrm>
        </p:spPr>
        <p:txBody>
          <a:bodyPr>
            <a:normAutofit fontScale="90000"/>
          </a:bodyPr>
          <a:lstStyle/>
          <a:p>
            <a:r>
              <a:rPr lang="nl-NL" b="1" dirty="0"/>
              <a:t>Lara (56 </a:t>
            </a:r>
            <a:r>
              <a:rPr lang="nl-NL" b="1" dirty="0" err="1"/>
              <a:t>jr</a:t>
            </a:r>
            <a:r>
              <a:rPr lang="nl-NL" b="1" dirty="0"/>
              <a:t>) urogenitale klachten</a:t>
            </a:r>
          </a:p>
        </p:txBody>
      </p:sp>
      <p:sp>
        <p:nvSpPr>
          <p:cNvPr id="3" name="Tijdelijke aanduiding voor inhoud 2"/>
          <p:cNvSpPr>
            <a:spLocks noGrp="1"/>
          </p:cNvSpPr>
          <p:nvPr>
            <p:ph type="body" idx="1"/>
          </p:nvPr>
        </p:nvSpPr>
        <p:spPr>
          <a:xfrm>
            <a:off x="839788" y="1133475"/>
            <a:ext cx="5157787" cy="466725"/>
          </a:xfrm>
        </p:spPr>
        <p:txBody>
          <a:bodyPr>
            <a:normAutofit/>
          </a:bodyPr>
          <a:lstStyle/>
          <a:p>
            <a:r>
              <a:rPr lang="nl-NL" dirty="0"/>
              <a:t>Klachten</a:t>
            </a:r>
          </a:p>
        </p:txBody>
      </p:sp>
      <p:sp>
        <p:nvSpPr>
          <p:cNvPr id="5" name="Tijdelijke aanduiding voor inhoud 4"/>
          <p:cNvSpPr>
            <a:spLocks noGrp="1"/>
          </p:cNvSpPr>
          <p:nvPr>
            <p:ph sz="half" idx="2"/>
          </p:nvPr>
        </p:nvSpPr>
        <p:spPr>
          <a:xfrm>
            <a:off x="839789" y="1695450"/>
            <a:ext cx="4056062" cy="4494213"/>
          </a:xfrm>
        </p:spPr>
        <p:txBody>
          <a:bodyPr>
            <a:normAutofit/>
          </a:bodyPr>
          <a:lstStyle/>
          <a:p>
            <a:r>
              <a:rPr lang="nl-NL" dirty="0"/>
              <a:t>Nieuwe relatie</a:t>
            </a:r>
          </a:p>
          <a:p>
            <a:r>
              <a:rPr lang="nl-NL" dirty="0"/>
              <a:t>Pijn bij vrijen </a:t>
            </a:r>
          </a:p>
          <a:p>
            <a:r>
              <a:rPr lang="nl-NL" dirty="0"/>
              <a:t>Minder zin seks </a:t>
            </a:r>
          </a:p>
          <a:p>
            <a:r>
              <a:rPr lang="nl-NL" dirty="0"/>
              <a:t>Blaasontstekingen, zeker na het vrijen</a:t>
            </a:r>
          </a:p>
          <a:p>
            <a:r>
              <a:rPr lang="nl-NL" dirty="0"/>
              <a:t>Bevallen per keizersnede</a:t>
            </a:r>
          </a:p>
          <a:p>
            <a:r>
              <a:rPr lang="nl-NL" dirty="0"/>
              <a:t>Droge ogen</a:t>
            </a:r>
          </a:p>
          <a:p>
            <a:endParaRPr lang="nl-NL" dirty="0"/>
          </a:p>
        </p:txBody>
      </p:sp>
      <p:sp>
        <p:nvSpPr>
          <p:cNvPr id="6" name="Tijdelijke aanduiding voor tekst 5"/>
          <p:cNvSpPr>
            <a:spLocks noGrp="1"/>
          </p:cNvSpPr>
          <p:nvPr>
            <p:ph type="body" sz="quarter" idx="3"/>
          </p:nvPr>
        </p:nvSpPr>
        <p:spPr>
          <a:xfrm>
            <a:off x="6172200" y="1038225"/>
            <a:ext cx="5183188" cy="561975"/>
          </a:xfrm>
        </p:spPr>
        <p:txBody>
          <a:bodyPr/>
          <a:lstStyle/>
          <a:p>
            <a:r>
              <a:rPr lang="nl-NL" dirty="0"/>
              <a:t>Aanpak voorstel</a:t>
            </a:r>
          </a:p>
        </p:txBody>
      </p:sp>
      <p:sp>
        <p:nvSpPr>
          <p:cNvPr id="7" name="Tijdelijke aanduiding voor inhoud 6"/>
          <p:cNvSpPr>
            <a:spLocks noGrp="1"/>
          </p:cNvSpPr>
          <p:nvPr>
            <p:ph sz="quarter" idx="4"/>
          </p:nvPr>
        </p:nvSpPr>
        <p:spPr>
          <a:xfrm>
            <a:off x="4991100" y="1695450"/>
            <a:ext cx="7048500" cy="4981575"/>
          </a:xfrm>
        </p:spPr>
        <p:txBody>
          <a:bodyPr>
            <a:normAutofit/>
          </a:bodyPr>
          <a:lstStyle/>
          <a:p>
            <a:pPr lvl="1"/>
            <a:r>
              <a:rPr lang="nl-NL" dirty="0"/>
              <a:t>Seksuologie advies (pelotte, houding, opwinding)</a:t>
            </a:r>
          </a:p>
          <a:p>
            <a:pPr lvl="1"/>
            <a:r>
              <a:rPr lang="nl-NL" dirty="0"/>
              <a:t>Wat is je beloning/behoefte bij seks?</a:t>
            </a:r>
          </a:p>
          <a:p>
            <a:pPr lvl="1"/>
            <a:r>
              <a:rPr lang="nl-NL" dirty="0"/>
              <a:t>R/ Lokaal toedienen van oestrogenen </a:t>
            </a:r>
          </a:p>
          <a:p>
            <a:pPr lvl="2"/>
            <a:r>
              <a:rPr lang="nl-NL" dirty="0"/>
              <a:t>Vaginale ovules (</a:t>
            </a:r>
            <a:r>
              <a:rPr lang="nl-NL" dirty="0" err="1"/>
              <a:t>Estriol</a:t>
            </a:r>
            <a:r>
              <a:rPr lang="nl-NL" dirty="0"/>
              <a:t>) of crème of Estradiol</a:t>
            </a:r>
          </a:p>
          <a:p>
            <a:pPr lvl="1"/>
            <a:r>
              <a:rPr lang="nl-NL" dirty="0" err="1"/>
              <a:t>Hyaluronzuur</a:t>
            </a:r>
            <a:r>
              <a:rPr lang="nl-NL" dirty="0"/>
              <a:t> (gel, ovules)</a:t>
            </a:r>
          </a:p>
          <a:p>
            <a:pPr lvl="1"/>
            <a:r>
              <a:rPr lang="nl-NL" dirty="0" err="1"/>
              <a:t>Teatree</a:t>
            </a:r>
            <a:r>
              <a:rPr lang="nl-NL" dirty="0"/>
              <a:t>  vaginale zetpillen</a:t>
            </a:r>
          </a:p>
          <a:p>
            <a:pPr lvl="1"/>
            <a:r>
              <a:rPr lang="nl-NL" dirty="0"/>
              <a:t>Vaseline 20% in CMC/kokosvet</a:t>
            </a:r>
          </a:p>
          <a:p>
            <a:pPr lvl="1"/>
            <a:r>
              <a:rPr lang="nl-NL" dirty="0"/>
              <a:t>HST (bij aanwezigheid vasomotorische klachten)</a:t>
            </a:r>
          </a:p>
          <a:p>
            <a:pPr lvl="1"/>
            <a:r>
              <a:rPr lang="nl-NL" dirty="0"/>
              <a:t>R/ Androgenen-gel of DHEA (matig effect)</a:t>
            </a:r>
          </a:p>
          <a:p>
            <a:pPr lvl="1"/>
            <a:r>
              <a:rPr lang="en-US" dirty="0" err="1"/>
              <a:t>Bekkenfysiotherapie</a:t>
            </a:r>
            <a:r>
              <a:rPr lang="en-US" dirty="0"/>
              <a:t>/Myofasciale release</a:t>
            </a:r>
          </a:p>
          <a:p>
            <a:pPr lvl="1"/>
            <a:r>
              <a:rPr lang="en-US" dirty="0"/>
              <a:t>Yoga/</a:t>
            </a:r>
            <a:r>
              <a:rPr lang="en-US" dirty="0" err="1"/>
              <a:t>stretchen</a:t>
            </a:r>
            <a:r>
              <a:rPr lang="en-US" dirty="0"/>
              <a:t> </a:t>
            </a:r>
            <a:r>
              <a:rPr lang="en-US" dirty="0" err="1"/>
              <a:t>bekkenbodemspieren</a:t>
            </a:r>
            <a:r>
              <a:rPr lang="en-US" dirty="0"/>
              <a:t>/</a:t>
            </a:r>
            <a:r>
              <a:rPr lang="en-US" dirty="0" err="1"/>
              <a:t>wandelen</a:t>
            </a:r>
            <a:endParaRPr lang="en-US" dirty="0"/>
          </a:p>
          <a:p>
            <a:pPr lvl="1"/>
            <a:r>
              <a:rPr lang="en-US" dirty="0" err="1"/>
              <a:t>Bacilac</a:t>
            </a:r>
            <a:r>
              <a:rPr lang="en-US" dirty="0"/>
              <a:t> of </a:t>
            </a:r>
            <a:r>
              <a:rPr lang="en-US" dirty="0" err="1"/>
              <a:t>ander</a:t>
            </a:r>
            <a:r>
              <a:rPr lang="en-US" dirty="0"/>
              <a:t> </a:t>
            </a:r>
            <a:r>
              <a:rPr lang="en-US" dirty="0" err="1"/>
              <a:t>probioticum</a:t>
            </a:r>
            <a:r>
              <a:rPr lang="en-US" dirty="0"/>
              <a:t> ( Lactobacillen)</a:t>
            </a:r>
            <a:endParaRPr lang="nl-NL" dirty="0"/>
          </a:p>
          <a:p>
            <a:endParaRPr lang="nl-NL" dirty="0"/>
          </a:p>
        </p:txBody>
      </p:sp>
      <p:pic>
        <p:nvPicPr>
          <p:cNvPr id="8" name="Afbeelding 7"/>
          <p:cNvPicPr>
            <a:picLocks noChangeAspect="1"/>
          </p:cNvPicPr>
          <p:nvPr/>
        </p:nvPicPr>
        <p:blipFill>
          <a:blip r:embed="rId2"/>
          <a:stretch>
            <a:fillRect/>
          </a:stretch>
        </p:blipFill>
        <p:spPr>
          <a:xfrm>
            <a:off x="3062287" y="4714875"/>
            <a:ext cx="2143125" cy="2143125"/>
          </a:xfrm>
          <a:prstGeom prst="rect">
            <a:avLst/>
          </a:prstGeom>
        </p:spPr>
      </p:pic>
    </p:spTree>
    <p:extLst>
      <p:ext uri="{BB962C8B-B14F-4D97-AF65-F5344CB8AC3E}">
        <p14:creationId xmlns:p14="http://schemas.microsoft.com/office/powerpoint/2010/main" val="2838158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6"/>
            <a:ext cx="10515600" cy="768350"/>
          </a:xfrm>
        </p:spPr>
        <p:txBody>
          <a:bodyPr>
            <a:normAutofit/>
          </a:bodyPr>
          <a:lstStyle/>
          <a:p>
            <a:r>
              <a:rPr lang="nl-NL" sz="4000" b="1" dirty="0"/>
              <a:t>Yvette (44 </a:t>
            </a:r>
            <a:r>
              <a:rPr lang="nl-NL" sz="4000" b="1" dirty="0" err="1"/>
              <a:t>jr</a:t>
            </a:r>
            <a:r>
              <a:rPr lang="nl-NL" sz="4000" b="1" dirty="0"/>
              <a:t>)  </a:t>
            </a:r>
            <a:r>
              <a:rPr lang="nl-NL" sz="4000" b="1" dirty="0" err="1"/>
              <a:t>burn</a:t>
            </a:r>
            <a:r>
              <a:rPr lang="nl-NL" sz="4000" b="1" dirty="0"/>
              <a:t> out en depressiviteit</a:t>
            </a:r>
          </a:p>
        </p:txBody>
      </p:sp>
      <p:sp>
        <p:nvSpPr>
          <p:cNvPr id="3" name="Tijdelijke aanduiding voor tekst 2"/>
          <p:cNvSpPr>
            <a:spLocks noGrp="1"/>
          </p:cNvSpPr>
          <p:nvPr>
            <p:ph type="body" idx="1"/>
          </p:nvPr>
        </p:nvSpPr>
        <p:spPr>
          <a:xfrm>
            <a:off x="839788" y="1314451"/>
            <a:ext cx="5157787" cy="590550"/>
          </a:xfrm>
        </p:spPr>
        <p:txBody>
          <a:bodyPr/>
          <a:lstStyle/>
          <a:p>
            <a:r>
              <a:rPr lang="nl-NL" dirty="0"/>
              <a:t>Klachten </a:t>
            </a:r>
          </a:p>
        </p:txBody>
      </p:sp>
      <p:sp>
        <p:nvSpPr>
          <p:cNvPr id="4" name="Tijdelijke aanduiding voor inhoud 3"/>
          <p:cNvSpPr>
            <a:spLocks noGrp="1"/>
          </p:cNvSpPr>
          <p:nvPr>
            <p:ph sz="half" idx="2"/>
          </p:nvPr>
        </p:nvSpPr>
        <p:spPr>
          <a:xfrm>
            <a:off x="839788" y="2085976"/>
            <a:ext cx="5157787" cy="4103687"/>
          </a:xfrm>
        </p:spPr>
        <p:txBody>
          <a:bodyPr>
            <a:normAutofit/>
          </a:bodyPr>
          <a:lstStyle/>
          <a:p>
            <a:r>
              <a:rPr lang="nl-NL" dirty="0"/>
              <a:t>Ziektewet uitval </a:t>
            </a:r>
            <a:r>
              <a:rPr lang="nl-NL" dirty="0" err="1"/>
              <a:t>burn</a:t>
            </a:r>
            <a:r>
              <a:rPr lang="nl-NL" dirty="0"/>
              <a:t> out</a:t>
            </a:r>
          </a:p>
          <a:p>
            <a:r>
              <a:rPr lang="nl-NL" dirty="0"/>
              <a:t>Concentratie, vergeetachtig</a:t>
            </a:r>
          </a:p>
          <a:p>
            <a:r>
              <a:rPr lang="nl-NL" dirty="0"/>
              <a:t>Emotioneel</a:t>
            </a:r>
          </a:p>
          <a:p>
            <a:r>
              <a:rPr lang="nl-NL" dirty="0"/>
              <a:t>Laag belastbaar</a:t>
            </a:r>
          </a:p>
          <a:p>
            <a:r>
              <a:rPr lang="nl-NL" dirty="0"/>
              <a:t>Depressief, </a:t>
            </a:r>
            <a:r>
              <a:rPr lang="nl-NL" dirty="0" err="1"/>
              <a:t>mn</a:t>
            </a:r>
            <a:r>
              <a:rPr lang="nl-NL" dirty="0"/>
              <a:t> tweede helft cyclus (PMS)</a:t>
            </a:r>
          </a:p>
          <a:p>
            <a:r>
              <a:rPr lang="nl-NL" dirty="0"/>
              <a:t>R/ </a:t>
            </a:r>
            <a:r>
              <a:rPr lang="nl-NL" dirty="0" err="1"/>
              <a:t>Fluoxetine</a:t>
            </a:r>
            <a:r>
              <a:rPr lang="nl-NL" dirty="0"/>
              <a:t> eerder gekregen</a:t>
            </a:r>
          </a:p>
          <a:p>
            <a:r>
              <a:rPr lang="nl-NL" dirty="0"/>
              <a:t>Onderzoek: endorfine verstoring</a:t>
            </a:r>
          </a:p>
        </p:txBody>
      </p:sp>
      <p:sp>
        <p:nvSpPr>
          <p:cNvPr id="5" name="Tijdelijke aanduiding voor tekst 4"/>
          <p:cNvSpPr>
            <a:spLocks noGrp="1"/>
          </p:cNvSpPr>
          <p:nvPr>
            <p:ph type="body" sz="quarter" idx="3"/>
          </p:nvPr>
        </p:nvSpPr>
        <p:spPr>
          <a:xfrm>
            <a:off x="6172200" y="1314449"/>
            <a:ext cx="5183188" cy="590551"/>
          </a:xfrm>
        </p:spPr>
        <p:txBody>
          <a:bodyPr/>
          <a:lstStyle/>
          <a:p>
            <a:r>
              <a:rPr lang="nl-NL" dirty="0"/>
              <a:t>Aanpak voorstel</a:t>
            </a:r>
          </a:p>
        </p:txBody>
      </p:sp>
      <p:sp>
        <p:nvSpPr>
          <p:cNvPr id="6" name="Tijdelijke aanduiding voor inhoud 5"/>
          <p:cNvSpPr>
            <a:spLocks noGrp="1"/>
          </p:cNvSpPr>
          <p:nvPr>
            <p:ph sz="quarter" idx="4"/>
          </p:nvPr>
        </p:nvSpPr>
        <p:spPr>
          <a:xfrm>
            <a:off x="6172199" y="2000250"/>
            <a:ext cx="5941423" cy="4524375"/>
          </a:xfrm>
        </p:spPr>
        <p:txBody>
          <a:bodyPr>
            <a:normAutofit/>
          </a:bodyPr>
          <a:lstStyle/>
          <a:p>
            <a:r>
              <a:rPr lang="nl-NL" dirty="0" err="1"/>
              <a:t>Deep</a:t>
            </a:r>
            <a:r>
              <a:rPr lang="nl-NL" dirty="0"/>
              <a:t> </a:t>
            </a:r>
            <a:r>
              <a:rPr lang="nl-NL" dirty="0" err="1"/>
              <a:t>learning</a:t>
            </a:r>
            <a:r>
              <a:rPr lang="nl-NL" dirty="0"/>
              <a:t> factoren van invloed</a:t>
            </a:r>
          </a:p>
          <a:p>
            <a:r>
              <a:rPr lang="nl-NL" dirty="0"/>
              <a:t>Wie ben je - wie wil je zijn?</a:t>
            </a:r>
          </a:p>
          <a:p>
            <a:r>
              <a:rPr lang="nl-NL" dirty="0"/>
              <a:t>Endorfine herstel</a:t>
            </a:r>
          </a:p>
          <a:p>
            <a:r>
              <a:rPr lang="nl-NL" dirty="0"/>
              <a:t>Voldoende water drinken </a:t>
            </a:r>
          </a:p>
          <a:p>
            <a:r>
              <a:rPr lang="nl-NL" dirty="0"/>
              <a:t>Voeding</a:t>
            </a:r>
          </a:p>
          <a:p>
            <a:r>
              <a:rPr lang="nl-NL" dirty="0"/>
              <a:t>Ontspanning</a:t>
            </a:r>
          </a:p>
          <a:p>
            <a:r>
              <a:rPr lang="nl-NL" dirty="0"/>
              <a:t>Suppletie (vitamine D, B12/FZ, magnesium)</a:t>
            </a:r>
          </a:p>
        </p:txBody>
      </p:sp>
    </p:spTree>
    <p:extLst>
      <p:ext uri="{BB962C8B-B14F-4D97-AF65-F5344CB8AC3E}">
        <p14:creationId xmlns:p14="http://schemas.microsoft.com/office/powerpoint/2010/main" val="5978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6"/>
            <a:ext cx="10515600" cy="768350"/>
          </a:xfrm>
        </p:spPr>
        <p:txBody>
          <a:bodyPr>
            <a:normAutofit/>
          </a:bodyPr>
          <a:lstStyle/>
          <a:p>
            <a:r>
              <a:rPr lang="nl-NL" sz="4000" b="1" dirty="0"/>
              <a:t>Yvette (44 </a:t>
            </a:r>
            <a:r>
              <a:rPr lang="nl-NL" sz="4000" b="1" dirty="0" err="1"/>
              <a:t>jr</a:t>
            </a:r>
            <a:r>
              <a:rPr lang="nl-NL" sz="4000" b="1" dirty="0"/>
              <a:t>) endorfine verstoring</a:t>
            </a:r>
          </a:p>
        </p:txBody>
      </p:sp>
      <p:sp>
        <p:nvSpPr>
          <p:cNvPr id="5" name="Tijdelijke aanduiding voor tekst 4"/>
          <p:cNvSpPr>
            <a:spLocks noGrp="1"/>
          </p:cNvSpPr>
          <p:nvPr>
            <p:ph type="body" sz="quarter" idx="3"/>
          </p:nvPr>
        </p:nvSpPr>
        <p:spPr>
          <a:xfrm>
            <a:off x="1071154" y="1314449"/>
            <a:ext cx="10284234" cy="590551"/>
          </a:xfrm>
        </p:spPr>
        <p:txBody>
          <a:bodyPr/>
          <a:lstStyle/>
          <a:p>
            <a:r>
              <a:rPr lang="nl-NL" dirty="0"/>
              <a:t>Aanpak</a:t>
            </a:r>
          </a:p>
        </p:txBody>
      </p:sp>
      <p:sp>
        <p:nvSpPr>
          <p:cNvPr id="6" name="Tijdelijke aanduiding voor inhoud 5"/>
          <p:cNvSpPr>
            <a:spLocks noGrp="1"/>
          </p:cNvSpPr>
          <p:nvPr>
            <p:ph sz="quarter" idx="4"/>
          </p:nvPr>
        </p:nvSpPr>
        <p:spPr>
          <a:xfrm>
            <a:off x="1071154" y="2220686"/>
            <a:ext cx="10162903" cy="4303939"/>
          </a:xfrm>
        </p:spPr>
        <p:txBody>
          <a:bodyPr>
            <a:normAutofit/>
          </a:bodyPr>
          <a:lstStyle/>
          <a:p>
            <a:r>
              <a:rPr lang="nl-NL" dirty="0"/>
              <a:t>Endorfine herstel  6 tot 36 maanden</a:t>
            </a:r>
          </a:p>
          <a:p>
            <a:r>
              <a:rPr lang="nl-NL" dirty="0"/>
              <a:t>Voeding: </a:t>
            </a:r>
            <a:r>
              <a:rPr lang="nl-NL" dirty="0" err="1"/>
              <a:t>exorfine</a:t>
            </a:r>
            <a:r>
              <a:rPr lang="nl-NL" dirty="0"/>
              <a:t> bewust (gluten, dierlijke zuivel, soja, E </a:t>
            </a:r>
            <a:r>
              <a:rPr lang="nl-NL" dirty="0" err="1"/>
              <a:t>nr</a:t>
            </a:r>
            <a:r>
              <a:rPr lang="nl-NL" dirty="0"/>
              <a:t>, suikers)</a:t>
            </a:r>
          </a:p>
          <a:p>
            <a:r>
              <a:rPr lang="nl-NL" dirty="0"/>
              <a:t>Ontspanning</a:t>
            </a:r>
          </a:p>
          <a:p>
            <a:r>
              <a:rPr lang="nl-NL" dirty="0"/>
              <a:t>Baan op gezegd (strijd met UWV uit de weg gegaan)</a:t>
            </a:r>
          </a:p>
          <a:p>
            <a:r>
              <a:rPr lang="nl-NL" dirty="0"/>
              <a:t>Nieuwe opleiding gaan doen</a:t>
            </a:r>
          </a:p>
          <a:p>
            <a:r>
              <a:rPr lang="nl-NL" dirty="0"/>
              <a:t>Suppletie naast R/ LDN low dose naltrexon, endorfine herstel!!</a:t>
            </a:r>
          </a:p>
          <a:p>
            <a:r>
              <a:rPr lang="nl-NL" dirty="0"/>
              <a:t>Veerkracht weer terug</a:t>
            </a:r>
          </a:p>
          <a:p>
            <a:r>
              <a:rPr lang="nl-NL" dirty="0"/>
              <a:t>Afbouw antidepressiva i.o.m. voorschrijver</a:t>
            </a:r>
          </a:p>
        </p:txBody>
      </p:sp>
      <p:pic>
        <p:nvPicPr>
          <p:cNvPr id="7" name="Afbeelding 6"/>
          <p:cNvPicPr>
            <a:picLocks noChangeAspect="1"/>
          </p:cNvPicPr>
          <p:nvPr/>
        </p:nvPicPr>
        <p:blipFill>
          <a:blip r:embed="rId2"/>
          <a:stretch>
            <a:fillRect/>
          </a:stretch>
        </p:blipFill>
        <p:spPr>
          <a:xfrm>
            <a:off x="9153525" y="-32031"/>
            <a:ext cx="2586037" cy="1937031"/>
          </a:xfrm>
          <a:prstGeom prst="rect">
            <a:avLst/>
          </a:prstGeom>
        </p:spPr>
      </p:pic>
    </p:spTree>
    <p:extLst>
      <p:ext uri="{BB962C8B-B14F-4D97-AF65-F5344CB8AC3E}">
        <p14:creationId xmlns:p14="http://schemas.microsoft.com/office/powerpoint/2010/main" val="3637248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174171"/>
            <a:ext cx="10515601" cy="844733"/>
          </a:xfrm>
        </p:spPr>
        <p:txBody>
          <a:bodyPr>
            <a:normAutofit/>
          </a:bodyPr>
          <a:lstStyle/>
          <a:p>
            <a:r>
              <a:rPr lang="nl-NL" b="1" dirty="0"/>
              <a:t>Endorfine herstel</a:t>
            </a:r>
          </a:p>
        </p:txBody>
      </p:sp>
      <p:sp>
        <p:nvSpPr>
          <p:cNvPr id="3" name="Tijdelijke aanduiding voor inhoud 2"/>
          <p:cNvSpPr>
            <a:spLocks noGrp="1"/>
          </p:cNvSpPr>
          <p:nvPr>
            <p:ph idx="1"/>
          </p:nvPr>
        </p:nvSpPr>
        <p:spPr>
          <a:xfrm>
            <a:off x="838199" y="1162050"/>
            <a:ext cx="11039475" cy="5526132"/>
          </a:xfrm>
        </p:spPr>
        <p:txBody>
          <a:bodyPr>
            <a:normAutofit lnSpcReduction="10000"/>
          </a:bodyPr>
          <a:lstStyle/>
          <a:p>
            <a:r>
              <a:rPr lang="nl-NL" dirty="0"/>
              <a:t>Verminder troostvoeding en exorfinen, eet onbewerkt, biologisch… </a:t>
            </a:r>
          </a:p>
          <a:p>
            <a:r>
              <a:rPr lang="nl-NL" dirty="0"/>
              <a:t>Vermijdt stress, toxische relaties en toxische situaties (nieuws, </a:t>
            </a:r>
            <a:r>
              <a:rPr lang="nl-NL" dirty="0" err="1"/>
              <a:t>social</a:t>
            </a:r>
            <a:r>
              <a:rPr lang="nl-NL" dirty="0"/>
              <a:t> media)</a:t>
            </a:r>
          </a:p>
          <a:p>
            <a:r>
              <a:rPr lang="nl-NL" dirty="0"/>
              <a:t>Rustpunten in bouwen</a:t>
            </a:r>
          </a:p>
          <a:p>
            <a:r>
              <a:rPr lang="nl-NL" dirty="0"/>
              <a:t>Geen medicijnen als PCM, pijnstillers, </a:t>
            </a:r>
            <a:r>
              <a:rPr lang="nl-NL" dirty="0" err="1"/>
              <a:t>psychomedicatie</a:t>
            </a:r>
            <a:r>
              <a:rPr lang="nl-NL" dirty="0"/>
              <a:t>, hormonale AC </a:t>
            </a:r>
          </a:p>
          <a:p>
            <a:r>
              <a:rPr lang="nl-NL" dirty="0"/>
              <a:t>Beweging: niet belastend sporten</a:t>
            </a:r>
          </a:p>
          <a:p>
            <a:r>
              <a:rPr lang="nl-NL" dirty="0"/>
              <a:t>Zoek de natuur op</a:t>
            </a:r>
          </a:p>
          <a:p>
            <a:r>
              <a:rPr lang="nl-NL" dirty="0"/>
              <a:t>Bepaal grenzen,  doe aan gezonde dienstverlening</a:t>
            </a:r>
          </a:p>
          <a:p>
            <a:r>
              <a:rPr lang="nl-NL" dirty="0"/>
              <a:t>Vermijdt excessen</a:t>
            </a:r>
          </a:p>
          <a:p>
            <a:r>
              <a:rPr lang="nl-NL" dirty="0"/>
              <a:t>Acceptatie van wat je niet kunt veranderen (cirkel van invloed)</a:t>
            </a:r>
          </a:p>
          <a:p>
            <a:r>
              <a:rPr lang="nl-NL" dirty="0"/>
              <a:t>Investeer in kwalitatieve vriendschappen en relaties</a:t>
            </a:r>
          </a:p>
          <a:p>
            <a:r>
              <a:rPr lang="nl-NL" dirty="0"/>
              <a:t>Zie het glas half vol </a:t>
            </a:r>
            <a:r>
              <a:rPr lang="nl-NL" dirty="0" err="1"/>
              <a:t>ipv</a:t>
            </a:r>
            <a:r>
              <a:rPr lang="nl-NL" dirty="0"/>
              <a:t> half leeg </a:t>
            </a:r>
          </a:p>
          <a:p>
            <a:endParaRPr lang="nl-NL" dirty="0"/>
          </a:p>
          <a:p>
            <a:endParaRPr lang="nl-NL" dirty="0"/>
          </a:p>
        </p:txBody>
      </p:sp>
      <p:pic>
        <p:nvPicPr>
          <p:cNvPr id="4" name="Afbeelding 3"/>
          <p:cNvPicPr>
            <a:picLocks noChangeAspect="1"/>
          </p:cNvPicPr>
          <p:nvPr/>
        </p:nvPicPr>
        <p:blipFill>
          <a:blip r:embed="rId2"/>
          <a:stretch>
            <a:fillRect/>
          </a:stretch>
        </p:blipFill>
        <p:spPr>
          <a:xfrm>
            <a:off x="8677275" y="3533093"/>
            <a:ext cx="2771775" cy="1647825"/>
          </a:xfrm>
          <a:prstGeom prst="rect">
            <a:avLst/>
          </a:prstGeom>
        </p:spPr>
      </p:pic>
    </p:spTree>
    <p:extLst>
      <p:ext uri="{BB962C8B-B14F-4D97-AF65-F5344CB8AC3E}">
        <p14:creationId xmlns:p14="http://schemas.microsoft.com/office/powerpoint/2010/main" val="3363569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55068-D156-43FC-B118-DD4B0DE5544C}"/>
              </a:ext>
            </a:extLst>
          </p:cNvPr>
          <p:cNvSpPr>
            <a:spLocks noGrp="1"/>
          </p:cNvSpPr>
          <p:nvPr>
            <p:ph type="title"/>
          </p:nvPr>
        </p:nvSpPr>
        <p:spPr>
          <a:xfrm>
            <a:off x="838200" y="365126"/>
            <a:ext cx="10515600" cy="606424"/>
          </a:xfrm>
        </p:spPr>
        <p:txBody>
          <a:bodyPr>
            <a:noAutofit/>
          </a:bodyPr>
          <a:lstStyle/>
          <a:p>
            <a:r>
              <a:rPr lang="nl-NL" sz="4000" b="1" dirty="0"/>
              <a:t>Maria (52 </a:t>
            </a:r>
            <a:r>
              <a:rPr lang="nl-NL" sz="4000" b="1" dirty="0" err="1"/>
              <a:t>jr</a:t>
            </a:r>
            <a:r>
              <a:rPr lang="nl-NL" sz="4000" b="1" dirty="0"/>
              <a:t>)</a:t>
            </a:r>
          </a:p>
        </p:txBody>
      </p:sp>
      <p:sp>
        <p:nvSpPr>
          <p:cNvPr id="3" name="Tijdelijke aanduiding voor inhoud 2">
            <a:extLst>
              <a:ext uri="{FF2B5EF4-FFF2-40B4-BE49-F238E27FC236}">
                <a16:creationId xmlns:a16="http://schemas.microsoft.com/office/drawing/2014/main" id="{1B593F66-072E-4FCA-B3F5-E235C9CE3E05}"/>
              </a:ext>
            </a:extLst>
          </p:cNvPr>
          <p:cNvSpPr>
            <a:spLocks noGrp="1"/>
          </p:cNvSpPr>
          <p:nvPr>
            <p:ph idx="1"/>
          </p:nvPr>
        </p:nvSpPr>
        <p:spPr>
          <a:xfrm>
            <a:off x="838200" y="1247776"/>
            <a:ext cx="10934700" cy="5314949"/>
          </a:xfrm>
        </p:spPr>
        <p:txBody>
          <a:bodyPr>
            <a:normAutofit fontScale="92500"/>
          </a:bodyPr>
          <a:lstStyle/>
          <a:p>
            <a:r>
              <a:rPr lang="nl-NL" dirty="0"/>
              <a:t>32 jaar pil gebruik bij </a:t>
            </a:r>
            <a:r>
              <a:rPr lang="nl-NL" dirty="0" err="1"/>
              <a:t>nulli</a:t>
            </a:r>
            <a:r>
              <a:rPr lang="nl-NL" dirty="0"/>
              <a:t>=verlies van (hormonale) veerkracht</a:t>
            </a:r>
          </a:p>
          <a:p>
            <a:r>
              <a:rPr lang="nl-NL" dirty="0"/>
              <a:t>Na stoppen: wel cyclus onregelmatig terug.</a:t>
            </a:r>
          </a:p>
          <a:p>
            <a:r>
              <a:rPr lang="nl-NL" dirty="0"/>
              <a:t>Cyclisch HRT:  oestrogeengel met bio identiek progesteron 6 </a:t>
            </a:r>
            <a:r>
              <a:rPr lang="nl-NL" dirty="0" err="1"/>
              <a:t>wkn</a:t>
            </a:r>
            <a:r>
              <a:rPr lang="nl-NL" dirty="0"/>
              <a:t> goed</a:t>
            </a:r>
          </a:p>
          <a:p>
            <a:r>
              <a:rPr lang="nl-NL" dirty="0"/>
              <a:t>Daarna minder goed (</a:t>
            </a:r>
            <a:r>
              <a:rPr lang="nl-NL" dirty="0" err="1"/>
              <a:t>mog</a:t>
            </a:r>
            <a:r>
              <a:rPr lang="nl-NL" dirty="0"/>
              <a:t> herstel  gonadale as/hormonen)</a:t>
            </a:r>
          </a:p>
          <a:p>
            <a:r>
              <a:rPr lang="nl-NL" dirty="0"/>
              <a:t>Utrogestan te kort,  synthetisch progesteron terug: ging niet goed</a:t>
            </a:r>
          </a:p>
          <a:p>
            <a:r>
              <a:rPr lang="nl-NL" dirty="0"/>
              <a:t>Synchronisatie cyclus met HRT soms lastig (bloedingsproblematiek)</a:t>
            </a:r>
          </a:p>
          <a:p>
            <a:r>
              <a:rPr lang="nl-NL" dirty="0"/>
              <a:t>Over op </a:t>
            </a:r>
            <a:r>
              <a:rPr lang="nl-NL" dirty="0" err="1"/>
              <a:t>synth</a:t>
            </a:r>
            <a:r>
              <a:rPr lang="nl-NL" dirty="0"/>
              <a:t> oraal combi preparaat met oestradiol en </a:t>
            </a:r>
            <a:r>
              <a:rPr lang="nl-NL" dirty="0" err="1"/>
              <a:t>synth</a:t>
            </a:r>
            <a:r>
              <a:rPr lang="nl-NL" dirty="0"/>
              <a:t> progesteron</a:t>
            </a:r>
          </a:p>
          <a:p>
            <a:r>
              <a:rPr lang="nl-NL" dirty="0"/>
              <a:t>Ging  veel slechter</a:t>
            </a:r>
          </a:p>
          <a:p>
            <a:r>
              <a:rPr lang="nl-NL" dirty="0"/>
              <a:t>Terug  op bio identiek oestradiol met utrogestan</a:t>
            </a:r>
          </a:p>
          <a:p>
            <a:r>
              <a:rPr lang="nl-NL" dirty="0"/>
              <a:t>MET leefstijl instructies en endorfine aanpak</a:t>
            </a:r>
          </a:p>
          <a:p>
            <a:r>
              <a:rPr lang="nl-NL" dirty="0"/>
              <a:t>Positieve gezondheid   voor  meer veerkracht</a:t>
            </a:r>
          </a:p>
        </p:txBody>
      </p:sp>
    </p:spTree>
    <p:extLst>
      <p:ext uri="{BB962C8B-B14F-4D97-AF65-F5344CB8AC3E}">
        <p14:creationId xmlns:p14="http://schemas.microsoft.com/office/powerpoint/2010/main" val="64936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768350"/>
          </a:xfrm>
        </p:spPr>
        <p:txBody>
          <a:bodyPr>
            <a:normAutofit/>
          </a:bodyPr>
          <a:lstStyle/>
          <a:p>
            <a:r>
              <a:rPr lang="nl-NL" b="1" dirty="0"/>
              <a:t>Suppletie  met grootste prioriteit</a:t>
            </a:r>
          </a:p>
        </p:txBody>
      </p:sp>
      <p:sp>
        <p:nvSpPr>
          <p:cNvPr id="6" name="Tijdelijke aanduiding voor inhoud 5"/>
          <p:cNvSpPr>
            <a:spLocks noGrp="1"/>
          </p:cNvSpPr>
          <p:nvPr>
            <p:ph sz="half" idx="1"/>
          </p:nvPr>
        </p:nvSpPr>
        <p:spPr>
          <a:xfrm>
            <a:off x="619125" y="1562100"/>
            <a:ext cx="4981575" cy="5057775"/>
          </a:xfrm>
        </p:spPr>
        <p:txBody>
          <a:bodyPr>
            <a:normAutofit fontScale="92500" lnSpcReduction="10000"/>
          </a:bodyPr>
          <a:lstStyle/>
          <a:p>
            <a:r>
              <a:rPr lang="nl-NL" dirty="0"/>
              <a:t>MAGNESIUM glycine of combi</a:t>
            </a:r>
          </a:p>
          <a:p>
            <a:r>
              <a:rPr lang="nl-NL" dirty="0"/>
              <a:t>Vitamine D!</a:t>
            </a:r>
          </a:p>
          <a:p>
            <a:r>
              <a:rPr lang="nl-NL" dirty="0"/>
              <a:t>Actieve B vitamines </a:t>
            </a:r>
          </a:p>
          <a:p>
            <a:r>
              <a:rPr lang="nl-NL" dirty="0"/>
              <a:t>N-</a:t>
            </a:r>
            <a:r>
              <a:rPr lang="nl-NL" dirty="0" err="1"/>
              <a:t>acetyl</a:t>
            </a:r>
            <a:r>
              <a:rPr lang="nl-NL" dirty="0"/>
              <a:t> </a:t>
            </a:r>
            <a:r>
              <a:rPr lang="nl-NL" dirty="0" err="1"/>
              <a:t>cysteine</a:t>
            </a:r>
            <a:r>
              <a:rPr lang="nl-NL" dirty="0"/>
              <a:t> (NMDA remmer), net als </a:t>
            </a:r>
            <a:r>
              <a:rPr lang="nl-NL" dirty="0" err="1"/>
              <a:t>taurine</a:t>
            </a:r>
            <a:r>
              <a:rPr lang="nl-NL" dirty="0"/>
              <a:t>, GABA</a:t>
            </a:r>
          </a:p>
          <a:p>
            <a:r>
              <a:rPr lang="nl-NL" dirty="0"/>
              <a:t>DPPIV</a:t>
            </a:r>
          </a:p>
          <a:p>
            <a:r>
              <a:rPr lang="nl-NL" dirty="0"/>
              <a:t>Agnus </a:t>
            </a:r>
            <a:r>
              <a:rPr lang="nl-NL" dirty="0" err="1"/>
              <a:t>Castus</a:t>
            </a:r>
            <a:r>
              <a:rPr lang="nl-NL" dirty="0"/>
              <a:t>, </a:t>
            </a:r>
            <a:r>
              <a:rPr lang="nl-NL" dirty="0" err="1"/>
              <a:t>maca</a:t>
            </a:r>
            <a:r>
              <a:rPr lang="nl-NL" dirty="0"/>
              <a:t>, teunisbloemolie</a:t>
            </a:r>
          </a:p>
          <a:p>
            <a:r>
              <a:rPr lang="nl-NL" dirty="0"/>
              <a:t>Rhodiola, </a:t>
            </a:r>
            <a:r>
              <a:rPr lang="nl-NL" dirty="0" err="1"/>
              <a:t>ashwagandha</a:t>
            </a:r>
            <a:r>
              <a:rPr lang="nl-NL" dirty="0"/>
              <a:t>, citroenmelisse</a:t>
            </a:r>
          </a:p>
          <a:p>
            <a:r>
              <a:rPr lang="nl-NL" dirty="0"/>
              <a:t>Saffraan/</a:t>
            </a:r>
            <a:r>
              <a:rPr lang="nl-NL" dirty="0" err="1"/>
              <a:t>theanine</a:t>
            </a:r>
            <a:r>
              <a:rPr lang="nl-NL" dirty="0"/>
              <a:t>/ 5HTP</a:t>
            </a:r>
          </a:p>
          <a:p>
            <a:r>
              <a:rPr lang="nl-NL" dirty="0"/>
              <a:t>Valeriaan</a:t>
            </a:r>
          </a:p>
          <a:p>
            <a:endParaRPr lang="nl-NL" dirty="0"/>
          </a:p>
        </p:txBody>
      </p:sp>
      <p:sp>
        <p:nvSpPr>
          <p:cNvPr id="7" name="Tijdelijke aanduiding voor inhoud 6"/>
          <p:cNvSpPr>
            <a:spLocks noGrp="1"/>
          </p:cNvSpPr>
          <p:nvPr>
            <p:ph sz="half" idx="2"/>
          </p:nvPr>
        </p:nvSpPr>
        <p:spPr>
          <a:xfrm>
            <a:off x="5895975" y="1562100"/>
            <a:ext cx="6115050" cy="4933950"/>
          </a:xfrm>
        </p:spPr>
        <p:txBody>
          <a:bodyPr>
            <a:normAutofit fontScale="92500" lnSpcReduction="10000"/>
          </a:bodyPr>
          <a:lstStyle/>
          <a:p>
            <a:r>
              <a:rPr lang="nl-NL" dirty="0"/>
              <a:t>Endorfine: </a:t>
            </a:r>
            <a:r>
              <a:rPr lang="nl-NL" dirty="0" err="1"/>
              <a:t>Apigenine</a:t>
            </a:r>
            <a:r>
              <a:rPr lang="nl-NL" dirty="0"/>
              <a:t> of ultra low dose </a:t>
            </a:r>
            <a:r>
              <a:rPr lang="nl-NL" dirty="0" err="1"/>
              <a:t>apigenine</a:t>
            </a:r>
            <a:endParaRPr lang="nl-NL" dirty="0"/>
          </a:p>
          <a:p>
            <a:r>
              <a:rPr lang="nl-NL" dirty="0" err="1"/>
              <a:t>Kaempferol</a:t>
            </a:r>
            <a:endParaRPr lang="nl-NL" dirty="0"/>
          </a:p>
          <a:p>
            <a:r>
              <a:rPr lang="nl-NL" dirty="0"/>
              <a:t>Insuline: </a:t>
            </a:r>
            <a:r>
              <a:rPr lang="nl-NL" dirty="0" err="1"/>
              <a:t>Hericium</a:t>
            </a:r>
            <a:r>
              <a:rPr lang="nl-NL" dirty="0"/>
              <a:t> </a:t>
            </a:r>
            <a:r>
              <a:rPr lang="nl-NL" dirty="0" err="1"/>
              <a:t>erinaceum</a:t>
            </a:r>
            <a:r>
              <a:rPr lang="nl-NL" dirty="0"/>
              <a:t>, </a:t>
            </a:r>
            <a:r>
              <a:rPr lang="nl-NL" dirty="0" err="1"/>
              <a:t>Kudzu</a:t>
            </a:r>
            <a:r>
              <a:rPr lang="nl-NL" dirty="0"/>
              <a:t>, Berberine, choline </a:t>
            </a:r>
            <a:r>
              <a:rPr lang="nl-NL" dirty="0" err="1"/>
              <a:t>inositol</a:t>
            </a:r>
            <a:r>
              <a:rPr lang="nl-NL" dirty="0"/>
              <a:t>, DCI…. </a:t>
            </a:r>
          </a:p>
          <a:p>
            <a:r>
              <a:rPr lang="nl-NL" dirty="0" err="1"/>
              <a:t>Probiotica</a:t>
            </a:r>
            <a:r>
              <a:rPr lang="nl-NL" dirty="0"/>
              <a:t> </a:t>
            </a:r>
            <a:r>
              <a:rPr lang="nl-NL" dirty="0" err="1"/>
              <a:t>afh</a:t>
            </a:r>
            <a:r>
              <a:rPr lang="nl-NL" dirty="0"/>
              <a:t> van klacht (hersen-</a:t>
            </a:r>
            <a:r>
              <a:rPr lang="nl-NL" dirty="0" err="1"/>
              <a:t>darmas</a:t>
            </a:r>
            <a:r>
              <a:rPr lang="nl-NL" dirty="0"/>
              <a:t>)</a:t>
            </a:r>
            <a:endParaRPr lang="nl-NL" b="1" dirty="0"/>
          </a:p>
          <a:p>
            <a:r>
              <a:rPr lang="nl-NL" dirty="0"/>
              <a:t>Oestrogeen metabolisme verbeteren (DIM, methylatie, </a:t>
            </a:r>
            <a:r>
              <a:rPr lang="nl-NL" dirty="0" err="1"/>
              <a:t>sulfatie</a:t>
            </a:r>
            <a:r>
              <a:rPr lang="nl-NL" dirty="0"/>
              <a:t>, </a:t>
            </a:r>
            <a:r>
              <a:rPr lang="nl-NL" dirty="0" err="1"/>
              <a:t>glucuronidatie</a:t>
            </a:r>
            <a:r>
              <a:rPr lang="nl-NL" dirty="0"/>
              <a:t>) </a:t>
            </a:r>
          </a:p>
          <a:p>
            <a:r>
              <a:rPr lang="nl-NL" dirty="0"/>
              <a:t>Low </a:t>
            </a:r>
            <a:r>
              <a:rPr lang="nl-NL" dirty="0" err="1"/>
              <a:t>Dose</a:t>
            </a:r>
            <a:r>
              <a:rPr lang="nl-NL" dirty="0"/>
              <a:t> </a:t>
            </a:r>
            <a:r>
              <a:rPr lang="nl-NL" dirty="0" err="1"/>
              <a:t>Naltrexon</a:t>
            </a:r>
            <a:r>
              <a:rPr lang="nl-NL" dirty="0"/>
              <a:t> (medicijn) voor endorfine herstel</a:t>
            </a:r>
          </a:p>
          <a:p>
            <a:endParaRPr lang="nl-NL" dirty="0"/>
          </a:p>
          <a:p>
            <a:endParaRPr lang="nl-NL" dirty="0"/>
          </a:p>
        </p:txBody>
      </p:sp>
      <p:pic>
        <p:nvPicPr>
          <p:cNvPr id="5" name="Afbeelding 4"/>
          <p:cNvPicPr>
            <a:picLocks noChangeAspect="1"/>
          </p:cNvPicPr>
          <p:nvPr/>
        </p:nvPicPr>
        <p:blipFill>
          <a:blip r:embed="rId2"/>
          <a:stretch>
            <a:fillRect/>
          </a:stretch>
        </p:blipFill>
        <p:spPr>
          <a:xfrm>
            <a:off x="10613232" y="82939"/>
            <a:ext cx="1481135" cy="1584856"/>
          </a:xfrm>
          <a:prstGeom prst="rect">
            <a:avLst/>
          </a:prstGeom>
        </p:spPr>
      </p:pic>
    </p:spTree>
    <p:extLst>
      <p:ext uri="{BB962C8B-B14F-4D97-AF65-F5344CB8AC3E}">
        <p14:creationId xmlns:p14="http://schemas.microsoft.com/office/powerpoint/2010/main" val="2261804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90207-3445-47BB-AAFB-1F39A1C8AFB4}"/>
              </a:ext>
            </a:extLst>
          </p:cNvPr>
          <p:cNvSpPr>
            <a:spLocks noGrp="1"/>
          </p:cNvSpPr>
          <p:nvPr>
            <p:ph type="title"/>
          </p:nvPr>
        </p:nvSpPr>
        <p:spPr>
          <a:xfrm>
            <a:off x="838200" y="365125"/>
            <a:ext cx="10515600" cy="603731"/>
          </a:xfrm>
        </p:spPr>
        <p:txBody>
          <a:bodyPr>
            <a:noAutofit/>
          </a:bodyPr>
          <a:lstStyle/>
          <a:p>
            <a:r>
              <a:rPr lang="nl-NL" sz="4000" b="1" dirty="0"/>
              <a:t>Hormonale veerkracht</a:t>
            </a:r>
          </a:p>
        </p:txBody>
      </p:sp>
      <p:pic>
        <p:nvPicPr>
          <p:cNvPr id="4" name="Tijdelijke aanduiding voor inhoud 3">
            <a:extLst>
              <a:ext uri="{FF2B5EF4-FFF2-40B4-BE49-F238E27FC236}">
                <a16:creationId xmlns:a16="http://schemas.microsoft.com/office/drawing/2014/main" id="{CBCCE9DB-B4C1-4A8B-A393-FD28FA65BF3F}"/>
              </a:ext>
            </a:extLst>
          </p:cNvPr>
          <p:cNvPicPr>
            <a:picLocks noGrp="1" noChangeAspect="1"/>
          </p:cNvPicPr>
          <p:nvPr>
            <p:ph idx="1"/>
          </p:nvPr>
        </p:nvPicPr>
        <p:blipFill>
          <a:blip r:embed="rId2"/>
          <a:stretch>
            <a:fillRect/>
          </a:stretch>
        </p:blipFill>
        <p:spPr>
          <a:xfrm>
            <a:off x="838200" y="3367559"/>
            <a:ext cx="4966446" cy="2677986"/>
          </a:xfrm>
          <a:prstGeom prst="rect">
            <a:avLst/>
          </a:prstGeom>
        </p:spPr>
      </p:pic>
      <p:sp>
        <p:nvSpPr>
          <p:cNvPr id="5" name="Rechthoek 4">
            <a:extLst>
              <a:ext uri="{FF2B5EF4-FFF2-40B4-BE49-F238E27FC236}">
                <a16:creationId xmlns:a16="http://schemas.microsoft.com/office/drawing/2014/main" id="{227CA4A9-12AB-48A9-B3A0-083A3937D581}"/>
              </a:ext>
            </a:extLst>
          </p:cNvPr>
          <p:cNvSpPr/>
          <p:nvPr/>
        </p:nvSpPr>
        <p:spPr>
          <a:xfrm>
            <a:off x="838200" y="6045545"/>
            <a:ext cx="8534400" cy="261610"/>
          </a:xfrm>
          <a:prstGeom prst="rect">
            <a:avLst/>
          </a:prstGeom>
        </p:spPr>
        <p:txBody>
          <a:bodyPr wrap="square">
            <a:spAutoFit/>
          </a:bodyPr>
          <a:lstStyle/>
          <a:p>
            <a:r>
              <a:rPr lang="nl-NL" sz="1100" i="1" dirty="0"/>
              <a:t>https://www.expertacademy.be/nl/blog/13225/hr-management/veerkracht-ontwikkelen-op-het-werk</a:t>
            </a:r>
          </a:p>
        </p:txBody>
      </p:sp>
      <p:pic>
        <p:nvPicPr>
          <p:cNvPr id="7170" name="Picture 2" descr="HOE WERKT HET? – MijnPositieveGezondheid.nl">
            <a:extLst>
              <a:ext uri="{FF2B5EF4-FFF2-40B4-BE49-F238E27FC236}">
                <a16:creationId xmlns:a16="http://schemas.microsoft.com/office/drawing/2014/main" id="{8767F0EA-A9C4-4A37-81EC-399C7A0B10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4242" y="297222"/>
            <a:ext cx="4409798" cy="3542538"/>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04DFF3B3-B537-4B55-A8B4-97E90E60DCE1}"/>
              </a:ext>
            </a:extLst>
          </p:cNvPr>
          <p:cNvPicPr>
            <a:picLocks noChangeAspect="1"/>
          </p:cNvPicPr>
          <p:nvPr/>
        </p:nvPicPr>
        <p:blipFill>
          <a:blip r:embed="rId4"/>
          <a:stretch>
            <a:fillRect/>
          </a:stretch>
        </p:blipFill>
        <p:spPr>
          <a:xfrm>
            <a:off x="2125930" y="1130851"/>
            <a:ext cx="2912795" cy="2107363"/>
          </a:xfrm>
          <a:prstGeom prst="rect">
            <a:avLst/>
          </a:prstGeom>
        </p:spPr>
      </p:pic>
      <p:pic>
        <p:nvPicPr>
          <p:cNvPr id="6" name="Afbeelding 5">
            <a:extLst>
              <a:ext uri="{FF2B5EF4-FFF2-40B4-BE49-F238E27FC236}">
                <a16:creationId xmlns:a16="http://schemas.microsoft.com/office/drawing/2014/main" id="{5FBF0089-25B3-47DE-9A50-BF267ECB3FD9}"/>
              </a:ext>
            </a:extLst>
          </p:cNvPr>
          <p:cNvPicPr>
            <a:picLocks noChangeAspect="1"/>
          </p:cNvPicPr>
          <p:nvPr/>
        </p:nvPicPr>
        <p:blipFill>
          <a:blip r:embed="rId5"/>
          <a:stretch>
            <a:fillRect/>
          </a:stretch>
        </p:blipFill>
        <p:spPr>
          <a:xfrm>
            <a:off x="9577365" y="4016052"/>
            <a:ext cx="1933575" cy="2362200"/>
          </a:xfrm>
          <a:prstGeom prst="rect">
            <a:avLst/>
          </a:prstGeom>
        </p:spPr>
      </p:pic>
      <p:pic>
        <p:nvPicPr>
          <p:cNvPr id="7" name="Afbeelding 6">
            <a:extLst>
              <a:ext uri="{FF2B5EF4-FFF2-40B4-BE49-F238E27FC236}">
                <a16:creationId xmlns:a16="http://schemas.microsoft.com/office/drawing/2014/main" id="{4A1081A9-207E-480A-8875-D12391BD5BCF}"/>
              </a:ext>
            </a:extLst>
          </p:cNvPr>
          <p:cNvPicPr>
            <a:picLocks noChangeAspect="1"/>
          </p:cNvPicPr>
          <p:nvPr/>
        </p:nvPicPr>
        <p:blipFill>
          <a:blip r:embed="rId6"/>
          <a:stretch>
            <a:fillRect/>
          </a:stretch>
        </p:blipFill>
        <p:spPr>
          <a:xfrm>
            <a:off x="6231397" y="3992859"/>
            <a:ext cx="1964843" cy="1086519"/>
          </a:xfrm>
          <a:prstGeom prst="rect">
            <a:avLst/>
          </a:prstGeom>
        </p:spPr>
      </p:pic>
      <p:pic>
        <p:nvPicPr>
          <p:cNvPr id="8" name="Afbeelding 7">
            <a:extLst>
              <a:ext uri="{FF2B5EF4-FFF2-40B4-BE49-F238E27FC236}">
                <a16:creationId xmlns:a16="http://schemas.microsoft.com/office/drawing/2014/main" id="{574A7851-3686-4712-AA1C-721FF0A09DA9}"/>
              </a:ext>
            </a:extLst>
          </p:cNvPr>
          <p:cNvPicPr>
            <a:picLocks noChangeAspect="1"/>
          </p:cNvPicPr>
          <p:nvPr/>
        </p:nvPicPr>
        <p:blipFill>
          <a:blip r:embed="rId7"/>
          <a:stretch>
            <a:fillRect/>
          </a:stretch>
        </p:blipFill>
        <p:spPr>
          <a:xfrm>
            <a:off x="6231397" y="4776142"/>
            <a:ext cx="2031564" cy="1113002"/>
          </a:xfrm>
          <a:prstGeom prst="rect">
            <a:avLst/>
          </a:prstGeom>
        </p:spPr>
      </p:pic>
    </p:spTree>
    <p:extLst>
      <p:ext uri="{BB962C8B-B14F-4D97-AF65-F5344CB8AC3E}">
        <p14:creationId xmlns:p14="http://schemas.microsoft.com/office/powerpoint/2010/main" val="221099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4000" b="1" dirty="0"/>
              <a:t>Take home </a:t>
            </a:r>
            <a:r>
              <a:rPr lang="nl-NL" sz="4000" b="1" dirty="0" err="1"/>
              <a:t>message</a:t>
            </a:r>
            <a:endParaRPr lang="nl-NL" sz="4000" b="1" dirty="0"/>
          </a:p>
        </p:txBody>
      </p:sp>
      <p:pic>
        <p:nvPicPr>
          <p:cNvPr id="4" name="Tijdelijke aanduiding voor inhoud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177881" y="266700"/>
            <a:ext cx="2105025" cy="2171700"/>
          </a:xfrm>
          <a:prstGeom prst="rect">
            <a:avLst/>
          </a:prstGeom>
        </p:spPr>
      </p:pic>
      <p:sp>
        <p:nvSpPr>
          <p:cNvPr id="3" name="Tijdelijke aanduiding voor inhoud 2"/>
          <p:cNvSpPr>
            <a:spLocks noGrp="1"/>
          </p:cNvSpPr>
          <p:nvPr>
            <p:ph sz="half" idx="2"/>
          </p:nvPr>
        </p:nvSpPr>
        <p:spPr>
          <a:xfrm>
            <a:off x="457199" y="1933575"/>
            <a:ext cx="10896601" cy="4559300"/>
          </a:xfrm>
        </p:spPr>
        <p:txBody>
          <a:bodyPr>
            <a:normAutofit/>
          </a:bodyPr>
          <a:lstStyle/>
          <a:p>
            <a:r>
              <a:rPr lang="nl-NL" dirty="0"/>
              <a:t>De overgang is een fysiologische levensfase</a:t>
            </a:r>
          </a:p>
          <a:p>
            <a:r>
              <a:rPr lang="nl-NL" dirty="0"/>
              <a:t>Flexibele gezonde regelsystemen zijn nodig voor aanpassingen van de hormonale huishouding  (overgang, zwangerschap, menstruele cyclus (PMS))</a:t>
            </a:r>
          </a:p>
          <a:p>
            <a:r>
              <a:rPr lang="nl-NL" dirty="0"/>
              <a:t>Veel hormonale klachten zijn een GEVOLG  </a:t>
            </a:r>
            <a:r>
              <a:rPr lang="nl-NL" dirty="0" err="1"/>
              <a:t>ipv</a:t>
            </a:r>
            <a:r>
              <a:rPr lang="nl-NL" dirty="0"/>
              <a:t> de oorzaak</a:t>
            </a:r>
          </a:p>
          <a:p>
            <a:r>
              <a:rPr lang="nl-NL" dirty="0"/>
              <a:t>Pak oorzaken van verstoringen aan en niet (alleen) het gevolg</a:t>
            </a:r>
          </a:p>
          <a:p>
            <a:r>
              <a:rPr lang="nl-NL" dirty="0"/>
              <a:t>Overgangsklachten vragen een integrale op de persoon gerichte aanpak</a:t>
            </a:r>
          </a:p>
          <a:p>
            <a:r>
              <a:rPr lang="nl-NL" dirty="0"/>
              <a:t>Herstel van regelsystemen is preventie chronische ziekten</a:t>
            </a:r>
          </a:p>
          <a:p>
            <a:r>
              <a:rPr lang="nl-NL" dirty="0"/>
              <a:t>Hormoontherapie kan een goede aanvulling zijn</a:t>
            </a:r>
          </a:p>
        </p:txBody>
      </p:sp>
    </p:spTree>
    <p:extLst>
      <p:ext uri="{BB962C8B-B14F-4D97-AF65-F5344CB8AC3E}">
        <p14:creationId xmlns:p14="http://schemas.microsoft.com/office/powerpoint/2010/main" val="3185667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nl-NL" b="1" dirty="0"/>
              <a:t>Vrouwen power = happy </a:t>
            </a:r>
            <a:r>
              <a:rPr lang="nl-NL" b="1" dirty="0" err="1"/>
              <a:t>hormones</a:t>
            </a:r>
            <a:br>
              <a:rPr lang="nl-NL" b="1" dirty="0"/>
            </a:br>
            <a:r>
              <a:rPr lang="nl-NL" sz="4000" b="1" i="1" dirty="0"/>
              <a:t>Robuuste flexibele regelsystemen </a:t>
            </a:r>
          </a:p>
        </p:txBody>
      </p:sp>
      <p:pic>
        <p:nvPicPr>
          <p:cNvPr id="7" name="Tijdelijke aanduiding voor inhoud 6"/>
          <p:cNvPicPr>
            <a:picLocks noGrp="1" noChangeAspect="1"/>
          </p:cNvPicPr>
          <p:nvPr>
            <p:ph idx="1"/>
          </p:nvPr>
        </p:nvPicPr>
        <p:blipFill>
          <a:blip r:embed="rId2"/>
          <a:stretch>
            <a:fillRect/>
          </a:stretch>
        </p:blipFill>
        <p:spPr>
          <a:xfrm>
            <a:off x="3135086" y="1690688"/>
            <a:ext cx="4789901" cy="4786246"/>
          </a:xfrm>
          <a:prstGeom prst="rect">
            <a:avLst/>
          </a:prstGeom>
        </p:spPr>
      </p:pic>
      <p:sp>
        <p:nvSpPr>
          <p:cNvPr id="8" name="Tekstvak 7"/>
          <p:cNvSpPr txBox="1"/>
          <p:nvPr/>
        </p:nvSpPr>
        <p:spPr>
          <a:xfrm>
            <a:off x="8177349" y="1690688"/>
            <a:ext cx="3457302" cy="646331"/>
          </a:xfrm>
          <a:prstGeom prst="rect">
            <a:avLst/>
          </a:prstGeom>
          <a:noFill/>
        </p:spPr>
        <p:txBody>
          <a:bodyPr wrap="square" rtlCol="0">
            <a:spAutoFit/>
          </a:bodyPr>
          <a:lstStyle/>
          <a:p>
            <a:r>
              <a:rPr lang="nl-NL" dirty="0" err="1"/>
              <a:t>Endocannabinoide</a:t>
            </a:r>
            <a:r>
              <a:rPr lang="nl-NL" dirty="0"/>
              <a:t> systeem</a:t>
            </a:r>
          </a:p>
          <a:p>
            <a:r>
              <a:rPr lang="nl-NL" dirty="0"/>
              <a:t>Endorfine systeem</a:t>
            </a:r>
          </a:p>
        </p:txBody>
      </p:sp>
      <p:sp>
        <p:nvSpPr>
          <p:cNvPr id="9" name="Tekstvak 8"/>
          <p:cNvSpPr txBox="1"/>
          <p:nvPr/>
        </p:nvSpPr>
        <p:spPr>
          <a:xfrm>
            <a:off x="8159931" y="2926080"/>
            <a:ext cx="2708366" cy="369332"/>
          </a:xfrm>
          <a:prstGeom prst="rect">
            <a:avLst/>
          </a:prstGeom>
          <a:noFill/>
        </p:spPr>
        <p:txBody>
          <a:bodyPr wrap="square" rtlCol="0">
            <a:spAutoFit/>
          </a:bodyPr>
          <a:lstStyle/>
          <a:p>
            <a:r>
              <a:rPr lang="nl-NL" dirty="0"/>
              <a:t>Neurotransmitters </a:t>
            </a:r>
          </a:p>
        </p:txBody>
      </p:sp>
      <p:sp>
        <p:nvSpPr>
          <p:cNvPr id="10" name="Tekstvak 9"/>
          <p:cNvSpPr txBox="1"/>
          <p:nvPr/>
        </p:nvSpPr>
        <p:spPr>
          <a:xfrm>
            <a:off x="8159931" y="4083810"/>
            <a:ext cx="3317966" cy="369332"/>
          </a:xfrm>
          <a:prstGeom prst="rect">
            <a:avLst/>
          </a:prstGeom>
          <a:noFill/>
        </p:spPr>
        <p:txBody>
          <a:bodyPr wrap="square" rtlCol="0">
            <a:spAutoFit/>
          </a:bodyPr>
          <a:lstStyle/>
          <a:p>
            <a:r>
              <a:rPr lang="nl-NL" dirty="0"/>
              <a:t>Hormonen</a:t>
            </a:r>
          </a:p>
        </p:txBody>
      </p:sp>
      <p:sp>
        <p:nvSpPr>
          <p:cNvPr id="11" name="Tekstvak 10"/>
          <p:cNvSpPr txBox="1"/>
          <p:nvPr/>
        </p:nvSpPr>
        <p:spPr>
          <a:xfrm>
            <a:off x="8255726" y="5468983"/>
            <a:ext cx="3013165" cy="646331"/>
          </a:xfrm>
          <a:prstGeom prst="rect">
            <a:avLst/>
          </a:prstGeom>
          <a:noFill/>
        </p:spPr>
        <p:txBody>
          <a:bodyPr wrap="square" rtlCol="0">
            <a:spAutoFit/>
          </a:bodyPr>
          <a:lstStyle/>
          <a:p>
            <a:r>
              <a:rPr lang="nl-NL" dirty="0"/>
              <a:t>Functionele klachten/gezondheid</a:t>
            </a:r>
          </a:p>
        </p:txBody>
      </p:sp>
    </p:spTree>
    <p:extLst>
      <p:ext uri="{BB962C8B-B14F-4D97-AF65-F5344CB8AC3E}">
        <p14:creationId xmlns:p14="http://schemas.microsoft.com/office/powerpoint/2010/main" val="173330826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1415</TotalTime>
  <Words>2728</Words>
  <Application>Microsoft Office PowerPoint</Application>
  <PresentationFormat>Breedbeeld</PresentationFormat>
  <Paragraphs>448</Paragraphs>
  <Slides>46</Slides>
  <Notes>3</Notes>
  <HiddenSlides>0</HiddenSlides>
  <MMClips>0</MMClips>
  <ScaleCrop>false</ScaleCrop>
  <HeadingPairs>
    <vt:vector size="8" baseType="variant">
      <vt:variant>
        <vt:lpstr>Gebruikte lettertypen</vt:lpstr>
      </vt:variant>
      <vt:variant>
        <vt:i4>8</vt:i4>
      </vt:variant>
      <vt:variant>
        <vt:lpstr>Thema</vt:lpstr>
      </vt:variant>
      <vt:variant>
        <vt:i4>2</vt:i4>
      </vt:variant>
      <vt:variant>
        <vt:lpstr>Ingesloten OLE-bronprogramma's</vt:lpstr>
      </vt:variant>
      <vt:variant>
        <vt:i4>1</vt:i4>
      </vt:variant>
      <vt:variant>
        <vt:lpstr>Diatitels</vt:lpstr>
      </vt:variant>
      <vt:variant>
        <vt:i4>46</vt:i4>
      </vt:variant>
    </vt:vector>
  </HeadingPairs>
  <TitlesOfParts>
    <vt:vector size="57" baseType="lpstr">
      <vt:lpstr>MS PGothic</vt:lpstr>
      <vt:lpstr>Arial</vt:lpstr>
      <vt:lpstr>Calibri</vt:lpstr>
      <vt:lpstr>Calibri Light</vt:lpstr>
      <vt:lpstr>Georgia</vt:lpstr>
      <vt:lpstr>Times</vt:lpstr>
      <vt:lpstr>Times New Roman</vt:lpstr>
      <vt:lpstr>Wingdings 2</vt:lpstr>
      <vt:lpstr>Kantoorthema</vt:lpstr>
      <vt:lpstr>1_Kantoorthema</vt:lpstr>
      <vt:lpstr>Worksheet</vt:lpstr>
      <vt:lpstr>Vrouwenpower in de overgang Overgangsklachten en hormoontherapie Eerstelijns symposium   </vt:lpstr>
      <vt:lpstr>Disclosure </vt:lpstr>
      <vt:lpstr>De overgang</vt:lpstr>
      <vt:lpstr>Stof tot nadenken</vt:lpstr>
      <vt:lpstr>Levensfasen en hormoonhuishouding</vt:lpstr>
      <vt:lpstr>Interne en externe factoren</vt:lpstr>
      <vt:lpstr> Fysiologie -  de vrouwelijke hormonale cyclus</vt:lpstr>
      <vt:lpstr>Hormonale regulatie mannen en vrouwen</vt:lpstr>
      <vt:lpstr>PowerPoint-presentatie</vt:lpstr>
      <vt:lpstr> Regelsystemen Hormonale klachten zijn heel vaak een GEVOLG</vt:lpstr>
      <vt:lpstr>    </vt:lpstr>
      <vt:lpstr>Oorzaak overgang = ovariële voorraad droogt op</vt:lpstr>
      <vt:lpstr>PowerPoint-presentatie</vt:lpstr>
      <vt:lpstr> Typische klachten</vt:lpstr>
      <vt:lpstr>Oorzaak opvliegers</vt:lpstr>
      <vt:lpstr>Bescherming door (de goede) oestrogenen</vt:lpstr>
      <vt:lpstr>A-typische klachten o.a.</vt:lpstr>
      <vt:lpstr>Invloed van oestrogenen op o.a. de hersenen  </vt:lpstr>
      <vt:lpstr>Aansturing opioide hypothalame system (endorfine systeem) </vt:lpstr>
      <vt:lpstr>Interactie HPAdrenerge en HPGonadale as </vt:lpstr>
      <vt:lpstr>Endorfines en HPA as</vt:lpstr>
      <vt:lpstr>Behandeling –begeleiding met kennis van endorfinen</vt:lpstr>
      <vt:lpstr>Positieve gezondheid</vt:lpstr>
      <vt:lpstr>Geven lage hormonen klachten??</vt:lpstr>
      <vt:lpstr>Global Consensus Statement (‘window of opportunity’)</vt:lpstr>
      <vt:lpstr>Behandeling overgangsklachten in NL en Europa</vt:lpstr>
      <vt:lpstr>Verschil perceptie en realiteit</vt:lpstr>
      <vt:lpstr>De overgang en hormoontherapie in NL</vt:lpstr>
      <vt:lpstr>NHG standaard</vt:lpstr>
      <vt:lpstr>Hormoon therapie</vt:lpstr>
      <vt:lpstr>Bloedwaarden met hormoontherapie</vt:lpstr>
      <vt:lpstr>Social media/facebook/fora </vt:lpstr>
      <vt:lpstr>Wat kun je er zelf aan doen?</vt:lpstr>
      <vt:lpstr>Erica  Lara   Yvette  Maria</vt:lpstr>
      <vt:lpstr>Erica(48 jr): vasomotore klachten en slaapprobleem</vt:lpstr>
      <vt:lpstr>Voeding</vt:lpstr>
      <vt:lpstr>Behandeling opvliegers en menstruatie stoornis (Erica)</vt:lpstr>
      <vt:lpstr>Lara (56 jr) urogenitale klachten</vt:lpstr>
      <vt:lpstr>Yvette (44 jr)  burn out en depressiviteit</vt:lpstr>
      <vt:lpstr>Yvette (44 jr) endorfine verstoring</vt:lpstr>
      <vt:lpstr>Endorfine herstel</vt:lpstr>
      <vt:lpstr>Maria (52 jr)</vt:lpstr>
      <vt:lpstr>Suppletie  met grootste prioriteit</vt:lpstr>
      <vt:lpstr>Hormonale veerkracht</vt:lpstr>
      <vt:lpstr>Take home message</vt:lpstr>
      <vt:lpstr>Vrouwen power = happy hormones Robuuste flexibele regelsystemen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Hormonen in deze tijd</dc:title>
  <dc:creator>Annemieke Omtzigt</dc:creator>
  <cp:lastModifiedBy>Annemieke Omtzigt</cp:lastModifiedBy>
  <cp:revision>99</cp:revision>
  <cp:lastPrinted>2022-08-12T10:32:30Z</cp:lastPrinted>
  <dcterms:created xsi:type="dcterms:W3CDTF">2022-05-19T11:29:53Z</dcterms:created>
  <dcterms:modified xsi:type="dcterms:W3CDTF">2024-02-11T20:17:01Z</dcterms:modified>
</cp:coreProperties>
</file>