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6" r:id="rId2"/>
    <p:sldId id="258" r:id="rId3"/>
    <p:sldId id="379" r:id="rId4"/>
    <p:sldId id="336" r:id="rId5"/>
    <p:sldId id="332" r:id="rId6"/>
    <p:sldId id="339" r:id="rId7"/>
    <p:sldId id="341" r:id="rId8"/>
    <p:sldId id="333" r:id="rId9"/>
    <p:sldId id="356" r:id="rId10"/>
    <p:sldId id="382" r:id="rId11"/>
    <p:sldId id="349" r:id="rId12"/>
    <p:sldId id="350" r:id="rId13"/>
    <p:sldId id="354" r:id="rId14"/>
    <p:sldId id="352" r:id="rId15"/>
    <p:sldId id="357" r:id="rId16"/>
    <p:sldId id="383" r:id="rId17"/>
    <p:sldId id="364" r:id="rId18"/>
    <p:sldId id="353" r:id="rId19"/>
    <p:sldId id="358" r:id="rId20"/>
    <p:sldId id="384" r:id="rId21"/>
    <p:sldId id="360" r:id="rId22"/>
    <p:sldId id="363" r:id="rId23"/>
    <p:sldId id="365" r:id="rId24"/>
    <p:sldId id="385" r:id="rId25"/>
    <p:sldId id="368" r:id="rId26"/>
    <p:sldId id="370" r:id="rId27"/>
    <p:sldId id="388" r:id="rId28"/>
    <p:sldId id="386" r:id="rId29"/>
    <p:sldId id="362" r:id="rId30"/>
    <p:sldId id="359" r:id="rId31"/>
    <p:sldId id="372" r:id="rId32"/>
    <p:sldId id="387" r:id="rId33"/>
    <p:sldId id="389" r:id="rId34"/>
    <p:sldId id="390" r:id="rId35"/>
    <p:sldId id="391" r:id="rId36"/>
    <p:sldId id="395" r:id="rId37"/>
    <p:sldId id="396" r:id="rId38"/>
    <p:sldId id="371" r:id="rId39"/>
    <p:sldId id="375" r:id="rId40"/>
    <p:sldId id="373" r:id="rId41"/>
    <p:sldId id="380" r:id="rId42"/>
    <p:sldId id="392" r:id="rId43"/>
    <p:sldId id="393" r:id="rId44"/>
    <p:sldId id="377" r:id="rId45"/>
    <p:sldId id="376" r:id="rId46"/>
    <p:sldId id="394" r:id="rId47"/>
    <p:sldId id="397" r:id="rId48"/>
    <p:sldId id="401" r:id="rId4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92A3BD-841F-4BC3-9C71-5EFE0DFD8482}" v="79" dt="2024-03-15T19:29:39.894"/>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94" d="100"/>
          <a:sy n="94" d="100"/>
        </p:scale>
        <p:origin x="226" y="53"/>
      </p:cViewPr>
      <p:guideLst>
        <p:guide orient="horz" pos="2160"/>
        <p:guide pos="3840"/>
      </p:guideLst>
    </p:cSldViewPr>
  </p:slideViewPr>
  <p:notesTextViewPr>
    <p:cViewPr>
      <p:scale>
        <a:sx n="1" d="1"/>
        <a:sy n="1" d="1"/>
      </p:scale>
      <p:origin x="0" y="0"/>
    </p:cViewPr>
  </p:notesTextViewPr>
  <p:sorterViewPr>
    <p:cViewPr>
      <p:scale>
        <a:sx n="100" d="100"/>
        <a:sy n="100" d="100"/>
      </p:scale>
      <p:origin x="0" y="-11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pooren,Pieter P.F.M.J." userId="56d86647-26e4-46fd-b3f0-0e6013940f03" providerId="ADAL" clId="{1A92A3BD-841F-4BC3-9C71-5EFE0DFD8482}"/>
    <pc:docChg chg="undo custSel addSld delSld modSld sldOrd">
      <pc:chgData name="Spooren,Pieter P.F.M.J." userId="56d86647-26e4-46fd-b3f0-0e6013940f03" providerId="ADAL" clId="{1A92A3BD-841F-4BC3-9C71-5EFE0DFD8482}" dt="2024-03-15T20:30:40.032" v="10665" actId="20577"/>
      <pc:docMkLst>
        <pc:docMk/>
      </pc:docMkLst>
      <pc:sldChg chg="modSp mod">
        <pc:chgData name="Spooren,Pieter P.F.M.J." userId="56d86647-26e4-46fd-b3f0-0e6013940f03" providerId="ADAL" clId="{1A92A3BD-841F-4BC3-9C71-5EFE0DFD8482}" dt="2024-03-15T12:27:38.003" v="32" actId="27636"/>
        <pc:sldMkLst>
          <pc:docMk/>
          <pc:sldMk cId="1006576825" sldId="256"/>
        </pc:sldMkLst>
        <pc:spChg chg="mod">
          <ac:chgData name="Spooren,Pieter P.F.M.J." userId="56d86647-26e4-46fd-b3f0-0e6013940f03" providerId="ADAL" clId="{1A92A3BD-841F-4BC3-9C71-5EFE0DFD8482}" dt="2024-03-15T12:27:38.003" v="32" actId="27636"/>
          <ac:spMkLst>
            <pc:docMk/>
            <pc:sldMk cId="1006576825" sldId="256"/>
            <ac:spMk id="3" creationId="{06586CC6-AA9E-0247-9D00-331702826BD1}"/>
          </ac:spMkLst>
        </pc:spChg>
      </pc:sldChg>
      <pc:sldChg chg="modSp mod">
        <pc:chgData name="Spooren,Pieter P.F.M.J." userId="56d86647-26e4-46fd-b3f0-0e6013940f03" providerId="ADAL" clId="{1A92A3BD-841F-4BC3-9C71-5EFE0DFD8482}" dt="2024-03-15T16:43:32.651" v="6158" actId="20577"/>
        <pc:sldMkLst>
          <pc:docMk/>
          <pc:sldMk cId="1032861385" sldId="258"/>
        </pc:sldMkLst>
        <pc:spChg chg="mod">
          <ac:chgData name="Spooren,Pieter P.F.M.J." userId="56d86647-26e4-46fd-b3f0-0e6013940f03" providerId="ADAL" clId="{1A92A3BD-841F-4BC3-9C71-5EFE0DFD8482}" dt="2024-03-15T16:43:32.651" v="6158" actId="20577"/>
          <ac:spMkLst>
            <pc:docMk/>
            <pc:sldMk cId="1032861385" sldId="258"/>
            <ac:spMk id="3" creationId="{581047D2-9B96-BCC1-A5F0-8EB19709A6D5}"/>
          </ac:spMkLst>
        </pc:spChg>
      </pc:sldChg>
      <pc:sldChg chg="del">
        <pc:chgData name="Spooren,Pieter P.F.M.J." userId="56d86647-26e4-46fd-b3f0-0e6013940f03" providerId="ADAL" clId="{1A92A3BD-841F-4BC3-9C71-5EFE0DFD8482}" dt="2024-03-15T19:19:41.901" v="9861" actId="2696"/>
        <pc:sldMkLst>
          <pc:docMk/>
          <pc:sldMk cId="856432119" sldId="331"/>
        </pc:sldMkLst>
      </pc:sldChg>
      <pc:sldChg chg="modSp mod">
        <pc:chgData name="Spooren,Pieter P.F.M.J." userId="56d86647-26e4-46fd-b3f0-0e6013940f03" providerId="ADAL" clId="{1A92A3BD-841F-4BC3-9C71-5EFE0DFD8482}" dt="2024-03-15T20:18:38.101" v="10605" actId="20577"/>
        <pc:sldMkLst>
          <pc:docMk/>
          <pc:sldMk cId="811249273" sldId="336"/>
        </pc:sldMkLst>
        <pc:spChg chg="mod">
          <ac:chgData name="Spooren,Pieter P.F.M.J." userId="56d86647-26e4-46fd-b3f0-0e6013940f03" providerId="ADAL" clId="{1A92A3BD-841F-4BC3-9C71-5EFE0DFD8482}" dt="2024-03-15T20:18:38.101" v="10605" actId="20577"/>
          <ac:spMkLst>
            <pc:docMk/>
            <pc:sldMk cId="811249273" sldId="336"/>
            <ac:spMk id="6148" creationId="{00000000-0000-0000-0000-000000000000}"/>
          </ac:spMkLst>
        </pc:spChg>
      </pc:sldChg>
      <pc:sldChg chg="del">
        <pc:chgData name="Spooren,Pieter P.F.M.J." userId="56d86647-26e4-46fd-b3f0-0e6013940f03" providerId="ADAL" clId="{1A92A3BD-841F-4BC3-9C71-5EFE0DFD8482}" dt="2024-03-15T19:19:45.014" v="9862" actId="2696"/>
        <pc:sldMkLst>
          <pc:docMk/>
          <pc:sldMk cId="2554072933" sldId="346"/>
        </pc:sldMkLst>
      </pc:sldChg>
      <pc:sldChg chg="del">
        <pc:chgData name="Spooren,Pieter P.F.M.J." userId="56d86647-26e4-46fd-b3f0-0e6013940f03" providerId="ADAL" clId="{1A92A3BD-841F-4BC3-9C71-5EFE0DFD8482}" dt="2024-03-15T19:19:57.486" v="9865" actId="2696"/>
        <pc:sldMkLst>
          <pc:docMk/>
          <pc:sldMk cId="3617820616" sldId="347"/>
        </pc:sldMkLst>
      </pc:sldChg>
      <pc:sldChg chg="modSp mod">
        <pc:chgData name="Spooren,Pieter P.F.M.J." userId="56d86647-26e4-46fd-b3f0-0e6013940f03" providerId="ADAL" clId="{1A92A3BD-841F-4BC3-9C71-5EFE0DFD8482}" dt="2024-03-15T16:05:19.044" v="4338" actId="14100"/>
        <pc:sldMkLst>
          <pc:docMk/>
          <pc:sldMk cId="277181372" sldId="350"/>
        </pc:sldMkLst>
        <pc:spChg chg="mod">
          <ac:chgData name="Spooren,Pieter P.F.M.J." userId="56d86647-26e4-46fd-b3f0-0e6013940f03" providerId="ADAL" clId="{1A92A3BD-841F-4BC3-9C71-5EFE0DFD8482}" dt="2024-03-15T16:05:19.044" v="4338" actId="14100"/>
          <ac:spMkLst>
            <pc:docMk/>
            <pc:sldMk cId="277181372" sldId="350"/>
            <ac:spMk id="6" creationId="{603F5E6A-4769-69B8-7EF8-07C025DFF29C}"/>
          </ac:spMkLst>
        </pc:spChg>
      </pc:sldChg>
      <pc:sldChg chg="del">
        <pc:chgData name="Spooren,Pieter P.F.M.J." userId="56d86647-26e4-46fd-b3f0-0e6013940f03" providerId="ADAL" clId="{1A92A3BD-841F-4BC3-9C71-5EFE0DFD8482}" dt="2024-03-15T19:19:48.481" v="9863" actId="2696"/>
        <pc:sldMkLst>
          <pc:docMk/>
          <pc:sldMk cId="1057729619" sldId="351"/>
        </pc:sldMkLst>
      </pc:sldChg>
      <pc:sldChg chg="modSp mod">
        <pc:chgData name="Spooren,Pieter P.F.M.J." userId="56d86647-26e4-46fd-b3f0-0e6013940f03" providerId="ADAL" clId="{1A92A3BD-841F-4BC3-9C71-5EFE0DFD8482}" dt="2024-03-15T12:30:47.201" v="56" actId="313"/>
        <pc:sldMkLst>
          <pc:docMk/>
          <pc:sldMk cId="835052439" sldId="354"/>
        </pc:sldMkLst>
        <pc:spChg chg="mod">
          <ac:chgData name="Spooren,Pieter P.F.M.J." userId="56d86647-26e4-46fd-b3f0-0e6013940f03" providerId="ADAL" clId="{1A92A3BD-841F-4BC3-9C71-5EFE0DFD8482}" dt="2024-03-15T12:30:47.201" v="56" actId="313"/>
          <ac:spMkLst>
            <pc:docMk/>
            <pc:sldMk cId="835052439" sldId="354"/>
            <ac:spMk id="3" creationId="{07F23BB8-D7F4-F7DB-157D-6A6F17D6F351}"/>
          </ac:spMkLst>
        </pc:spChg>
      </pc:sldChg>
      <pc:sldChg chg="ord">
        <pc:chgData name="Spooren,Pieter P.F.M.J." userId="56d86647-26e4-46fd-b3f0-0e6013940f03" providerId="ADAL" clId="{1A92A3BD-841F-4BC3-9C71-5EFE0DFD8482}" dt="2024-03-15T13:04:17.550" v="352"/>
        <pc:sldMkLst>
          <pc:docMk/>
          <pc:sldMk cId="641753130" sldId="357"/>
        </pc:sldMkLst>
      </pc:sldChg>
      <pc:sldChg chg="ord modTransition">
        <pc:chgData name="Spooren,Pieter P.F.M.J." userId="56d86647-26e4-46fd-b3f0-0e6013940f03" providerId="ADAL" clId="{1A92A3BD-841F-4BC3-9C71-5EFE0DFD8482}" dt="2024-03-15T16:08:56.020" v="4371"/>
        <pc:sldMkLst>
          <pc:docMk/>
          <pc:sldMk cId="2343322654" sldId="358"/>
        </pc:sldMkLst>
      </pc:sldChg>
      <pc:sldChg chg="modSp mod ord">
        <pc:chgData name="Spooren,Pieter P.F.M.J." userId="56d86647-26e4-46fd-b3f0-0e6013940f03" providerId="ADAL" clId="{1A92A3BD-841F-4BC3-9C71-5EFE0DFD8482}" dt="2024-03-15T13:13:42.311" v="356" actId="20577"/>
        <pc:sldMkLst>
          <pc:docMk/>
          <pc:sldMk cId="3470782899" sldId="360"/>
        </pc:sldMkLst>
        <pc:spChg chg="mod">
          <ac:chgData name="Spooren,Pieter P.F.M.J." userId="56d86647-26e4-46fd-b3f0-0e6013940f03" providerId="ADAL" clId="{1A92A3BD-841F-4BC3-9C71-5EFE0DFD8482}" dt="2024-03-15T13:13:42.311" v="356" actId="20577"/>
          <ac:spMkLst>
            <pc:docMk/>
            <pc:sldMk cId="3470782899" sldId="360"/>
            <ac:spMk id="4" creationId="{51E6C2E5-DE37-4B68-81D8-79E82E443F16}"/>
          </ac:spMkLst>
        </pc:spChg>
      </pc:sldChg>
      <pc:sldChg chg="modSp del mod">
        <pc:chgData name="Spooren,Pieter P.F.M.J." userId="56d86647-26e4-46fd-b3f0-0e6013940f03" providerId="ADAL" clId="{1A92A3BD-841F-4BC3-9C71-5EFE0DFD8482}" dt="2024-03-15T19:19:54.367" v="9864" actId="2696"/>
        <pc:sldMkLst>
          <pc:docMk/>
          <pc:sldMk cId="3985232086" sldId="361"/>
        </pc:sldMkLst>
        <pc:spChg chg="mod">
          <ac:chgData name="Spooren,Pieter P.F.M.J." userId="56d86647-26e4-46fd-b3f0-0e6013940f03" providerId="ADAL" clId="{1A92A3BD-841F-4BC3-9C71-5EFE0DFD8482}" dt="2024-03-15T19:02:46.235" v="8885" actId="313"/>
          <ac:spMkLst>
            <pc:docMk/>
            <pc:sldMk cId="3985232086" sldId="361"/>
            <ac:spMk id="2" creationId="{7CA73CDF-D99C-0276-94A1-5BE08FC06B73}"/>
          </ac:spMkLst>
        </pc:spChg>
        <pc:spChg chg="mod">
          <ac:chgData name="Spooren,Pieter P.F.M.J." userId="56d86647-26e4-46fd-b3f0-0e6013940f03" providerId="ADAL" clId="{1A92A3BD-841F-4BC3-9C71-5EFE0DFD8482}" dt="2024-03-15T19:03:56.650" v="8947" actId="20577"/>
          <ac:spMkLst>
            <pc:docMk/>
            <pc:sldMk cId="3985232086" sldId="361"/>
            <ac:spMk id="3" creationId="{345E3919-B589-63E1-827D-77FC1B61195F}"/>
          </ac:spMkLst>
        </pc:spChg>
      </pc:sldChg>
      <pc:sldChg chg="modSp mod ord">
        <pc:chgData name="Spooren,Pieter P.F.M.J." userId="56d86647-26e4-46fd-b3f0-0e6013940f03" providerId="ADAL" clId="{1A92A3BD-841F-4BC3-9C71-5EFE0DFD8482}" dt="2024-03-15T14:15:16.780" v="1664" actId="27636"/>
        <pc:sldMkLst>
          <pc:docMk/>
          <pc:sldMk cId="2933289611" sldId="362"/>
        </pc:sldMkLst>
        <pc:spChg chg="mod">
          <ac:chgData name="Spooren,Pieter P.F.M.J." userId="56d86647-26e4-46fd-b3f0-0e6013940f03" providerId="ADAL" clId="{1A92A3BD-841F-4BC3-9C71-5EFE0DFD8482}" dt="2024-03-15T14:15:16.780" v="1664" actId="27636"/>
          <ac:spMkLst>
            <pc:docMk/>
            <pc:sldMk cId="2933289611" sldId="362"/>
            <ac:spMk id="3" creationId="{7530EA32-01D7-0A5D-60A7-4CBD3E579D8D}"/>
          </ac:spMkLst>
        </pc:spChg>
      </pc:sldChg>
      <pc:sldChg chg="ord">
        <pc:chgData name="Spooren,Pieter P.F.M.J." userId="56d86647-26e4-46fd-b3f0-0e6013940f03" providerId="ADAL" clId="{1A92A3BD-841F-4BC3-9C71-5EFE0DFD8482}" dt="2024-03-15T13:00:12.811" v="346"/>
        <pc:sldMkLst>
          <pc:docMk/>
          <pc:sldMk cId="2577644925" sldId="363"/>
        </pc:sldMkLst>
      </pc:sldChg>
      <pc:sldChg chg="modSp mod ord">
        <pc:chgData name="Spooren,Pieter P.F.M.J." userId="56d86647-26e4-46fd-b3f0-0e6013940f03" providerId="ADAL" clId="{1A92A3BD-841F-4BC3-9C71-5EFE0DFD8482}" dt="2024-03-15T20:20:12.966" v="10618" actId="20577"/>
        <pc:sldMkLst>
          <pc:docMk/>
          <pc:sldMk cId="1051089561" sldId="364"/>
        </pc:sldMkLst>
        <pc:spChg chg="mod">
          <ac:chgData name="Spooren,Pieter P.F.M.J." userId="56d86647-26e4-46fd-b3f0-0e6013940f03" providerId="ADAL" clId="{1A92A3BD-841F-4BC3-9C71-5EFE0DFD8482}" dt="2024-03-15T20:20:12.966" v="10618" actId="20577"/>
          <ac:spMkLst>
            <pc:docMk/>
            <pc:sldMk cId="1051089561" sldId="364"/>
            <ac:spMk id="3" creationId="{D04F4C6E-AB2D-2996-177D-6F804191857D}"/>
          </ac:spMkLst>
        </pc:spChg>
      </pc:sldChg>
      <pc:sldChg chg="modSp mod ord">
        <pc:chgData name="Spooren,Pieter P.F.M.J." userId="56d86647-26e4-46fd-b3f0-0e6013940f03" providerId="ADAL" clId="{1A92A3BD-841F-4BC3-9C71-5EFE0DFD8482}" dt="2024-03-15T13:16:58.050" v="411" actId="20577"/>
        <pc:sldMkLst>
          <pc:docMk/>
          <pc:sldMk cId="2280356483" sldId="365"/>
        </pc:sldMkLst>
        <pc:spChg chg="mod">
          <ac:chgData name="Spooren,Pieter P.F.M.J." userId="56d86647-26e4-46fd-b3f0-0e6013940f03" providerId="ADAL" clId="{1A92A3BD-841F-4BC3-9C71-5EFE0DFD8482}" dt="2024-03-15T13:15:53.615" v="360" actId="14100"/>
          <ac:spMkLst>
            <pc:docMk/>
            <pc:sldMk cId="2280356483" sldId="365"/>
            <ac:spMk id="2" creationId="{B44AC6FF-5432-DFDE-80E8-39CCA26D66CF}"/>
          </ac:spMkLst>
        </pc:spChg>
        <pc:spChg chg="mod">
          <ac:chgData name="Spooren,Pieter P.F.M.J." userId="56d86647-26e4-46fd-b3f0-0e6013940f03" providerId="ADAL" clId="{1A92A3BD-841F-4BC3-9C71-5EFE0DFD8482}" dt="2024-03-15T13:16:58.050" v="411" actId="20577"/>
          <ac:spMkLst>
            <pc:docMk/>
            <pc:sldMk cId="2280356483" sldId="365"/>
            <ac:spMk id="3" creationId="{C0784459-061E-2769-F09F-CA700267F2A3}"/>
          </ac:spMkLst>
        </pc:spChg>
      </pc:sldChg>
      <pc:sldChg chg="modSp del mod">
        <pc:chgData name="Spooren,Pieter P.F.M.J." userId="56d86647-26e4-46fd-b3f0-0e6013940f03" providerId="ADAL" clId="{1A92A3BD-841F-4BC3-9C71-5EFE0DFD8482}" dt="2024-03-15T15:13:23.430" v="3232" actId="2696"/>
        <pc:sldMkLst>
          <pc:docMk/>
          <pc:sldMk cId="1338824994" sldId="367"/>
        </pc:sldMkLst>
        <pc:spChg chg="mod">
          <ac:chgData name="Spooren,Pieter P.F.M.J." userId="56d86647-26e4-46fd-b3f0-0e6013940f03" providerId="ADAL" clId="{1A92A3BD-841F-4BC3-9C71-5EFE0DFD8482}" dt="2024-03-15T15:12:42.291" v="3217" actId="20577"/>
          <ac:spMkLst>
            <pc:docMk/>
            <pc:sldMk cId="1338824994" sldId="367"/>
            <ac:spMk id="2" creationId="{0F152509-B487-6AAD-6DD0-D4E13C8DD95B}"/>
          </ac:spMkLst>
        </pc:spChg>
      </pc:sldChg>
      <pc:sldChg chg="addSp modSp mod ord">
        <pc:chgData name="Spooren,Pieter P.F.M.J." userId="56d86647-26e4-46fd-b3f0-0e6013940f03" providerId="ADAL" clId="{1A92A3BD-841F-4BC3-9C71-5EFE0DFD8482}" dt="2024-03-15T13:20:58.977" v="450" actId="14100"/>
        <pc:sldMkLst>
          <pc:docMk/>
          <pc:sldMk cId="1669866948" sldId="368"/>
        </pc:sldMkLst>
        <pc:spChg chg="add mod">
          <ac:chgData name="Spooren,Pieter P.F.M.J." userId="56d86647-26e4-46fd-b3f0-0e6013940f03" providerId="ADAL" clId="{1A92A3BD-841F-4BC3-9C71-5EFE0DFD8482}" dt="2024-03-15T13:20:58.977" v="450" actId="14100"/>
          <ac:spMkLst>
            <pc:docMk/>
            <pc:sldMk cId="1669866948" sldId="368"/>
            <ac:spMk id="2" creationId="{E7A74E09-43A7-F2B6-52B8-64C26578086F}"/>
          </ac:spMkLst>
        </pc:spChg>
      </pc:sldChg>
      <pc:sldChg chg="modSp mod ord">
        <pc:chgData name="Spooren,Pieter P.F.M.J." userId="56d86647-26e4-46fd-b3f0-0e6013940f03" providerId="ADAL" clId="{1A92A3BD-841F-4BC3-9C71-5EFE0DFD8482}" dt="2024-03-15T16:23:20.409" v="4587" actId="20577"/>
        <pc:sldMkLst>
          <pc:docMk/>
          <pc:sldMk cId="2425321839" sldId="370"/>
        </pc:sldMkLst>
        <pc:spChg chg="mod">
          <ac:chgData name="Spooren,Pieter P.F.M.J." userId="56d86647-26e4-46fd-b3f0-0e6013940f03" providerId="ADAL" clId="{1A92A3BD-841F-4BC3-9C71-5EFE0DFD8482}" dt="2024-03-15T15:01:31.557" v="3052" actId="20577"/>
          <ac:spMkLst>
            <pc:docMk/>
            <pc:sldMk cId="2425321839" sldId="370"/>
            <ac:spMk id="2" creationId="{47BFB177-3873-3D69-A538-FDCA026FD9F6}"/>
          </ac:spMkLst>
        </pc:spChg>
        <pc:spChg chg="mod">
          <ac:chgData name="Spooren,Pieter P.F.M.J." userId="56d86647-26e4-46fd-b3f0-0e6013940f03" providerId="ADAL" clId="{1A92A3BD-841F-4BC3-9C71-5EFE0DFD8482}" dt="2024-03-15T16:23:20.409" v="4587" actId="20577"/>
          <ac:spMkLst>
            <pc:docMk/>
            <pc:sldMk cId="2425321839" sldId="370"/>
            <ac:spMk id="3" creationId="{B2C024F3-E35E-3930-4AB6-520CCFBE740D}"/>
          </ac:spMkLst>
        </pc:spChg>
        <pc:picChg chg="mod">
          <ac:chgData name="Spooren,Pieter P.F.M.J." userId="56d86647-26e4-46fd-b3f0-0e6013940f03" providerId="ADAL" clId="{1A92A3BD-841F-4BC3-9C71-5EFE0DFD8482}" dt="2024-03-15T14:49:20.849" v="2628" actId="14100"/>
          <ac:picMkLst>
            <pc:docMk/>
            <pc:sldMk cId="2425321839" sldId="370"/>
            <ac:picMk id="4" creationId="{B22FED33-E1E8-582D-E406-009AA1A38EFC}"/>
          </ac:picMkLst>
        </pc:picChg>
      </pc:sldChg>
      <pc:sldChg chg="modSp mod ord">
        <pc:chgData name="Spooren,Pieter P.F.M.J." userId="56d86647-26e4-46fd-b3f0-0e6013940f03" providerId="ADAL" clId="{1A92A3BD-841F-4BC3-9C71-5EFE0DFD8482}" dt="2024-03-15T15:18:36.729" v="3446" actId="20577"/>
        <pc:sldMkLst>
          <pc:docMk/>
          <pc:sldMk cId="1946277950" sldId="371"/>
        </pc:sldMkLst>
        <pc:spChg chg="mod">
          <ac:chgData name="Spooren,Pieter P.F.M.J." userId="56d86647-26e4-46fd-b3f0-0e6013940f03" providerId="ADAL" clId="{1A92A3BD-841F-4BC3-9C71-5EFE0DFD8482}" dt="2024-03-15T15:12:57.872" v="3231" actId="20577"/>
          <ac:spMkLst>
            <pc:docMk/>
            <pc:sldMk cId="1946277950" sldId="371"/>
            <ac:spMk id="2" creationId="{F5F50CBC-45DF-E980-2A10-2C206570044E}"/>
          </ac:spMkLst>
        </pc:spChg>
        <pc:spChg chg="mod">
          <ac:chgData name="Spooren,Pieter P.F.M.J." userId="56d86647-26e4-46fd-b3f0-0e6013940f03" providerId="ADAL" clId="{1A92A3BD-841F-4BC3-9C71-5EFE0DFD8482}" dt="2024-03-15T15:18:36.729" v="3446" actId="20577"/>
          <ac:spMkLst>
            <pc:docMk/>
            <pc:sldMk cId="1946277950" sldId="371"/>
            <ac:spMk id="3" creationId="{F0C0B50B-ABFE-9B7A-3D21-40FE6D42B655}"/>
          </ac:spMkLst>
        </pc:spChg>
      </pc:sldChg>
      <pc:sldChg chg="modSp mod">
        <pc:chgData name="Spooren,Pieter P.F.M.J." userId="56d86647-26e4-46fd-b3f0-0e6013940f03" providerId="ADAL" clId="{1A92A3BD-841F-4BC3-9C71-5EFE0DFD8482}" dt="2024-03-15T15:30:48.960" v="3739" actId="20577"/>
        <pc:sldMkLst>
          <pc:docMk/>
          <pc:sldMk cId="3542925305" sldId="373"/>
        </pc:sldMkLst>
        <pc:spChg chg="mod">
          <ac:chgData name="Spooren,Pieter P.F.M.J." userId="56d86647-26e4-46fd-b3f0-0e6013940f03" providerId="ADAL" clId="{1A92A3BD-841F-4BC3-9C71-5EFE0DFD8482}" dt="2024-03-15T15:30:48.960" v="3739" actId="20577"/>
          <ac:spMkLst>
            <pc:docMk/>
            <pc:sldMk cId="3542925305" sldId="373"/>
            <ac:spMk id="3" creationId="{EF5C3CF8-7627-5CF2-317C-4B5E3DB52ACE}"/>
          </ac:spMkLst>
        </pc:spChg>
      </pc:sldChg>
      <pc:sldChg chg="modSp mod">
        <pc:chgData name="Spooren,Pieter P.F.M.J." userId="56d86647-26e4-46fd-b3f0-0e6013940f03" providerId="ADAL" clId="{1A92A3BD-841F-4BC3-9C71-5EFE0DFD8482}" dt="2024-03-15T16:11:06.952" v="4372" actId="20577"/>
        <pc:sldMkLst>
          <pc:docMk/>
          <pc:sldMk cId="286051317" sldId="375"/>
        </pc:sldMkLst>
        <pc:spChg chg="mod">
          <ac:chgData name="Spooren,Pieter P.F.M.J." userId="56d86647-26e4-46fd-b3f0-0e6013940f03" providerId="ADAL" clId="{1A92A3BD-841F-4BC3-9C71-5EFE0DFD8482}" dt="2024-03-15T16:11:06.952" v="4372" actId="20577"/>
          <ac:spMkLst>
            <pc:docMk/>
            <pc:sldMk cId="286051317" sldId="375"/>
            <ac:spMk id="3" creationId="{4E064FF0-479D-6C58-3A8D-83F4D5D6E499}"/>
          </ac:spMkLst>
        </pc:spChg>
      </pc:sldChg>
      <pc:sldChg chg="addSp delSp modSp mod">
        <pc:chgData name="Spooren,Pieter P.F.M.J." userId="56d86647-26e4-46fd-b3f0-0e6013940f03" providerId="ADAL" clId="{1A92A3BD-841F-4BC3-9C71-5EFE0DFD8482}" dt="2024-03-15T20:29:20.009" v="10640" actId="20577"/>
        <pc:sldMkLst>
          <pc:docMk/>
          <pc:sldMk cId="2668837893" sldId="376"/>
        </pc:sldMkLst>
        <pc:spChg chg="mod">
          <ac:chgData name="Spooren,Pieter P.F.M.J." userId="56d86647-26e4-46fd-b3f0-0e6013940f03" providerId="ADAL" clId="{1A92A3BD-841F-4BC3-9C71-5EFE0DFD8482}" dt="2024-03-15T19:31:28.726" v="10602" actId="27636"/>
          <ac:spMkLst>
            <pc:docMk/>
            <pc:sldMk cId="2668837893" sldId="376"/>
            <ac:spMk id="2" creationId="{27937E08-484E-CDA3-134F-192EB4631273}"/>
          </ac:spMkLst>
        </pc:spChg>
        <pc:spChg chg="mod">
          <ac:chgData name="Spooren,Pieter P.F.M.J." userId="56d86647-26e4-46fd-b3f0-0e6013940f03" providerId="ADAL" clId="{1A92A3BD-841F-4BC3-9C71-5EFE0DFD8482}" dt="2024-03-15T20:29:20.009" v="10640" actId="20577"/>
          <ac:spMkLst>
            <pc:docMk/>
            <pc:sldMk cId="2668837893" sldId="376"/>
            <ac:spMk id="3" creationId="{A3202136-331D-84E0-CE19-0FB50B86D03C}"/>
          </ac:spMkLst>
        </pc:spChg>
        <pc:spChg chg="add del">
          <ac:chgData name="Spooren,Pieter P.F.M.J." userId="56d86647-26e4-46fd-b3f0-0e6013940f03" providerId="ADAL" clId="{1A92A3BD-841F-4BC3-9C71-5EFE0DFD8482}" dt="2024-03-15T17:53:47.765" v="8070" actId="22"/>
          <ac:spMkLst>
            <pc:docMk/>
            <pc:sldMk cId="2668837893" sldId="376"/>
            <ac:spMk id="5" creationId="{79A78866-1D6B-3B2F-0B68-4B08A69175F3}"/>
          </ac:spMkLst>
        </pc:spChg>
      </pc:sldChg>
      <pc:sldChg chg="addSp modSp mod">
        <pc:chgData name="Spooren,Pieter P.F.M.J." userId="56d86647-26e4-46fd-b3f0-0e6013940f03" providerId="ADAL" clId="{1A92A3BD-841F-4BC3-9C71-5EFE0DFD8482}" dt="2024-03-15T20:28:38.064" v="10633" actId="20577"/>
        <pc:sldMkLst>
          <pc:docMk/>
          <pc:sldMk cId="980732246" sldId="377"/>
        </pc:sldMkLst>
        <pc:spChg chg="mod">
          <ac:chgData name="Spooren,Pieter P.F.M.J." userId="56d86647-26e4-46fd-b3f0-0e6013940f03" providerId="ADAL" clId="{1A92A3BD-841F-4BC3-9C71-5EFE0DFD8482}" dt="2024-03-15T16:56:58.102" v="7170" actId="20577"/>
          <ac:spMkLst>
            <pc:docMk/>
            <pc:sldMk cId="980732246" sldId="377"/>
            <ac:spMk id="2" creationId="{87A1CA22-5349-B881-4305-FDB96058D46F}"/>
          </ac:spMkLst>
        </pc:spChg>
        <pc:spChg chg="mod">
          <ac:chgData name="Spooren,Pieter P.F.M.J." userId="56d86647-26e4-46fd-b3f0-0e6013940f03" providerId="ADAL" clId="{1A92A3BD-841F-4BC3-9C71-5EFE0DFD8482}" dt="2024-03-15T20:28:38.064" v="10633" actId="20577"/>
          <ac:spMkLst>
            <pc:docMk/>
            <pc:sldMk cId="980732246" sldId="377"/>
            <ac:spMk id="3" creationId="{BB652932-0509-15A7-E3E2-8498CB519CCA}"/>
          </ac:spMkLst>
        </pc:spChg>
        <pc:picChg chg="add mod">
          <ac:chgData name="Spooren,Pieter P.F.M.J." userId="56d86647-26e4-46fd-b3f0-0e6013940f03" providerId="ADAL" clId="{1A92A3BD-841F-4BC3-9C71-5EFE0DFD8482}" dt="2024-03-15T17:37:16.277" v="7427"/>
          <ac:picMkLst>
            <pc:docMk/>
            <pc:sldMk cId="980732246" sldId="377"/>
            <ac:picMk id="4" creationId="{C5D5AAB0-CD71-5679-C0C7-B4B3D5901346}"/>
          </ac:picMkLst>
        </pc:picChg>
      </pc:sldChg>
      <pc:sldChg chg="del">
        <pc:chgData name="Spooren,Pieter P.F.M.J." userId="56d86647-26e4-46fd-b3f0-0e6013940f03" providerId="ADAL" clId="{1A92A3BD-841F-4BC3-9C71-5EFE0DFD8482}" dt="2024-03-15T15:31:19.710" v="3740" actId="2696"/>
        <pc:sldMkLst>
          <pc:docMk/>
          <pc:sldMk cId="32121410" sldId="378"/>
        </pc:sldMkLst>
      </pc:sldChg>
      <pc:sldChg chg="addSp delSp modSp mod">
        <pc:chgData name="Spooren,Pieter P.F.M.J." userId="56d86647-26e4-46fd-b3f0-0e6013940f03" providerId="ADAL" clId="{1A92A3BD-841F-4BC3-9C71-5EFE0DFD8482}" dt="2024-03-15T15:53:59.436" v="4333"/>
        <pc:sldMkLst>
          <pc:docMk/>
          <pc:sldMk cId="862897092" sldId="380"/>
        </pc:sldMkLst>
        <pc:spChg chg="mod">
          <ac:chgData name="Spooren,Pieter P.F.M.J." userId="56d86647-26e4-46fd-b3f0-0e6013940f03" providerId="ADAL" clId="{1A92A3BD-841F-4BC3-9C71-5EFE0DFD8482}" dt="2024-03-15T15:46:48.286" v="4296" actId="14100"/>
          <ac:spMkLst>
            <pc:docMk/>
            <pc:sldMk cId="862897092" sldId="380"/>
            <ac:spMk id="2" creationId="{376C91F8-1854-71ED-0717-67A959A73FC4}"/>
          </ac:spMkLst>
        </pc:spChg>
        <pc:spChg chg="mod">
          <ac:chgData name="Spooren,Pieter P.F.M.J." userId="56d86647-26e4-46fd-b3f0-0e6013940f03" providerId="ADAL" clId="{1A92A3BD-841F-4BC3-9C71-5EFE0DFD8482}" dt="2024-03-15T15:52:03.342" v="4320" actId="14100"/>
          <ac:spMkLst>
            <pc:docMk/>
            <pc:sldMk cId="862897092" sldId="380"/>
            <ac:spMk id="3" creationId="{B19D5F41-F6D1-1034-B754-78F716F6F43D}"/>
          </ac:spMkLst>
        </pc:spChg>
        <pc:picChg chg="add mod">
          <ac:chgData name="Spooren,Pieter P.F.M.J." userId="56d86647-26e4-46fd-b3f0-0e6013940f03" providerId="ADAL" clId="{1A92A3BD-841F-4BC3-9C71-5EFE0DFD8482}" dt="2024-03-15T15:53:59.436" v="4333"/>
          <ac:picMkLst>
            <pc:docMk/>
            <pc:sldMk cId="862897092" sldId="380"/>
            <ac:picMk id="4" creationId="{F3B82277-C238-766B-9685-4CB3E5CD1AD1}"/>
          </ac:picMkLst>
        </pc:picChg>
        <pc:picChg chg="add mod">
          <ac:chgData name="Spooren,Pieter P.F.M.J." userId="56d86647-26e4-46fd-b3f0-0e6013940f03" providerId="ADAL" clId="{1A92A3BD-841F-4BC3-9C71-5EFE0DFD8482}" dt="2024-03-15T15:52:35.322" v="4328" actId="1076"/>
          <ac:picMkLst>
            <pc:docMk/>
            <pc:sldMk cId="862897092" sldId="380"/>
            <ac:picMk id="1026" creationId="{08F43CB0-B317-DF25-8C09-3F2F1EDDC5B5}"/>
          </ac:picMkLst>
        </pc:picChg>
        <pc:picChg chg="add del mod">
          <ac:chgData name="Spooren,Pieter P.F.M.J." userId="56d86647-26e4-46fd-b3f0-0e6013940f03" providerId="ADAL" clId="{1A92A3BD-841F-4BC3-9C71-5EFE0DFD8482}" dt="2024-03-15T15:51:31.147" v="4308" actId="478"/>
          <ac:picMkLst>
            <pc:docMk/>
            <pc:sldMk cId="862897092" sldId="380"/>
            <ac:picMk id="1028" creationId="{14684C22-9383-21E6-32EF-E49AE49AA6AB}"/>
          </ac:picMkLst>
        </pc:picChg>
        <pc:picChg chg="add mod">
          <ac:chgData name="Spooren,Pieter P.F.M.J." userId="56d86647-26e4-46fd-b3f0-0e6013940f03" providerId="ADAL" clId="{1A92A3BD-841F-4BC3-9C71-5EFE0DFD8482}" dt="2024-03-15T15:52:03.342" v="4320" actId="14100"/>
          <ac:picMkLst>
            <pc:docMk/>
            <pc:sldMk cId="862897092" sldId="380"/>
            <ac:picMk id="1030" creationId="{1F71CAFE-A2AF-1C41-462F-B9E16441A325}"/>
          </ac:picMkLst>
        </pc:picChg>
        <pc:picChg chg="add mod">
          <ac:chgData name="Spooren,Pieter P.F.M.J." userId="56d86647-26e4-46fd-b3f0-0e6013940f03" providerId="ADAL" clId="{1A92A3BD-841F-4BC3-9C71-5EFE0DFD8482}" dt="2024-03-15T15:52:32.903" v="4327" actId="1076"/>
          <ac:picMkLst>
            <pc:docMk/>
            <pc:sldMk cId="862897092" sldId="380"/>
            <ac:picMk id="1032" creationId="{A45CFE51-09E2-500F-2A0B-5B51C58E0C58}"/>
          </ac:picMkLst>
        </pc:picChg>
        <pc:picChg chg="add mod">
          <ac:chgData name="Spooren,Pieter P.F.M.J." userId="56d86647-26e4-46fd-b3f0-0e6013940f03" providerId="ADAL" clId="{1A92A3BD-841F-4BC3-9C71-5EFE0DFD8482}" dt="2024-03-15T15:53:41.130" v="4332" actId="1076"/>
          <ac:picMkLst>
            <pc:docMk/>
            <pc:sldMk cId="862897092" sldId="380"/>
            <ac:picMk id="1034" creationId="{487E8F0F-A439-8D13-3C1B-9EA25F22C1D3}"/>
          </ac:picMkLst>
        </pc:picChg>
      </pc:sldChg>
      <pc:sldChg chg="addSp delSp modSp mod setBg delDesignElem">
        <pc:chgData name="Spooren,Pieter P.F.M.J." userId="56d86647-26e4-46fd-b3f0-0e6013940f03" providerId="ADAL" clId="{1A92A3BD-841F-4BC3-9C71-5EFE0DFD8482}" dt="2024-03-15T12:34:55.222" v="97" actId="26606"/>
        <pc:sldMkLst>
          <pc:docMk/>
          <pc:sldMk cId="787579194" sldId="383"/>
        </pc:sldMkLst>
        <pc:spChg chg="mod">
          <ac:chgData name="Spooren,Pieter P.F.M.J." userId="56d86647-26e4-46fd-b3f0-0e6013940f03" providerId="ADAL" clId="{1A92A3BD-841F-4BC3-9C71-5EFE0DFD8482}" dt="2024-03-15T12:34:28.831" v="95" actId="20577"/>
          <ac:spMkLst>
            <pc:docMk/>
            <pc:sldMk cId="787579194" sldId="383"/>
            <ac:spMk id="3" creationId="{EFAC2253-2117-A7BE-6F41-B6D6EA08D0FD}"/>
          </ac:spMkLst>
        </pc:spChg>
        <pc:spChg chg="add">
          <ac:chgData name="Spooren,Pieter P.F.M.J." userId="56d86647-26e4-46fd-b3f0-0e6013940f03" providerId="ADAL" clId="{1A92A3BD-841F-4BC3-9C71-5EFE0DFD8482}" dt="2024-03-15T12:34:55.222" v="97" actId="26606"/>
          <ac:spMkLst>
            <pc:docMk/>
            <pc:sldMk cId="787579194" sldId="383"/>
            <ac:spMk id="9" creationId="{907EF6B7-1338-4443-8C46-6A318D952DFD}"/>
          </ac:spMkLst>
        </pc:spChg>
        <pc:spChg chg="add">
          <ac:chgData name="Spooren,Pieter P.F.M.J." userId="56d86647-26e4-46fd-b3f0-0e6013940f03" providerId="ADAL" clId="{1A92A3BD-841F-4BC3-9C71-5EFE0DFD8482}" dt="2024-03-15T12:34:55.222" v="97" actId="26606"/>
          <ac:spMkLst>
            <pc:docMk/>
            <pc:sldMk cId="787579194" sldId="383"/>
            <ac:spMk id="11" creationId="{DAAE4CDD-124C-4DCF-9584-B6033B545DD5}"/>
          </ac:spMkLst>
        </pc:spChg>
        <pc:spChg chg="add">
          <ac:chgData name="Spooren,Pieter P.F.M.J." userId="56d86647-26e4-46fd-b3f0-0e6013940f03" providerId="ADAL" clId="{1A92A3BD-841F-4BC3-9C71-5EFE0DFD8482}" dt="2024-03-15T12:34:55.222" v="97" actId="26606"/>
          <ac:spMkLst>
            <pc:docMk/>
            <pc:sldMk cId="787579194" sldId="383"/>
            <ac:spMk id="13" creationId="{081E4A58-353D-44AE-B2FC-2A74E2E400F7}"/>
          </ac:spMkLst>
        </pc:spChg>
        <pc:picChg chg="add mod">
          <ac:chgData name="Spooren,Pieter P.F.M.J." userId="56d86647-26e4-46fd-b3f0-0e6013940f03" providerId="ADAL" clId="{1A92A3BD-841F-4BC3-9C71-5EFE0DFD8482}" dt="2024-03-15T12:34:55.222" v="97" actId="26606"/>
          <ac:picMkLst>
            <pc:docMk/>
            <pc:sldMk cId="787579194" sldId="383"/>
            <ac:picMk id="4" creationId="{415BDD9A-8229-9341-9A96-9CC51419906D}"/>
          </ac:picMkLst>
        </pc:picChg>
        <pc:picChg chg="del">
          <ac:chgData name="Spooren,Pieter P.F.M.J." userId="56d86647-26e4-46fd-b3f0-0e6013940f03" providerId="ADAL" clId="{1A92A3BD-841F-4BC3-9C71-5EFE0DFD8482}" dt="2024-03-15T12:34:17.294" v="74" actId="478"/>
          <ac:picMkLst>
            <pc:docMk/>
            <pc:sldMk cId="787579194" sldId="383"/>
            <ac:picMk id="5" creationId="{9603574A-2DDF-D27F-7485-34FFAFAE17E9}"/>
          </ac:picMkLst>
        </pc:picChg>
      </pc:sldChg>
      <pc:sldChg chg="addSp modSp mod modTransition">
        <pc:chgData name="Spooren,Pieter P.F.M.J." userId="56d86647-26e4-46fd-b3f0-0e6013940f03" providerId="ADAL" clId="{1A92A3BD-841F-4BC3-9C71-5EFE0DFD8482}" dt="2024-03-15T16:08:35.464" v="4369" actId="20577"/>
        <pc:sldMkLst>
          <pc:docMk/>
          <pc:sldMk cId="2822506186" sldId="384"/>
        </pc:sldMkLst>
        <pc:spChg chg="add mod">
          <ac:chgData name="Spooren,Pieter P.F.M.J." userId="56d86647-26e4-46fd-b3f0-0e6013940f03" providerId="ADAL" clId="{1A92A3BD-841F-4BC3-9C71-5EFE0DFD8482}" dt="2024-03-15T16:08:35.464" v="4369" actId="20577"/>
          <ac:spMkLst>
            <pc:docMk/>
            <pc:sldMk cId="2822506186" sldId="384"/>
            <ac:spMk id="5" creationId="{ADF4C590-1F99-520B-4A4E-35E08DAFB7C3}"/>
          </ac:spMkLst>
        </pc:spChg>
      </pc:sldChg>
      <pc:sldChg chg="addSp delSp modSp mod setBg delDesignElem">
        <pc:chgData name="Spooren,Pieter P.F.M.J." userId="56d86647-26e4-46fd-b3f0-0e6013940f03" providerId="ADAL" clId="{1A92A3BD-841F-4BC3-9C71-5EFE0DFD8482}" dt="2024-03-15T13:41:52.655" v="702" actId="20577"/>
        <pc:sldMkLst>
          <pc:docMk/>
          <pc:sldMk cId="1093717368" sldId="385"/>
        </pc:sldMkLst>
        <pc:spChg chg="mod">
          <ac:chgData name="Spooren,Pieter P.F.M.J." userId="56d86647-26e4-46fd-b3f0-0e6013940f03" providerId="ADAL" clId="{1A92A3BD-841F-4BC3-9C71-5EFE0DFD8482}" dt="2024-03-15T13:41:52.655" v="702" actId="20577"/>
          <ac:spMkLst>
            <pc:docMk/>
            <pc:sldMk cId="1093717368" sldId="385"/>
            <ac:spMk id="3" creationId="{070F0E73-1165-913A-5F5C-7C950A26FF89}"/>
          </ac:spMkLst>
        </pc:spChg>
        <pc:spChg chg="add">
          <ac:chgData name="Spooren,Pieter P.F.M.J." userId="56d86647-26e4-46fd-b3f0-0e6013940f03" providerId="ADAL" clId="{1A92A3BD-841F-4BC3-9C71-5EFE0DFD8482}" dt="2024-03-15T12:59:06.769" v="289" actId="26606"/>
          <ac:spMkLst>
            <pc:docMk/>
            <pc:sldMk cId="1093717368" sldId="385"/>
            <ac:spMk id="9" creationId="{907EF6B7-1338-4443-8C46-6A318D952DFD}"/>
          </ac:spMkLst>
        </pc:spChg>
        <pc:spChg chg="add">
          <ac:chgData name="Spooren,Pieter P.F.M.J." userId="56d86647-26e4-46fd-b3f0-0e6013940f03" providerId="ADAL" clId="{1A92A3BD-841F-4BC3-9C71-5EFE0DFD8482}" dt="2024-03-15T12:59:06.769" v="289" actId="26606"/>
          <ac:spMkLst>
            <pc:docMk/>
            <pc:sldMk cId="1093717368" sldId="385"/>
            <ac:spMk id="11" creationId="{DAAE4CDD-124C-4DCF-9584-B6033B545DD5}"/>
          </ac:spMkLst>
        </pc:spChg>
        <pc:spChg chg="add">
          <ac:chgData name="Spooren,Pieter P.F.M.J." userId="56d86647-26e4-46fd-b3f0-0e6013940f03" providerId="ADAL" clId="{1A92A3BD-841F-4BC3-9C71-5EFE0DFD8482}" dt="2024-03-15T12:59:06.769" v="289" actId="26606"/>
          <ac:spMkLst>
            <pc:docMk/>
            <pc:sldMk cId="1093717368" sldId="385"/>
            <ac:spMk id="13" creationId="{081E4A58-353D-44AE-B2FC-2A74E2E400F7}"/>
          </ac:spMkLst>
        </pc:spChg>
        <pc:picChg chg="add mod">
          <ac:chgData name="Spooren,Pieter P.F.M.J." userId="56d86647-26e4-46fd-b3f0-0e6013940f03" providerId="ADAL" clId="{1A92A3BD-841F-4BC3-9C71-5EFE0DFD8482}" dt="2024-03-15T12:59:06.769" v="289" actId="26606"/>
          <ac:picMkLst>
            <pc:docMk/>
            <pc:sldMk cId="1093717368" sldId="385"/>
            <ac:picMk id="4" creationId="{51476A6D-BC27-F324-AA87-CA32DF14A3D3}"/>
          </ac:picMkLst>
        </pc:picChg>
        <pc:picChg chg="del">
          <ac:chgData name="Spooren,Pieter P.F.M.J." userId="56d86647-26e4-46fd-b3f0-0e6013940f03" providerId="ADAL" clId="{1A92A3BD-841F-4BC3-9C71-5EFE0DFD8482}" dt="2024-03-15T12:58:24.855" v="287" actId="478"/>
          <ac:picMkLst>
            <pc:docMk/>
            <pc:sldMk cId="1093717368" sldId="385"/>
            <ac:picMk id="5" creationId="{1CD3846C-A9A0-6781-4D97-2514A3137DAD}"/>
          </ac:picMkLst>
        </pc:picChg>
      </pc:sldChg>
      <pc:sldChg chg="addSp modSp mod ord">
        <pc:chgData name="Spooren,Pieter P.F.M.J." userId="56d86647-26e4-46fd-b3f0-0e6013940f03" providerId="ADAL" clId="{1A92A3BD-841F-4BC3-9C71-5EFE0DFD8482}" dt="2024-03-15T14:40:24.248" v="2478"/>
        <pc:sldMkLst>
          <pc:docMk/>
          <pc:sldMk cId="3489150719" sldId="386"/>
        </pc:sldMkLst>
        <pc:spChg chg="add mod">
          <ac:chgData name="Spooren,Pieter P.F.M.J." userId="56d86647-26e4-46fd-b3f0-0e6013940f03" providerId="ADAL" clId="{1A92A3BD-841F-4BC3-9C71-5EFE0DFD8482}" dt="2024-03-15T14:16:14.070" v="1668" actId="255"/>
          <ac:spMkLst>
            <pc:docMk/>
            <pc:sldMk cId="3489150719" sldId="386"/>
            <ac:spMk id="2" creationId="{4D11DF68-2436-5332-60BB-3C97873EC3FD}"/>
          </ac:spMkLst>
        </pc:spChg>
        <pc:spChg chg="mod">
          <ac:chgData name="Spooren,Pieter P.F.M.J." userId="56d86647-26e4-46fd-b3f0-0e6013940f03" providerId="ADAL" clId="{1A92A3BD-841F-4BC3-9C71-5EFE0DFD8482}" dt="2024-03-15T14:15:54.044" v="1666" actId="255"/>
          <ac:spMkLst>
            <pc:docMk/>
            <pc:sldMk cId="3489150719" sldId="386"/>
            <ac:spMk id="3" creationId="{84DFD241-00B1-E928-9047-8FEB4D42F40E}"/>
          </ac:spMkLst>
        </pc:spChg>
      </pc:sldChg>
      <pc:sldChg chg="addSp delSp modSp mod setBg delDesignElem">
        <pc:chgData name="Spooren,Pieter P.F.M.J." userId="56d86647-26e4-46fd-b3f0-0e6013940f03" providerId="ADAL" clId="{1A92A3BD-841F-4BC3-9C71-5EFE0DFD8482}" dt="2024-03-15T13:52:09.280" v="954" actId="20577"/>
        <pc:sldMkLst>
          <pc:docMk/>
          <pc:sldMk cId="1785106775" sldId="387"/>
        </pc:sldMkLst>
        <pc:spChg chg="mod">
          <ac:chgData name="Spooren,Pieter P.F.M.J." userId="56d86647-26e4-46fd-b3f0-0e6013940f03" providerId="ADAL" clId="{1A92A3BD-841F-4BC3-9C71-5EFE0DFD8482}" dt="2024-03-15T13:52:09.280" v="954" actId="20577"/>
          <ac:spMkLst>
            <pc:docMk/>
            <pc:sldMk cId="1785106775" sldId="387"/>
            <ac:spMk id="3" creationId="{D59D7753-5069-7E31-242F-1D45DF74BD87}"/>
          </ac:spMkLst>
        </pc:spChg>
        <pc:spChg chg="add">
          <ac:chgData name="Spooren,Pieter P.F.M.J." userId="56d86647-26e4-46fd-b3f0-0e6013940f03" providerId="ADAL" clId="{1A92A3BD-841F-4BC3-9C71-5EFE0DFD8482}" dt="2024-03-15T13:51:49.412" v="917" actId="26606"/>
          <ac:spMkLst>
            <pc:docMk/>
            <pc:sldMk cId="1785106775" sldId="387"/>
            <ac:spMk id="10" creationId="{907EF6B7-1338-4443-8C46-6A318D952DFD}"/>
          </ac:spMkLst>
        </pc:spChg>
        <pc:spChg chg="add">
          <ac:chgData name="Spooren,Pieter P.F.M.J." userId="56d86647-26e4-46fd-b3f0-0e6013940f03" providerId="ADAL" clId="{1A92A3BD-841F-4BC3-9C71-5EFE0DFD8482}" dt="2024-03-15T13:51:49.412" v="917" actId="26606"/>
          <ac:spMkLst>
            <pc:docMk/>
            <pc:sldMk cId="1785106775" sldId="387"/>
            <ac:spMk id="12" creationId="{DAAE4CDD-124C-4DCF-9584-B6033B545DD5}"/>
          </ac:spMkLst>
        </pc:spChg>
        <pc:spChg chg="add">
          <ac:chgData name="Spooren,Pieter P.F.M.J." userId="56d86647-26e4-46fd-b3f0-0e6013940f03" providerId="ADAL" clId="{1A92A3BD-841F-4BC3-9C71-5EFE0DFD8482}" dt="2024-03-15T13:51:49.412" v="917" actId="26606"/>
          <ac:spMkLst>
            <pc:docMk/>
            <pc:sldMk cId="1785106775" sldId="387"/>
            <ac:spMk id="14" creationId="{081E4A58-353D-44AE-B2FC-2A74E2E400F7}"/>
          </ac:spMkLst>
        </pc:spChg>
        <pc:picChg chg="del">
          <ac:chgData name="Spooren,Pieter P.F.M.J." userId="56d86647-26e4-46fd-b3f0-0e6013940f03" providerId="ADAL" clId="{1A92A3BD-841F-4BC3-9C71-5EFE0DFD8482}" dt="2024-03-15T13:51:42.533" v="915" actId="478"/>
          <ac:picMkLst>
            <pc:docMk/>
            <pc:sldMk cId="1785106775" sldId="387"/>
            <ac:picMk id="4" creationId="{5889EDD2-2CE4-E374-E471-CAAA78FE48D7}"/>
          </ac:picMkLst>
        </pc:picChg>
        <pc:picChg chg="add mod">
          <ac:chgData name="Spooren,Pieter P.F.M.J." userId="56d86647-26e4-46fd-b3f0-0e6013940f03" providerId="ADAL" clId="{1A92A3BD-841F-4BC3-9C71-5EFE0DFD8482}" dt="2024-03-15T13:51:49.412" v="917" actId="26606"/>
          <ac:picMkLst>
            <pc:docMk/>
            <pc:sldMk cId="1785106775" sldId="387"/>
            <ac:picMk id="5" creationId="{F53C17F4-8E37-DCDD-DF88-A656E581467C}"/>
          </ac:picMkLst>
        </pc:picChg>
      </pc:sldChg>
      <pc:sldChg chg="addSp delSp modSp new mod ord">
        <pc:chgData name="Spooren,Pieter P.F.M.J." userId="56d86647-26e4-46fd-b3f0-0e6013940f03" providerId="ADAL" clId="{1A92A3BD-841F-4BC3-9C71-5EFE0DFD8482}" dt="2024-03-15T14:58:55.001" v="2970"/>
        <pc:sldMkLst>
          <pc:docMk/>
          <pc:sldMk cId="1903061709" sldId="388"/>
        </pc:sldMkLst>
        <pc:spChg chg="del">
          <ac:chgData name="Spooren,Pieter P.F.M.J." userId="56d86647-26e4-46fd-b3f0-0e6013940f03" providerId="ADAL" clId="{1A92A3BD-841F-4BC3-9C71-5EFE0DFD8482}" dt="2024-03-15T14:53:24.512" v="2642" actId="478"/>
          <ac:spMkLst>
            <pc:docMk/>
            <pc:sldMk cId="1903061709" sldId="388"/>
            <ac:spMk id="2" creationId="{5E236B9D-E111-C56A-8E28-01181BC1E56A}"/>
          </ac:spMkLst>
        </pc:spChg>
        <pc:spChg chg="mod">
          <ac:chgData name="Spooren,Pieter P.F.M.J." userId="56d86647-26e4-46fd-b3f0-0e6013940f03" providerId="ADAL" clId="{1A92A3BD-841F-4BC3-9C71-5EFE0DFD8482}" dt="2024-03-15T14:56:17.795" v="2963" actId="20577"/>
          <ac:spMkLst>
            <pc:docMk/>
            <pc:sldMk cId="1903061709" sldId="388"/>
            <ac:spMk id="3" creationId="{E6D2E587-21C8-82EB-26EC-222A54A50F6B}"/>
          </ac:spMkLst>
        </pc:spChg>
        <pc:picChg chg="add mod">
          <ac:chgData name="Spooren,Pieter P.F.M.J." userId="56d86647-26e4-46fd-b3f0-0e6013940f03" providerId="ADAL" clId="{1A92A3BD-841F-4BC3-9C71-5EFE0DFD8482}" dt="2024-03-15T14:56:36.784" v="2964"/>
          <ac:picMkLst>
            <pc:docMk/>
            <pc:sldMk cId="1903061709" sldId="388"/>
            <ac:picMk id="4" creationId="{E4AC17E8-EAFD-6BAD-DCD7-3D67B4E27385}"/>
          </ac:picMkLst>
        </pc:picChg>
      </pc:sldChg>
      <pc:sldChg chg="new del">
        <pc:chgData name="Spooren,Pieter P.F.M.J." userId="56d86647-26e4-46fd-b3f0-0e6013940f03" providerId="ADAL" clId="{1A92A3BD-841F-4BC3-9C71-5EFE0DFD8482}" dt="2024-03-15T14:58:10.795" v="2966" actId="2696"/>
        <pc:sldMkLst>
          <pc:docMk/>
          <pc:sldMk cId="1408966779" sldId="389"/>
        </pc:sldMkLst>
      </pc:sldChg>
      <pc:sldChg chg="addSp modSp new mod">
        <pc:chgData name="Spooren,Pieter P.F.M.J." userId="56d86647-26e4-46fd-b3f0-0e6013940f03" providerId="ADAL" clId="{1A92A3BD-841F-4BC3-9C71-5EFE0DFD8482}" dt="2024-03-15T16:35:26.365" v="5513" actId="20577"/>
        <pc:sldMkLst>
          <pc:docMk/>
          <pc:sldMk cId="2663177891" sldId="389"/>
        </pc:sldMkLst>
        <pc:spChg chg="mod">
          <ac:chgData name="Spooren,Pieter P.F.M.J." userId="56d86647-26e4-46fd-b3f0-0e6013940f03" providerId="ADAL" clId="{1A92A3BD-841F-4BC3-9C71-5EFE0DFD8482}" dt="2024-03-15T16:26:29.618" v="5045" actId="14100"/>
          <ac:spMkLst>
            <pc:docMk/>
            <pc:sldMk cId="2663177891" sldId="389"/>
            <ac:spMk id="2" creationId="{C13F8310-BC7C-BDE6-AB0D-04A41DE90E9F}"/>
          </ac:spMkLst>
        </pc:spChg>
        <pc:spChg chg="mod">
          <ac:chgData name="Spooren,Pieter P.F.M.J." userId="56d86647-26e4-46fd-b3f0-0e6013940f03" providerId="ADAL" clId="{1A92A3BD-841F-4BC3-9C71-5EFE0DFD8482}" dt="2024-03-15T16:35:26.365" v="5513" actId="20577"/>
          <ac:spMkLst>
            <pc:docMk/>
            <pc:sldMk cId="2663177891" sldId="389"/>
            <ac:spMk id="3" creationId="{5A65E372-6B90-132D-D840-16F098BA643E}"/>
          </ac:spMkLst>
        </pc:spChg>
        <pc:picChg chg="add mod">
          <ac:chgData name="Spooren,Pieter P.F.M.J." userId="56d86647-26e4-46fd-b3f0-0e6013940f03" providerId="ADAL" clId="{1A92A3BD-841F-4BC3-9C71-5EFE0DFD8482}" dt="2024-03-15T16:26:43.804" v="5048" actId="14100"/>
          <ac:picMkLst>
            <pc:docMk/>
            <pc:sldMk cId="2663177891" sldId="389"/>
            <ac:picMk id="4" creationId="{3F034473-E94A-7609-00F3-F9CD42268A19}"/>
          </ac:picMkLst>
        </pc:picChg>
      </pc:sldChg>
      <pc:sldChg chg="del">
        <pc:chgData name="Spooren,Pieter P.F.M.J." userId="56d86647-26e4-46fd-b3f0-0e6013940f03" providerId="ADAL" clId="{1A92A3BD-841F-4BC3-9C71-5EFE0DFD8482}" dt="2024-03-15T16:27:39.733" v="5051" actId="2696"/>
        <pc:sldMkLst>
          <pc:docMk/>
          <pc:sldMk cId="739227923" sldId="390"/>
        </pc:sldMkLst>
      </pc:sldChg>
      <pc:sldChg chg="addSp delSp modSp mod">
        <pc:chgData name="Spooren,Pieter P.F.M.J." userId="56d86647-26e4-46fd-b3f0-0e6013940f03" providerId="ADAL" clId="{1A92A3BD-841F-4BC3-9C71-5EFE0DFD8482}" dt="2024-03-15T19:17:32.142" v="9843" actId="20577"/>
        <pc:sldMkLst>
          <pc:docMk/>
          <pc:sldMk cId="3906718294" sldId="390"/>
        </pc:sldMkLst>
        <pc:spChg chg="mod">
          <ac:chgData name="Spooren,Pieter P.F.M.J." userId="56d86647-26e4-46fd-b3f0-0e6013940f03" providerId="ADAL" clId="{1A92A3BD-841F-4BC3-9C71-5EFE0DFD8482}" dt="2024-03-15T16:28:34.722" v="5092" actId="20577"/>
          <ac:spMkLst>
            <pc:docMk/>
            <pc:sldMk cId="3906718294" sldId="390"/>
            <ac:spMk id="2" creationId="{8B29581E-37BF-9378-8AF4-AE53F32988C8}"/>
          </ac:spMkLst>
        </pc:spChg>
        <pc:spChg chg="mod">
          <ac:chgData name="Spooren,Pieter P.F.M.J." userId="56d86647-26e4-46fd-b3f0-0e6013940f03" providerId="ADAL" clId="{1A92A3BD-841F-4BC3-9C71-5EFE0DFD8482}" dt="2024-03-15T19:17:32.142" v="9843" actId="20577"/>
          <ac:spMkLst>
            <pc:docMk/>
            <pc:sldMk cId="3906718294" sldId="390"/>
            <ac:spMk id="3" creationId="{7066F98F-03FC-D22A-5EA2-22ED243E8C12}"/>
          </ac:spMkLst>
        </pc:spChg>
        <pc:picChg chg="del mod">
          <ac:chgData name="Spooren,Pieter P.F.M.J." userId="56d86647-26e4-46fd-b3f0-0e6013940f03" providerId="ADAL" clId="{1A92A3BD-841F-4BC3-9C71-5EFE0DFD8482}" dt="2024-03-15T16:40:12.734" v="6076" actId="478"/>
          <ac:picMkLst>
            <pc:docMk/>
            <pc:sldMk cId="3906718294" sldId="390"/>
            <ac:picMk id="4" creationId="{685464C3-5DD3-D972-0D77-5025E7F9A50D}"/>
          </ac:picMkLst>
        </pc:picChg>
        <pc:picChg chg="add mod">
          <ac:chgData name="Spooren,Pieter P.F.M.J." userId="56d86647-26e4-46fd-b3f0-0e6013940f03" providerId="ADAL" clId="{1A92A3BD-841F-4BC3-9C71-5EFE0DFD8482}" dt="2024-03-15T16:40:14.618" v="6077"/>
          <ac:picMkLst>
            <pc:docMk/>
            <pc:sldMk cId="3906718294" sldId="390"/>
            <ac:picMk id="5" creationId="{4297C44A-BA79-7571-7F63-FBA47538252D}"/>
          </ac:picMkLst>
        </pc:picChg>
      </pc:sldChg>
      <pc:sldChg chg="addSp delSp modSp mod">
        <pc:chgData name="Spooren,Pieter P.F.M.J." userId="56d86647-26e4-46fd-b3f0-0e6013940f03" providerId="ADAL" clId="{1A92A3BD-841F-4BC3-9C71-5EFE0DFD8482}" dt="2024-03-15T20:25:25.244" v="10622" actId="20577"/>
        <pc:sldMkLst>
          <pc:docMk/>
          <pc:sldMk cId="1659067111" sldId="391"/>
        </pc:sldMkLst>
        <pc:spChg chg="mod">
          <ac:chgData name="Spooren,Pieter P.F.M.J." userId="56d86647-26e4-46fd-b3f0-0e6013940f03" providerId="ADAL" clId="{1A92A3BD-841F-4BC3-9C71-5EFE0DFD8482}" dt="2024-03-15T16:30:46.174" v="5271" actId="20577"/>
          <ac:spMkLst>
            <pc:docMk/>
            <pc:sldMk cId="1659067111" sldId="391"/>
            <ac:spMk id="2" creationId="{B9294314-2600-4CE6-08AA-009048694F9E}"/>
          </ac:spMkLst>
        </pc:spChg>
        <pc:spChg chg="mod">
          <ac:chgData name="Spooren,Pieter P.F.M.J." userId="56d86647-26e4-46fd-b3f0-0e6013940f03" providerId="ADAL" clId="{1A92A3BD-841F-4BC3-9C71-5EFE0DFD8482}" dt="2024-03-15T20:25:25.244" v="10622" actId="20577"/>
          <ac:spMkLst>
            <pc:docMk/>
            <pc:sldMk cId="1659067111" sldId="391"/>
            <ac:spMk id="3" creationId="{2F84FB1D-584F-3224-17AB-F2E97A2E3F92}"/>
          </ac:spMkLst>
        </pc:spChg>
        <pc:picChg chg="del">
          <ac:chgData name="Spooren,Pieter P.F.M.J." userId="56d86647-26e4-46fd-b3f0-0e6013940f03" providerId="ADAL" clId="{1A92A3BD-841F-4BC3-9C71-5EFE0DFD8482}" dt="2024-03-15T16:40:20.734" v="6078" actId="478"/>
          <ac:picMkLst>
            <pc:docMk/>
            <pc:sldMk cId="1659067111" sldId="391"/>
            <ac:picMk id="4" creationId="{F525DB35-E1AE-A046-B3E5-18740CDA7A6C}"/>
          </ac:picMkLst>
        </pc:picChg>
        <pc:picChg chg="add mod">
          <ac:chgData name="Spooren,Pieter P.F.M.J." userId="56d86647-26e4-46fd-b3f0-0e6013940f03" providerId="ADAL" clId="{1A92A3BD-841F-4BC3-9C71-5EFE0DFD8482}" dt="2024-03-15T16:40:23.225" v="6079"/>
          <ac:picMkLst>
            <pc:docMk/>
            <pc:sldMk cId="1659067111" sldId="391"/>
            <ac:picMk id="5" creationId="{C0FAEBA7-B41A-8359-9860-A27CF477EFCF}"/>
          </ac:picMkLst>
        </pc:picChg>
      </pc:sldChg>
      <pc:sldChg chg="addSp delSp modSp mod setBg delDesignElem">
        <pc:chgData name="Spooren,Pieter P.F.M.J." userId="56d86647-26e4-46fd-b3f0-0e6013940f03" providerId="ADAL" clId="{1A92A3BD-841F-4BC3-9C71-5EFE0DFD8482}" dt="2024-03-15T16:43:09.583" v="6141" actId="20577"/>
        <pc:sldMkLst>
          <pc:docMk/>
          <pc:sldMk cId="297450387" sldId="392"/>
        </pc:sldMkLst>
        <pc:spChg chg="mod">
          <ac:chgData name="Spooren,Pieter P.F.M.J." userId="56d86647-26e4-46fd-b3f0-0e6013940f03" providerId="ADAL" clId="{1A92A3BD-841F-4BC3-9C71-5EFE0DFD8482}" dt="2024-03-15T16:43:09.583" v="6141" actId="20577"/>
          <ac:spMkLst>
            <pc:docMk/>
            <pc:sldMk cId="297450387" sldId="392"/>
            <ac:spMk id="3" creationId="{821A8F53-8B37-6CB2-D30A-119D8AE8FF6E}"/>
          </ac:spMkLst>
        </pc:spChg>
        <pc:spChg chg="add">
          <ac:chgData name="Spooren,Pieter P.F.M.J." userId="56d86647-26e4-46fd-b3f0-0e6013940f03" providerId="ADAL" clId="{1A92A3BD-841F-4BC3-9C71-5EFE0DFD8482}" dt="2024-03-15T16:42:36.479" v="6085" actId="26606"/>
          <ac:spMkLst>
            <pc:docMk/>
            <pc:sldMk cId="297450387" sldId="392"/>
            <ac:spMk id="9" creationId="{907EF6B7-1338-4443-8C46-6A318D952DFD}"/>
          </ac:spMkLst>
        </pc:spChg>
        <pc:spChg chg="add">
          <ac:chgData name="Spooren,Pieter P.F.M.J." userId="56d86647-26e4-46fd-b3f0-0e6013940f03" providerId="ADAL" clId="{1A92A3BD-841F-4BC3-9C71-5EFE0DFD8482}" dt="2024-03-15T16:42:36.479" v="6085" actId="26606"/>
          <ac:spMkLst>
            <pc:docMk/>
            <pc:sldMk cId="297450387" sldId="392"/>
            <ac:spMk id="11" creationId="{DAAE4CDD-124C-4DCF-9584-B6033B545DD5}"/>
          </ac:spMkLst>
        </pc:spChg>
        <pc:spChg chg="add">
          <ac:chgData name="Spooren,Pieter P.F.M.J." userId="56d86647-26e4-46fd-b3f0-0e6013940f03" providerId="ADAL" clId="{1A92A3BD-841F-4BC3-9C71-5EFE0DFD8482}" dt="2024-03-15T16:42:36.479" v="6085" actId="26606"/>
          <ac:spMkLst>
            <pc:docMk/>
            <pc:sldMk cId="297450387" sldId="392"/>
            <ac:spMk id="13" creationId="{081E4A58-353D-44AE-B2FC-2A74E2E400F7}"/>
          </ac:spMkLst>
        </pc:spChg>
        <pc:picChg chg="add mod">
          <ac:chgData name="Spooren,Pieter P.F.M.J." userId="56d86647-26e4-46fd-b3f0-0e6013940f03" providerId="ADAL" clId="{1A92A3BD-841F-4BC3-9C71-5EFE0DFD8482}" dt="2024-03-15T16:42:36.479" v="6085" actId="26606"/>
          <ac:picMkLst>
            <pc:docMk/>
            <pc:sldMk cId="297450387" sldId="392"/>
            <ac:picMk id="4" creationId="{EA12CF17-FEA3-30F3-0D67-82DB3682B134}"/>
          </ac:picMkLst>
        </pc:picChg>
        <pc:picChg chg="del">
          <ac:chgData name="Spooren,Pieter P.F.M.J." userId="56d86647-26e4-46fd-b3f0-0e6013940f03" providerId="ADAL" clId="{1A92A3BD-841F-4BC3-9C71-5EFE0DFD8482}" dt="2024-03-15T16:42:13.452" v="6083" actId="478"/>
          <ac:picMkLst>
            <pc:docMk/>
            <pc:sldMk cId="297450387" sldId="392"/>
            <ac:picMk id="5" creationId="{29029677-77AE-FB4D-1D37-8E0E110786A7}"/>
          </ac:picMkLst>
        </pc:picChg>
        <pc:picChg chg="del mod">
          <ac:chgData name="Spooren,Pieter P.F.M.J." userId="56d86647-26e4-46fd-b3f0-0e6013940f03" providerId="ADAL" clId="{1A92A3BD-841F-4BC3-9C71-5EFE0DFD8482}" dt="2024-03-15T16:42:09.371" v="6082" actId="478"/>
          <ac:picMkLst>
            <pc:docMk/>
            <pc:sldMk cId="297450387" sldId="392"/>
            <ac:picMk id="6" creationId="{388A64E7-1C44-5CB0-6D1B-4F467FB629F0}"/>
          </ac:picMkLst>
        </pc:picChg>
      </pc:sldChg>
      <pc:sldChg chg="addSp delSp modSp mod">
        <pc:chgData name="Spooren,Pieter P.F.M.J." userId="56d86647-26e4-46fd-b3f0-0e6013940f03" providerId="ADAL" clId="{1A92A3BD-841F-4BC3-9C71-5EFE0DFD8482}" dt="2024-03-15T20:27:41.489" v="10629" actId="20577"/>
        <pc:sldMkLst>
          <pc:docMk/>
          <pc:sldMk cId="1666046286" sldId="393"/>
        </pc:sldMkLst>
        <pc:spChg chg="mod">
          <ac:chgData name="Spooren,Pieter P.F.M.J." userId="56d86647-26e4-46fd-b3f0-0e6013940f03" providerId="ADAL" clId="{1A92A3BD-841F-4BC3-9C71-5EFE0DFD8482}" dt="2024-03-15T16:55:49.436" v="7150" actId="14100"/>
          <ac:spMkLst>
            <pc:docMk/>
            <pc:sldMk cId="1666046286" sldId="393"/>
            <ac:spMk id="2" creationId="{EEAEE2A4-2814-157F-E6EA-F6D32879DF1D}"/>
          </ac:spMkLst>
        </pc:spChg>
        <pc:spChg chg="add del mod">
          <ac:chgData name="Spooren,Pieter P.F.M.J." userId="56d86647-26e4-46fd-b3f0-0e6013940f03" providerId="ADAL" clId="{1A92A3BD-841F-4BC3-9C71-5EFE0DFD8482}" dt="2024-03-15T20:27:41.489" v="10629" actId="20577"/>
          <ac:spMkLst>
            <pc:docMk/>
            <pc:sldMk cId="1666046286" sldId="393"/>
            <ac:spMk id="3" creationId="{A3948D24-27B2-CDC5-09EE-E76F76450FF3}"/>
          </ac:spMkLst>
        </pc:spChg>
        <pc:spChg chg="add del mod">
          <ac:chgData name="Spooren,Pieter P.F.M.J." userId="56d86647-26e4-46fd-b3f0-0e6013940f03" providerId="ADAL" clId="{1A92A3BD-841F-4BC3-9C71-5EFE0DFD8482}" dt="2024-03-15T16:54:47.340" v="7129" actId="478"/>
          <ac:spMkLst>
            <pc:docMk/>
            <pc:sldMk cId="1666046286" sldId="393"/>
            <ac:spMk id="5" creationId="{503969B4-1581-21B5-165E-39110D6D2F1A}"/>
          </ac:spMkLst>
        </pc:spChg>
        <pc:spChg chg="add del mod">
          <ac:chgData name="Spooren,Pieter P.F.M.J." userId="56d86647-26e4-46fd-b3f0-0e6013940f03" providerId="ADAL" clId="{1A92A3BD-841F-4BC3-9C71-5EFE0DFD8482}" dt="2024-03-15T16:55:04.072" v="7132" actId="478"/>
          <ac:spMkLst>
            <pc:docMk/>
            <pc:sldMk cId="1666046286" sldId="393"/>
            <ac:spMk id="7" creationId="{BFE1FD0D-0240-A5D1-9641-4961B73EF8C0}"/>
          </ac:spMkLst>
        </pc:spChg>
        <pc:picChg chg="add mod">
          <ac:chgData name="Spooren,Pieter P.F.M.J." userId="56d86647-26e4-46fd-b3f0-0e6013940f03" providerId="ADAL" clId="{1A92A3BD-841F-4BC3-9C71-5EFE0DFD8482}" dt="2024-03-15T16:57:28.401" v="7171"/>
          <ac:picMkLst>
            <pc:docMk/>
            <pc:sldMk cId="1666046286" sldId="393"/>
            <ac:picMk id="8" creationId="{3A4053A7-B5F6-DD68-DF38-8BA7CB48B1DF}"/>
          </ac:picMkLst>
        </pc:picChg>
      </pc:sldChg>
      <pc:sldChg chg="addSp modSp new mod ord">
        <pc:chgData name="Spooren,Pieter P.F.M.J." userId="56d86647-26e4-46fd-b3f0-0e6013940f03" providerId="ADAL" clId="{1A92A3BD-841F-4BC3-9C71-5EFE0DFD8482}" dt="2024-03-15T20:30:06.323" v="10646" actId="20577"/>
        <pc:sldMkLst>
          <pc:docMk/>
          <pc:sldMk cId="2407090229" sldId="394"/>
        </pc:sldMkLst>
        <pc:spChg chg="mod">
          <ac:chgData name="Spooren,Pieter P.F.M.J." userId="56d86647-26e4-46fd-b3f0-0e6013940f03" providerId="ADAL" clId="{1A92A3BD-841F-4BC3-9C71-5EFE0DFD8482}" dt="2024-03-15T17:55:13.216" v="8136" actId="255"/>
          <ac:spMkLst>
            <pc:docMk/>
            <pc:sldMk cId="2407090229" sldId="394"/>
            <ac:spMk id="2" creationId="{E46CB112-F503-ECB2-FC90-8415432ACE4A}"/>
          </ac:spMkLst>
        </pc:spChg>
        <pc:spChg chg="mod">
          <ac:chgData name="Spooren,Pieter P.F.M.J." userId="56d86647-26e4-46fd-b3f0-0e6013940f03" providerId="ADAL" clId="{1A92A3BD-841F-4BC3-9C71-5EFE0DFD8482}" dt="2024-03-15T20:30:06.323" v="10646" actId="20577"/>
          <ac:spMkLst>
            <pc:docMk/>
            <pc:sldMk cId="2407090229" sldId="394"/>
            <ac:spMk id="3" creationId="{9E380FA0-ACC1-1CEA-2FC3-AC934336AE91}"/>
          </ac:spMkLst>
        </pc:spChg>
        <pc:picChg chg="add mod">
          <ac:chgData name="Spooren,Pieter P.F.M.J." userId="56d86647-26e4-46fd-b3f0-0e6013940f03" providerId="ADAL" clId="{1A92A3BD-841F-4BC3-9C71-5EFE0DFD8482}" dt="2024-03-15T19:28:20.125" v="10562"/>
          <ac:picMkLst>
            <pc:docMk/>
            <pc:sldMk cId="2407090229" sldId="394"/>
            <ac:picMk id="4" creationId="{EF420083-866E-E9DC-F0D9-EEA6F04C37EB}"/>
          </ac:picMkLst>
        </pc:picChg>
      </pc:sldChg>
      <pc:sldChg chg="del">
        <pc:chgData name="Spooren,Pieter P.F.M.J." userId="56d86647-26e4-46fd-b3f0-0e6013940f03" providerId="ADAL" clId="{1A92A3BD-841F-4BC3-9C71-5EFE0DFD8482}" dt="2024-03-15T16:57:44.178" v="7172" actId="2696"/>
        <pc:sldMkLst>
          <pc:docMk/>
          <pc:sldMk cId="2639378161" sldId="394"/>
        </pc:sldMkLst>
      </pc:sldChg>
      <pc:sldChg chg="addSp modSp new mod">
        <pc:chgData name="Spooren,Pieter P.F.M.J." userId="56d86647-26e4-46fd-b3f0-0e6013940f03" providerId="ADAL" clId="{1A92A3BD-841F-4BC3-9C71-5EFE0DFD8482}" dt="2024-03-15T19:11:16.114" v="9359"/>
        <pc:sldMkLst>
          <pc:docMk/>
          <pc:sldMk cId="1049092617" sldId="395"/>
        </pc:sldMkLst>
        <pc:spChg chg="mod">
          <ac:chgData name="Spooren,Pieter P.F.M.J." userId="56d86647-26e4-46fd-b3f0-0e6013940f03" providerId="ADAL" clId="{1A92A3BD-841F-4BC3-9C71-5EFE0DFD8482}" dt="2024-03-15T19:10:58.132" v="9358" actId="255"/>
          <ac:spMkLst>
            <pc:docMk/>
            <pc:sldMk cId="1049092617" sldId="395"/>
            <ac:spMk id="2" creationId="{8C18B09C-6327-015B-B425-CBFB3E6A8BCF}"/>
          </ac:spMkLst>
        </pc:spChg>
        <pc:spChg chg="mod">
          <ac:chgData name="Spooren,Pieter P.F.M.J." userId="56d86647-26e4-46fd-b3f0-0e6013940f03" providerId="ADAL" clId="{1A92A3BD-841F-4BC3-9C71-5EFE0DFD8482}" dt="2024-03-15T19:10:45.802" v="9356" actId="255"/>
          <ac:spMkLst>
            <pc:docMk/>
            <pc:sldMk cId="1049092617" sldId="395"/>
            <ac:spMk id="3" creationId="{458FCDD3-E495-EA0F-DE1D-0862A51AA43A}"/>
          </ac:spMkLst>
        </pc:spChg>
        <pc:picChg chg="add mod">
          <ac:chgData name="Spooren,Pieter P.F.M.J." userId="56d86647-26e4-46fd-b3f0-0e6013940f03" providerId="ADAL" clId="{1A92A3BD-841F-4BC3-9C71-5EFE0DFD8482}" dt="2024-03-15T19:11:16.114" v="9359"/>
          <ac:picMkLst>
            <pc:docMk/>
            <pc:sldMk cId="1049092617" sldId="395"/>
            <ac:picMk id="4" creationId="{8298C537-39C7-EE15-AC2B-307035A9B924}"/>
          </ac:picMkLst>
        </pc:picChg>
      </pc:sldChg>
      <pc:sldChg chg="modSp mod">
        <pc:chgData name="Spooren,Pieter P.F.M.J." userId="56d86647-26e4-46fd-b3f0-0e6013940f03" providerId="ADAL" clId="{1A92A3BD-841F-4BC3-9C71-5EFE0DFD8482}" dt="2024-03-15T19:16:32.956" v="9804" actId="20577"/>
        <pc:sldMkLst>
          <pc:docMk/>
          <pc:sldMk cId="2454876454" sldId="396"/>
        </pc:sldMkLst>
        <pc:spChg chg="mod">
          <ac:chgData name="Spooren,Pieter P.F.M.J." userId="56d86647-26e4-46fd-b3f0-0e6013940f03" providerId="ADAL" clId="{1A92A3BD-841F-4BC3-9C71-5EFE0DFD8482}" dt="2024-03-15T19:13:15.392" v="9607" actId="255"/>
          <ac:spMkLst>
            <pc:docMk/>
            <pc:sldMk cId="2454876454" sldId="396"/>
            <ac:spMk id="2" creationId="{BB13609F-2C18-A58B-E4D6-9486B1A5D62A}"/>
          </ac:spMkLst>
        </pc:spChg>
        <pc:spChg chg="mod">
          <ac:chgData name="Spooren,Pieter P.F.M.J." userId="56d86647-26e4-46fd-b3f0-0e6013940f03" providerId="ADAL" clId="{1A92A3BD-841F-4BC3-9C71-5EFE0DFD8482}" dt="2024-03-15T19:16:32.956" v="9804" actId="20577"/>
          <ac:spMkLst>
            <pc:docMk/>
            <pc:sldMk cId="2454876454" sldId="396"/>
            <ac:spMk id="3" creationId="{EE4E35BB-6CE8-F10A-E5A2-AE3DAE0D2A90}"/>
          </ac:spMkLst>
        </pc:spChg>
      </pc:sldChg>
      <pc:sldChg chg="addSp modSp new mod">
        <pc:chgData name="Spooren,Pieter P.F.M.J." userId="56d86647-26e4-46fd-b3f0-0e6013940f03" providerId="ADAL" clId="{1A92A3BD-841F-4BC3-9C71-5EFE0DFD8482}" dt="2024-03-15T20:30:40.032" v="10665" actId="20577"/>
        <pc:sldMkLst>
          <pc:docMk/>
          <pc:sldMk cId="1574298952" sldId="397"/>
        </pc:sldMkLst>
        <pc:spChg chg="mod">
          <ac:chgData name="Spooren,Pieter P.F.M.J." userId="56d86647-26e4-46fd-b3f0-0e6013940f03" providerId="ADAL" clId="{1A92A3BD-841F-4BC3-9C71-5EFE0DFD8482}" dt="2024-03-15T19:21:44.890" v="9892" actId="255"/>
          <ac:spMkLst>
            <pc:docMk/>
            <pc:sldMk cId="1574298952" sldId="397"/>
            <ac:spMk id="2" creationId="{A5F6C8DA-516C-7C06-6E01-9D538B25562C}"/>
          </ac:spMkLst>
        </pc:spChg>
        <pc:spChg chg="mod">
          <ac:chgData name="Spooren,Pieter P.F.M.J." userId="56d86647-26e4-46fd-b3f0-0e6013940f03" providerId="ADAL" clId="{1A92A3BD-841F-4BC3-9C71-5EFE0DFD8482}" dt="2024-03-15T20:30:40.032" v="10665" actId="20577"/>
          <ac:spMkLst>
            <pc:docMk/>
            <pc:sldMk cId="1574298952" sldId="397"/>
            <ac:spMk id="3" creationId="{B6B9C434-D6D3-AA14-293C-D46DAD369B05}"/>
          </ac:spMkLst>
        </pc:spChg>
        <pc:picChg chg="add mod">
          <ac:chgData name="Spooren,Pieter P.F.M.J." userId="56d86647-26e4-46fd-b3f0-0e6013940f03" providerId="ADAL" clId="{1A92A3BD-841F-4BC3-9C71-5EFE0DFD8482}" dt="2024-03-15T19:28:29.998" v="10563"/>
          <ac:picMkLst>
            <pc:docMk/>
            <pc:sldMk cId="1574298952" sldId="397"/>
            <ac:picMk id="4" creationId="{2D1EB7EB-A2F6-1930-8EA0-E6E9663E07A5}"/>
          </ac:picMkLst>
        </pc:picChg>
      </pc:sldChg>
      <pc:sldChg chg="add del">
        <pc:chgData name="Spooren,Pieter P.F.M.J." userId="56d86647-26e4-46fd-b3f0-0e6013940f03" providerId="ADAL" clId="{1A92A3BD-841F-4BC3-9C71-5EFE0DFD8482}" dt="2024-03-15T19:30:52.153" v="10598" actId="2696"/>
        <pc:sldMkLst>
          <pc:docMk/>
          <pc:sldMk cId="194650866" sldId="398"/>
        </pc:sldMkLst>
      </pc:sldChg>
      <pc:sldChg chg="add del">
        <pc:chgData name="Spooren,Pieter P.F.M.J." userId="56d86647-26e4-46fd-b3f0-0e6013940f03" providerId="ADAL" clId="{1A92A3BD-841F-4BC3-9C71-5EFE0DFD8482}" dt="2024-03-15T19:30:35.054" v="10597" actId="2696"/>
        <pc:sldMkLst>
          <pc:docMk/>
          <pc:sldMk cId="3372509115" sldId="399"/>
        </pc:sldMkLst>
      </pc:sldChg>
      <pc:sldChg chg="add del">
        <pc:chgData name="Spooren,Pieter P.F.M.J." userId="56d86647-26e4-46fd-b3f0-0e6013940f03" providerId="ADAL" clId="{1A92A3BD-841F-4BC3-9C71-5EFE0DFD8482}" dt="2024-03-15T19:31:06.774" v="10599" actId="2696"/>
        <pc:sldMkLst>
          <pc:docMk/>
          <pc:sldMk cId="2439213118" sldId="400"/>
        </pc:sldMkLst>
      </pc:sldChg>
      <pc:sldChg chg="addSp modSp new mod setBg">
        <pc:chgData name="Spooren,Pieter P.F.M.J." userId="56d86647-26e4-46fd-b3f0-0e6013940f03" providerId="ADAL" clId="{1A92A3BD-841F-4BC3-9C71-5EFE0DFD8482}" dt="2024-03-15T19:30:19.182" v="10596" actId="1076"/>
        <pc:sldMkLst>
          <pc:docMk/>
          <pc:sldMk cId="3012694086" sldId="401"/>
        </pc:sldMkLst>
        <pc:spChg chg="mod">
          <ac:chgData name="Spooren,Pieter P.F.M.J." userId="56d86647-26e4-46fd-b3f0-0e6013940f03" providerId="ADAL" clId="{1A92A3BD-841F-4BC3-9C71-5EFE0DFD8482}" dt="2024-03-15T19:29:55.715" v="10584" actId="26606"/>
          <ac:spMkLst>
            <pc:docMk/>
            <pc:sldMk cId="3012694086" sldId="401"/>
            <ac:spMk id="2" creationId="{67472091-03C2-62DB-85F3-E3F49C82459F}"/>
          </ac:spMkLst>
        </pc:spChg>
        <pc:spChg chg="mod">
          <ac:chgData name="Spooren,Pieter P.F.M.J." userId="56d86647-26e4-46fd-b3f0-0e6013940f03" providerId="ADAL" clId="{1A92A3BD-841F-4BC3-9C71-5EFE0DFD8482}" dt="2024-03-15T19:30:04.272" v="10592" actId="20577"/>
          <ac:spMkLst>
            <pc:docMk/>
            <pc:sldMk cId="3012694086" sldId="401"/>
            <ac:spMk id="3" creationId="{6D6800AD-F08B-76EB-789C-BB1D90C0D7C4}"/>
          </ac:spMkLst>
        </pc:spChg>
        <pc:spChg chg="add">
          <ac:chgData name="Spooren,Pieter P.F.M.J." userId="56d86647-26e4-46fd-b3f0-0e6013940f03" providerId="ADAL" clId="{1A92A3BD-841F-4BC3-9C71-5EFE0DFD8482}" dt="2024-03-15T19:29:55.715" v="10584" actId="26606"/>
          <ac:spMkLst>
            <pc:docMk/>
            <pc:sldMk cId="3012694086" sldId="401"/>
            <ac:spMk id="11" creationId="{EDDBB197-D710-4A4F-A9CA-FD2177498BE8}"/>
          </ac:spMkLst>
        </pc:spChg>
        <pc:spChg chg="add">
          <ac:chgData name="Spooren,Pieter P.F.M.J." userId="56d86647-26e4-46fd-b3f0-0e6013940f03" providerId="ADAL" clId="{1A92A3BD-841F-4BC3-9C71-5EFE0DFD8482}" dt="2024-03-15T19:29:55.715" v="10584" actId="26606"/>
          <ac:spMkLst>
            <pc:docMk/>
            <pc:sldMk cId="3012694086" sldId="401"/>
            <ac:spMk id="13" creationId="{975D1CFA-2CDB-4B64-BD9F-85744E8DA12F}"/>
          </ac:spMkLst>
        </pc:spChg>
        <pc:grpChg chg="add">
          <ac:chgData name="Spooren,Pieter P.F.M.J." userId="56d86647-26e4-46fd-b3f0-0e6013940f03" providerId="ADAL" clId="{1A92A3BD-841F-4BC3-9C71-5EFE0DFD8482}" dt="2024-03-15T19:29:55.715" v="10584" actId="26606"/>
          <ac:grpSpMkLst>
            <pc:docMk/>
            <pc:sldMk cId="3012694086" sldId="401"/>
            <ac:grpSpMk id="15" creationId="{25EE5136-01F1-466C-962D-BA9B4C6757AA}"/>
          </ac:grpSpMkLst>
        </pc:grpChg>
        <pc:picChg chg="add mod">
          <ac:chgData name="Spooren,Pieter P.F.M.J." userId="56d86647-26e4-46fd-b3f0-0e6013940f03" providerId="ADAL" clId="{1A92A3BD-841F-4BC3-9C71-5EFE0DFD8482}" dt="2024-03-15T19:30:19.182" v="10596" actId="1076"/>
          <ac:picMkLst>
            <pc:docMk/>
            <pc:sldMk cId="3012694086" sldId="401"/>
            <ac:picMk id="4" creationId="{A5B992F4-2E8E-4B43-D572-FAA48AEBEC2E}"/>
          </ac:picMkLst>
        </pc:picChg>
        <pc:picChg chg="add">
          <ac:chgData name="Spooren,Pieter P.F.M.J." userId="56d86647-26e4-46fd-b3f0-0e6013940f03" providerId="ADAL" clId="{1A92A3BD-841F-4BC3-9C71-5EFE0DFD8482}" dt="2024-03-15T19:29:55.715" v="10584" actId="26606"/>
          <ac:picMkLst>
            <pc:docMk/>
            <pc:sldMk cId="3012694086" sldId="401"/>
            <ac:picMk id="8" creationId="{75E02B74-F170-1C1C-CAF1-3FD5FF113346}"/>
          </ac:picMkLst>
        </pc:picChg>
      </pc:sldChg>
      <pc:sldChg chg="add del">
        <pc:chgData name="Spooren,Pieter P.F.M.J." userId="56d86647-26e4-46fd-b3f0-0e6013940f03" providerId="ADAL" clId="{1A92A3BD-841F-4BC3-9C71-5EFE0DFD8482}" dt="2024-03-15T19:28:06.415" v="10561" actId="2696"/>
        <pc:sldMkLst>
          <pc:docMk/>
          <pc:sldMk cId="3411180871" sldId="401"/>
        </pc:sldMkLst>
      </pc:sldChg>
      <pc:sldChg chg="add del">
        <pc:chgData name="Spooren,Pieter P.F.M.J." userId="56d86647-26e4-46fd-b3f0-0e6013940f03" providerId="ADAL" clId="{1A92A3BD-841F-4BC3-9C71-5EFE0DFD8482}" dt="2024-03-15T19:27:15.250" v="10559"/>
        <pc:sldMkLst>
          <pc:docMk/>
          <pc:sldMk cId="3791093813" sldId="401"/>
        </pc:sldMkLst>
      </pc:sldChg>
      <pc:sldChg chg="add del">
        <pc:chgData name="Spooren,Pieter P.F.M.J." userId="56d86647-26e4-46fd-b3f0-0e6013940f03" providerId="ADAL" clId="{1A92A3BD-841F-4BC3-9C71-5EFE0DFD8482}" dt="2024-03-15T19:27:12.888" v="10558"/>
        <pc:sldMkLst>
          <pc:docMk/>
          <pc:sldMk cId="716194886" sldId="40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041D40-F188-4A29-863A-FB54C22645BA}" type="datetimeFigureOut">
              <a:rPr lang="nl-NL" smtClean="0"/>
              <a:t>15-3-2024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0560A1-9502-4767-9340-279C7F1C15C4}" type="slidenum">
              <a:rPr lang="nl-NL" smtClean="0"/>
              <a:t>‹nr.›</a:t>
            </a:fld>
            <a:endParaRPr lang="nl-NL"/>
          </a:p>
        </p:txBody>
      </p:sp>
    </p:spTree>
    <p:extLst>
      <p:ext uri="{BB962C8B-B14F-4D97-AF65-F5344CB8AC3E}">
        <p14:creationId xmlns:p14="http://schemas.microsoft.com/office/powerpoint/2010/main" val="39575406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nl-NL" altLang="nl-NL" dirty="0"/>
              <a:t>Normaal niet te voelen</a:t>
            </a:r>
          </a:p>
          <a:p>
            <a:pPr eaLnBrk="1" hangingPunct="1"/>
            <a:r>
              <a:rPr lang="nl-NL" altLang="nl-NL" dirty="0"/>
              <a:t>Schildklier is ongeveer 20 gram</a:t>
            </a:r>
          </a:p>
          <a:p>
            <a:pPr eaLnBrk="1" hangingPunct="1"/>
            <a:r>
              <a:rPr lang="nl-NL" altLang="nl-NL" dirty="0"/>
              <a:t>Beweegt bij het slikken</a:t>
            </a:r>
          </a:p>
          <a:p>
            <a:pPr eaLnBrk="1" hangingPunct="1"/>
            <a:endParaRPr lang="nl-NL" altLang="nl-NL" dirty="0"/>
          </a:p>
          <a:p>
            <a:pPr eaLnBrk="1" hangingPunct="1"/>
            <a:r>
              <a:rPr lang="nl-NL" altLang="nl-NL" baseline="0" dirty="0"/>
              <a:t>Waar let je op bij palpatie</a:t>
            </a:r>
          </a:p>
          <a:p>
            <a:pPr eaLnBrk="1" hangingPunct="1"/>
            <a:endParaRPr lang="nl-NL" altLang="nl-NL"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altLang="nl-NL" baseline="0" dirty="0">
                <a:solidFill>
                  <a:srgbClr val="FF0000"/>
                </a:solidFill>
              </a:rPr>
              <a:t>Toegevoegd : </a:t>
            </a:r>
            <a:r>
              <a:rPr lang="nl-NL" altLang="nl-NL" sz="1200" dirty="0">
                <a:solidFill>
                  <a:schemeClr val="tx1"/>
                </a:solidFill>
                <a:latin typeface="Arial" panose="020B0604020202020204" pitchFamily="34" charset="0"/>
              </a:rPr>
              <a:t>Normale schildklier is ongeveer 20-30 gram en dan niet goed te voelen, bij slikken is vaak randje palpabel </a:t>
            </a:r>
          </a:p>
          <a:p>
            <a:pPr eaLnBrk="1" hangingPunct="1"/>
            <a:endParaRPr lang="nl-NL" altLang="nl-NL" dirty="0">
              <a:solidFill>
                <a:srgbClr val="FF0000"/>
              </a:solidFill>
            </a:endParaRPr>
          </a:p>
        </p:txBody>
      </p:sp>
      <p:sp>
        <p:nvSpPr>
          <p:cNvPr id="7172"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A435018-F93C-495D-B1D5-DCD762D15FD7}" type="slidenum">
              <a:rPr lang="nl-NL" altLang="nl-NL" smtClean="0">
                <a:latin typeface="Arial" panose="020B0604020202020204" pitchFamily="34" charset="0"/>
              </a:rPr>
              <a:pPr>
                <a:spcBef>
                  <a:spcPct val="0"/>
                </a:spcBef>
              </a:pPr>
              <a:t>4</a:t>
            </a:fld>
            <a:endParaRPr lang="nl-NL" altLang="nl-NL">
              <a:latin typeface="Arial" panose="020B0604020202020204" pitchFamily="34" charset="0"/>
            </a:endParaRPr>
          </a:p>
        </p:txBody>
      </p:sp>
    </p:spTree>
    <p:extLst>
      <p:ext uri="{BB962C8B-B14F-4D97-AF65-F5344CB8AC3E}">
        <p14:creationId xmlns:p14="http://schemas.microsoft.com/office/powerpoint/2010/main" val="438961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D38D36-6C70-F066-6B69-10BEE0883CA2}"/>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E5DA2AD6-68CC-8549-1E6C-021F3A9C12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2A35CDB6-5CC3-49EA-06F2-22B2AA408CDF}"/>
              </a:ext>
            </a:extLst>
          </p:cNvPr>
          <p:cNvSpPr>
            <a:spLocks noGrp="1"/>
          </p:cNvSpPr>
          <p:nvPr>
            <p:ph type="dt" sz="half" idx="10"/>
          </p:nvPr>
        </p:nvSpPr>
        <p:spPr/>
        <p:txBody>
          <a:bodyPr/>
          <a:lstStyle/>
          <a:p>
            <a:fld id="{7D5AB9D9-23C1-4A9A-9523-86DC2D8D8A7D}" type="datetimeFigureOut">
              <a:rPr lang="nl-NL" smtClean="0"/>
              <a:t>15-3-2024</a:t>
            </a:fld>
            <a:endParaRPr lang="nl-NL"/>
          </a:p>
        </p:txBody>
      </p:sp>
      <p:sp>
        <p:nvSpPr>
          <p:cNvPr id="5" name="Tijdelijke aanduiding voor voettekst 4">
            <a:extLst>
              <a:ext uri="{FF2B5EF4-FFF2-40B4-BE49-F238E27FC236}">
                <a16:creationId xmlns:a16="http://schemas.microsoft.com/office/drawing/2014/main" id="{3FAF7E37-2906-F63B-717D-CFE89300CF9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A4BEBE7-31C5-03E3-A3EF-A66FEAF1AB69}"/>
              </a:ext>
            </a:extLst>
          </p:cNvPr>
          <p:cNvSpPr>
            <a:spLocks noGrp="1"/>
          </p:cNvSpPr>
          <p:nvPr>
            <p:ph type="sldNum" sz="quarter" idx="12"/>
          </p:nvPr>
        </p:nvSpPr>
        <p:spPr/>
        <p:txBody>
          <a:bodyPr/>
          <a:lstStyle/>
          <a:p>
            <a:fld id="{11A44006-7B42-4482-A9CE-076BED85C89C}" type="slidenum">
              <a:rPr lang="nl-NL" smtClean="0"/>
              <a:t>‹nr.›</a:t>
            </a:fld>
            <a:endParaRPr lang="nl-NL"/>
          </a:p>
        </p:txBody>
      </p:sp>
    </p:spTree>
    <p:extLst>
      <p:ext uri="{BB962C8B-B14F-4D97-AF65-F5344CB8AC3E}">
        <p14:creationId xmlns:p14="http://schemas.microsoft.com/office/powerpoint/2010/main" val="2807494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505843-22F2-EE9B-3F6D-E7D5FA54CA67}"/>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C23431BB-1E98-5A31-69AB-5EA9E93316E9}"/>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CA001C8-5F80-D54F-6DF7-39D680AFDAE3}"/>
              </a:ext>
            </a:extLst>
          </p:cNvPr>
          <p:cNvSpPr>
            <a:spLocks noGrp="1"/>
          </p:cNvSpPr>
          <p:nvPr>
            <p:ph type="dt" sz="half" idx="10"/>
          </p:nvPr>
        </p:nvSpPr>
        <p:spPr/>
        <p:txBody>
          <a:bodyPr/>
          <a:lstStyle/>
          <a:p>
            <a:fld id="{7D5AB9D9-23C1-4A9A-9523-86DC2D8D8A7D}" type="datetimeFigureOut">
              <a:rPr lang="nl-NL" smtClean="0"/>
              <a:t>15-3-2024</a:t>
            </a:fld>
            <a:endParaRPr lang="nl-NL"/>
          </a:p>
        </p:txBody>
      </p:sp>
      <p:sp>
        <p:nvSpPr>
          <p:cNvPr id="5" name="Tijdelijke aanduiding voor voettekst 4">
            <a:extLst>
              <a:ext uri="{FF2B5EF4-FFF2-40B4-BE49-F238E27FC236}">
                <a16:creationId xmlns:a16="http://schemas.microsoft.com/office/drawing/2014/main" id="{7E6D6A1E-D7C1-6F79-1A18-5D3FF7627F3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0A32AEF-B812-2B3C-C4AF-548F32A70B6A}"/>
              </a:ext>
            </a:extLst>
          </p:cNvPr>
          <p:cNvSpPr>
            <a:spLocks noGrp="1"/>
          </p:cNvSpPr>
          <p:nvPr>
            <p:ph type="sldNum" sz="quarter" idx="12"/>
          </p:nvPr>
        </p:nvSpPr>
        <p:spPr/>
        <p:txBody>
          <a:bodyPr/>
          <a:lstStyle/>
          <a:p>
            <a:fld id="{11A44006-7B42-4482-A9CE-076BED85C89C}" type="slidenum">
              <a:rPr lang="nl-NL" smtClean="0"/>
              <a:t>‹nr.›</a:t>
            </a:fld>
            <a:endParaRPr lang="nl-NL"/>
          </a:p>
        </p:txBody>
      </p:sp>
    </p:spTree>
    <p:extLst>
      <p:ext uri="{BB962C8B-B14F-4D97-AF65-F5344CB8AC3E}">
        <p14:creationId xmlns:p14="http://schemas.microsoft.com/office/powerpoint/2010/main" val="379067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514BD6-CB7B-6C17-8082-346674FA224F}"/>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E4F88753-392D-24C1-DAF4-34982ADB6F7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8AD29888-A1A6-3E6F-33A5-D6CE2D58C076}"/>
              </a:ext>
            </a:extLst>
          </p:cNvPr>
          <p:cNvSpPr>
            <a:spLocks noGrp="1"/>
          </p:cNvSpPr>
          <p:nvPr>
            <p:ph type="dt" sz="half" idx="10"/>
          </p:nvPr>
        </p:nvSpPr>
        <p:spPr/>
        <p:txBody>
          <a:bodyPr/>
          <a:lstStyle/>
          <a:p>
            <a:fld id="{7D5AB9D9-23C1-4A9A-9523-86DC2D8D8A7D}" type="datetimeFigureOut">
              <a:rPr lang="nl-NL" smtClean="0"/>
              <a:t>15-3-2024</a:t>
            </a:fld>
            <a:endParaRPr lang="nl-NL"/>
          </a:p>
        </p:txBody>
      </p:sp>
      <p:sp>
        <p:nvSpPr>
          <p:cNvPr id="5" name="Tijdelijke aanduiding voor voettekst 4">
            <a:extLst>
              <a:ext uri="{FF2B5EF4-FFF2-40B4-BE49-F238E27FC236}">
                <a16:creationId xmlns:a16="http://schemas.microsoft.com/office/drawing/2014/main" id="{BA3E0B63-18C7-62D1-910A-A16EE9DE8A6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9D38BED-1DC5-FA80-AE41-7402CD0DCA48}"/>
              </a:ext>
            </a:extLst>
          </p:cNvPr>
          <p:cNvSpPr>
            <a:spLocks noGrp="1"/>
          </p:cNvSpPr>
          <p:nvPr>
            <p:ph type="sldNum" sz="quarter" idx="12"/>
          </p:nvPr>
        </p:nvSpPr>
        <p:spPr/>
        <p:txBody>
          <a:bodyPr/>
          <a:lstStyle/>
          <a:p>
            <a:fld id="{11A44006-7B42-4482-A9CE-076BED85C89C}" type="slidenum">
              <a:rPr lang="nl-NL" smtClean="0"/>
              <a:t>‹nr.›</a:t>
            </a:fld>
            <a:endParaRPr lang="nl-NL"/>
          </a:p>
        </p:txBody>
      </p:sp>
    </p:spTree>
    <p:extLst>
      <p:ext uri="{BB962C8B-B14F-4D97-AF65-F5344CB8AC3E}">
        <p14:creationId xmlns:p14="http://schemas.microsoft.com/office/powerpoint/2010/main" val="3045218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F9276F-BF3D-1D44-A6DF-3E6A1D3F4EFE}"/>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68BAEB4E-EA12-06B6-D982-6DA85063E93F}"/>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216E5386-ADCD-9732-0F6F-85882F4CB275}"/>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1B7F4B26-673B-09DD-EE2C-C9E6C0411BBF}"/>
              </a:ext>
            </a:extLst>
          </p:cNvPr>
          <p:cNvSpPr>
            <a:spLocks noGrp="1"/>
          </p:cNvSpPr>
          <p:nvPr>
            <p:ph type="dt" sz="half" idx="10"/>
          </p:nvPr>
        </p:nvSpPr>
        <p:spPr/>
        <p:txBody>
          <a:bodyPr/>
          <a:lstStyle/>
          <a:p>
            <a:fld id="{7D5AB9D9-23C1-4A9A-9523-86DC2D8D8A7D}" type="datetimeFigureOut">
              <a:rPr lang="nl-NL" smtClean="0"/>
              <a:t>15-3-2024</a:t>
            </a:fld>
            <a:endParaRPr lang="nl-NL"/>
          </a:p>
        </p:txBody>
      </p:sp>
      <p:sp>
        <p:nvSpPr>
          <p:cNvPr id="6" name="Tijdelijke aanduiding voor voettekst 5">
            <a:extLst>
              <a:ext uri="{FF2B5EF4-FFF2-40B4-BE49-F238E27FC236}">
                <a16:creationId xmlns:a16="http://schemas.microsoft.com/office/drawing/2014/main" id="{DE2144F4-2232-430F-F3E6-F4C470E2A2C0}"/>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DE05FD82-160C-E04B-45C9-075C0E9FFF03}"/>
              </a:ext>
            </a:extLst>
          </p:cNvPr>
          <p:cNvSpPr>
            <a:spLocks noGrp="1"/>
          </p:cNvSpPr>
          <p:nvPr>
            <p:ph type="sldNum" sz="quarter" idx="12"/>
          </p:nvPr>
        </p:nvSpPr>
        <p:spPr/>
        <p:txBody>
          <a:bodyPr/>
          <a:lstStyle/>
          <a:p>
            <a:fld id="{11A44006-7B42-4482-A9CE-076BED85C89C}" type="slidenum">
              <a:rPr lang="nl-NL" smtClean="0"/>
              <a:t>‹nr.›</a:t>
            </a:fld>
            <a:endParaRPr lang="nl-NL"/>
          </a:p>
        </p:txBody>
      </p:sp>
    </p:spTree>
    <p:extLst>
      <p:ext uri="{BB962C8B-B14F-4D97-AF65-F5344CB8AC3E}">
        <p14:creationId xmlns:p14="http://schemas.microsoft.com/office/powerpoint/2010/main" val="3597333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79058E-1DFF-1BEB-4A1E-C2D33BC94105}"/>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AF36FCAC-DDFF-4F5C-B77B-A2FB99EAA6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5736A1F0-70F5-39DA-5677-0F1FDAB06F25}"/>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C2423008-13DF-C19B-9482-A8E7CFE409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C6624AF7-8BE6-4197-DAB2-1A5E86C1E1DF}"/>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47673C60-FE98-93B2-5123-2FE8E54708AC}"/>
              </a:ext>
            </a:extLst>
          </p:cNvPr>
          <p:cNvSpPr>
            <a:spLocks noGrp="1"/>
          </p:cNvSpPr>
          <p:nvPr>
            <p:ph type="dt" sz="half" idx="10"/>
          </p:nvPr>
        </p:nvSpPr>
        <p:spPr/>
        <p:txBody>
          <a:bodyPr/>
          <a:lstStyle/>
          <a:p>
            <a:fld id="{7D5AB9D9-23C1-4A9A-9523-86DC2D8D8A7D}" type="datetimeFigureOut">
              <a:rPr lang="nl-NL" smtClean="0"/>
              <a:t>15-3-2024</a:t>
            </a:fld>
            <a:endParaRPr lang="nl-NL"/>
          </a:p>
        </p:txBody>
      </p:sp>
      <p:sp>
        <p:nvSpPr>
          <p:cNvPr id="8" name="Tijdelijke aanduiding voor voettekst 7">
            <a:extLst>
              <a:ext uri="{FF2B5EF4-FFF2-40B4-BE49-F238E27FC236}">
                <a16:creationId xmlns:a16="http://schemas.microsoft.com/office/drawing/2014/main" id="{4C4C2ECE-F4BF-7B4F-61DD-995BFEC4556B}"/>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90D14BBE-0976-C8DA-3122-30B383E109C6}"/>
              </a:ext>
            </a:extLst>
          </p:cNvPr>
          <p:cNvSpPr>
            <a:spLocks noGrp="1"/>
          </p:cNvSpPr>
          <p:nvPr>
            <p:ph type="sldNum" sz="quarter" idx="12"/>
          </p:nvPr>
        </p:nvSpPr>
        <p:spPr/>
        <p:txBody>
          <a:bodyPr/>
          <a:lstStyle/>
          <a:p>
            <a:fld id="{11A44006-7B42-4482-A9CE-076BED85C89C}" type="slidenum">
              <a:rPr lang="nl-NL" smtClean="0"/>
              <a:t>‹nr.›</a:t>
            </a:fld>
            <a:endParaRPr lang="nl-NL"/>
          </a:p>
        </p:txBody>
      </p:sp>
    </p:spTree>
    <p:extLst>
      <p:ext uri="{BB962C8B-B14F-4D97-AF65-F5344CB8AC3E}">
        <p14:creationId xmlns:p14="http://schemas.microsoft.com/office/powerpoint/2010/main" val="1070198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AE6627-9F7F-52AA-293D-82317ACEBAFE}"/>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4DD3DD37-415E-64AE-0E36-154403379E3E}"/>
              </a:ext>
            </a:extLst>
          </p:cNvPr>
          <p:cNvSpPr>
            <a:spLocks noGrp="1"/>
          </p:cNvSpPr>
          <p:nvPr>
            <p:ph type="dt" sz="half" idx="10"/>
          </p:nvPr>
        </p:nvSpPr>
        <p:spPr/>
        <p:txBody>
          <a:bodyPr/>
          <a:lstStyle/>
          <a:p>
            <a:fld id="{7D5AB9D9-23C1-4A9A-9523-86DC2D8D8A7D}" type="datetimeFigureOut">
              <a:rPr lang="nl-NL" smtClean="0"/>
              <a:t>15-3-2024</a:t>
            </a:fld>
            <a:endParaRPr lang="nl-NL"/>
          </a:p>
        </p:txBody>
      </p:sp>
      <p:sp>
        <p:nvSpPr>
          <p:cNvPr id="4" name="Tijdelijke aanduiding voor voettekst 3">
            <a:extLst>
              <a:ext uri="{FF2B5EF4-FFF2-40B4-BE49-F238E27FC236}">
                <a16:creationId xmlns:a16="http://schemas.microsoft.com/office/drawing/2014/main" id="{44EF471A-D365-077B-6E19-04617627CA6B}"/>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0E88E88D-D4EA-F94C-5E23-B69208D197A5}"/>
              </a:ext>
            </a:extLst>
          </p:cNvPr>
          <p:cNvSpPr>
            <a:spLocks noGrp="1"/>
          </p:cNvSpPr>
          <p:nvPr>
            <p:ph type="sldNum" sz="quarter" idx="12"/>
          </p:nvPr>
        </p:nvSpPr>
        <p:spPr/>
        <p:txBody>
          <a:bodyPr/>
          <a:lstStyle/>
          <a:p>
            <a:fld id="{11A44006-7B42-4482-A9CE-076BED85C89C}" type="slidenum">
              <a:rPr lang="nl-NL" smtClean="0"/>
              <a:t>‹nr.›</a:t>
            </a:fld>
            <a:endParaRPr lang="nl-NL"/>
          </a:p>
        </p:txBody>
      </p:sp>
    </p:spTree>
    <p:extLst>
      <p:ext uri="{BB962C8B-B14F-4D97-AF65-F5344CB8AC3E}">
        <p14:creationId xmlns:p14="http://schemas.microsoft.com/office/powerpoint/2010/main" val="1114152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AED0DF15-2140-08CE-59AA-CA210BAB53E2}"/>
              </a:ext>
            </a:extLst>
          </p:cNvPr>
          <p:cNvSpPr>
            <a:spLocks noGrp="1"/>
          </p:cNvSpPr>
          <p:nvPr>
            <p:ph type="dt" sz="half" idx="10"/>
          </p:nvPr>
        </p:nvSpPr>
        <p:spPr/>
        <p:txBody>
          <a:bodyPr/>
          <a:lstStyle/>
          <a:p>
            <a:fld id="{7D5AB9D9-23C1-4A9A-9523-86DC2D8D8A7D}" type="datetimeFigureOut">
              <a:rPr lang="nl-NL" smtClean="0"/>
              <a:t>15-3-2024</a:t>
            </a:fld>
            <a:endParaRPr lang="nl-NL"/>
          </a:p>
        </p:txBody>
      </p:sp>
      <p:sp>
        <p:nvSpPr>
          <p:cNvPr id="3" name="Tijdelijke aanduiding voor voettekst 2">
            <a:extLst>
              <a:ext uri="{FF2B5EF4-FFF2-40B4-BE49-F238E27FC236}">
                <a16:creationId xmlns:a16="http://schemas.microsoft.com/office/drawing/2014/main" id="{6C96DC1B-7323-57C8-7D5B-57BE204C187D}"/>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34B401F2-E6F5-D0E1-213D-A7FD4DA44BFF}"/>
              </a:ext>
            </a:extLst>
          </p:cNvPr>
          <p:cNvSpPr>
            <a:spLocks noGrp="1"/>
          </p:cNvSpPr>
          <p:nvPr>
            <p:ph type="sldNum" sz="quarter" idx="12"/>
          </p:nvPr>
        </p:nvSpPr>
        <p:spPr/>
        <p:txBody>
          <a:bodyPr/>
          <a:lstStyle/>
          <a:p>
            <a:fld id="{11A44006-7B42-4482-A9CE-076BED85C89C}" type="slidenum">
              <a:rPr lang="nl-NL" smtClean="0"/>
              <a:t>‹nr.›</a:t>
            </a:fld>
            <a:endParaRPr lang="nl-NL"/>
          </a:p>
        </p:txBody>
      </p:sp>
    </p:spTree>
    <p:extLst>
      <p:ext uri="{BB962C8B-B14F-4D97-AF65-F5344CB8AC3E}">
        <p14:creationId xmlns:p14="http://schemas.microsoft.com/office/powerpoint/2010/main" val="4225146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BAF407-FFE4-CAAA-94BD-9349CA653095}"/>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AA9565E3-A329-B431-8C1A-B33E433769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DC05B9FF-6A35-B94D-8E5E-08D257E4D2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3BC981FA-1B18-BD3D-D470-DB829270B534}"/>
              </a:ext>
            </a:extLst>
          </p:cNvPr>
          <p:cNvSpPr>
            <a:spLocks noGrp="1"/>
          </p:cNvSpPr>
          <p:nvPr>
            <p:ph type="dt" sz="half" idx="10"/>
          </p:nvPr>
        </p:nvSpPr>
        <p:spPr/>
        <p:txBody>
          <a:bodyPr/>
          <a:lstStyle/>
          <a:p>
            <a:fld id="{7D5AB9D9-23C1-4A9A-9523-86DC2D8D8A7D}" type="datetimeFigureOut">
              <a:rPr lang="nl-NL" smtClean="0"/>
              <a:t>15-3-2024</a:t>
            </a:fld>
            <a:endParaRPr lang="nl-NL"/>
          </a:p>
        </p:txBody>
      </p:sp>
      <p:sp>
        <p:nvSpPr>
          <p:cNvPr id="6" name="Tijdelijke aanduiding voor voettekst 5">
            <a:extLst>
              <a:ext uri="{FF2B5EF4-FFF2-40B4-BE49-F238E27FC236}">
                <a16:creationId xmlns:a16="http://schemas.microsoft.com/office/drawing/2014/main" id="{9CE95440-04A1-897D-6C04-0793C9AE5FE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A5577F5-1959-4A3C-BAC7-556DD0E1CC9F}"/>
              </a:ext>
            </a:extLst>
          </p:cNvPr>
          <p:cNvSpPr>
            <a:spLocks noGrp="1"/>
          </p:cNvSpPr>
          <p:nvPr>
            <p:ph type="sldNum" sz="quarter" idx="12"/>
          </p:nvPr>
        </p:nvSpPr>
        <p:spPr/>
        <p:txBody>
          <a:bodyPr/>
          <a:lstStyle/>
          <a:p>
            <a:fld id="{11A44006-7B42-4482-A9CE-076BED85C89C}" type="slidenum">
              <a:rPr lang="nl-NL" smtClean="0"/>
              <a:t>‹nr.›</a:t>
            </a:fld>
            <a:endParaRPr lang="nl-NL"/>
          </a:p>
        </p:txBody>
      </p:sp>
    </p:spTree>
    <p:extLst>
      <p:ext uri="{BB962C8B-B14F-4D97-AF65-F5344CB8AC3E}">
        <p14:creationId xmlns:p14="http://schemas.microsoft.com/office/powerpoint/2010/main" val="111848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D606F5-DE46-6CA9-5D82-D51ACC4103E6}"/>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DE58E99C-73FA-CF99-7567-6960BC31A0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A853845D-5BA0-71DD-7ED4-CCF4175AE0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548BF6D4-8AFA-DFB4-CDAC-8FC9F7EF6012}"/>
              </a:ext>
            </a:extLst>
          </p:cNvPr>
          <p:cNvSpPr>
            <a:spLocks noGrp="1"/>
          </p:cNvSpPr>
          <p:nvPr>
            <p:ph type="dt" sz="half" idx="10"/>
          </p:nvPr>
        </p:nvSpPr>
        <p:spPr/>
        <p:txBody>
          <a:bodyPr/>
          <a:lstStyle/>
          <a:p>
            <a:fld id="{7D5AB9D9-23C1-4A9A-9523-86DC2D8D8A7D}" type="datetimeFigureOut">
              <a:rPr lang="nl-NL" smtClean="0"/>
              <a:t>15-3-2024</a:t>
            </a:fld>
            <a:endParaRPr lang="nl-NL"/>
          </a:p>
        </p:txBody>
      </p:sp>
      <p:sp>
        <p:nvSpPr>
          <p:cNvPr id="6" name="Tijdelijke aanduiding voor voettekst 5">
            <a:extLst>
              <a:ext uri="{FF2B5EF4-FFF2-40B4-BE49-F238E27FC236}">
                <a16:creationId xmlns:a16="http://schemas.microsoft.com/office/drawing/2014/main" id="{0D1DC2C9-FA5A-60D4-D80D-B5F882DFB11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1DFCC58-0C2C-CEEC-50AB-84B78CA9431D}"/>
              </a:ext>
            </a:extLst>
          </p:cNvPr>
          <p:cNvSpPr>
            <a:spLocks noGrp="1"/>
          </p:cNvSpPr>
          <p:nvPr>
            <p:ph type="sldNum" sz="quarter" idx="12"/>
          </p:nvPr>
        </p:nvSpPr>
        <p:spPr/>
        <p:txBody>
          <a:bodyPr/>
          <a:lstStyle/>
          <a:p>
            <a:fld id="{11A44006-7B42-4482-A9CE-076BED85C89C}" type="slidenum">
              <a:rPr lang="nl-NL" smtClean="0"/>
              <a:t>‹nr.›</a:t>
            </a:fld>
            <a:endParaRPr lang="nl-NL"/>
          </a:p>
        </p:txBody>
      </p:sp>
    </p:spTree>
    <p:extLst>
      <p:ext uri="{BB962C8B-B14F-4D97-AF65-F5344CB8AC3E}">
        <p14:creationId xmlns:p14="http://schemas.microsoft.com/office/powerpoint/2010/main" val="3298542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BF3F08-333A-E782-BD7F-7E96AB9E9F10}"/>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12F76BF5-7505-B679-992D-9C7E3121E803}"/>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25FE7CF-5A17-A499-6473-D9D03985CD6C}"/>
              </a:ext>
            </a:extLst>
          </p:cNvPr>
          <p:cNvSpPr>
            <a:spLocks noGrp="1"/>
          </p:cNvSpPr>
          <p:nvPr>
            <p:ph type="dt" sz="half" idx="10"/>
          </p:nvPr>
        </p:nvSpPr>
        <p:spPr/>
        <p:txBody>
          <a:bodyPr/>
          <a:lstStyle/>
          <a:p>
            <a:fld id="{7D5AB9D9-23C1-4A9A-9523-86DC2D8D8A7D}" type="datetimeFigureOut">
              <a:rPr lang="nl-NL" smtClean="0"/>
              <a:t>15-3-2024</a:t>
            </a:fld>
            <a:endParaRPr lang="nl-NL"/>
          </a:p>
        </p:txBody>
      </p:sp>
      <p:sp>
        <p:nvSpPr>
          <p:cNvPr id="5" name="Tijdelijke aanduiding voor voettekst 4">
            <a:extLst>
              <a:ext uri="{FF2B5EF4-FFF2-40B4-BE49-F238E27FC236}">
                <a16:creationId xmlns:a16="http://schemas.microsoft.com/office/drawing/2014/main" id="{64F23537-0060-ADDF-71BA-D578A9B5590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88CCE44-23C7-4703-51FD-4167C6D4E028}"/>
              </a:ext>
            </a:extLst>
          </p:cNvPr>
          <p:cNvSpPr>
            <a:spLocks noGrp="1"/>
          </p:cNvSpPr>
          <p:nvPr>
            <p:ph type="sldNum" sz="quarter" idx="12"/>
          </p:nvPr>
        </p:nvSpPr>
        <p:spPr/>
        <p:txBody>
          <a:bodyPr/>
          <a:lstStyle/>
          <a:p>
            <a:fld id="{11A44006-7B42-4482-A9CE-076BED85C89C}" type="slidenum">
              <a:rPr lang="nl-NL" smtClean="0"/>
              <a:t>‹nr.›</a:t>
            </a:fld>
            <a:endParaRPr lang="nl-NL"/>
          </a:p>
        </p:txBody>
      </p:sp>
    </p:spTree>
    <p:extLst>
      <p:ext uri="{BB962C8B-B14F-4D97-AF65-F5344CB8AC3E}">
        <p14:creationId xmlns:p14="http://schemas.microsoft.com/office/powerpoint/2010/main" val="315087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E4B44810-E8FC-1A44-548B-A23AE49A21A6}"/>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99CB5FA4-448A-B540-33E8-E62AA1D5E9A8}"/>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BD7D6EF-0607-CD0E-6944-068E57C74C2D}"/>
              </a:ext>
            </a:extLst>
          </p:cNvPr>
          <p:cNvSpPr>
            <a:spLocks noGrp="1"/>
          </p:cNvSpPr>
          <p:nvPr>
            <p:ph type="dt" sz="half" idx="10"/>
          </p:nvPr>
        </p:nvSpPr>
        <p:spPr/>
        <p:txBody>
          <a:bodyPr/>
          <a:lstStyle/>
          <a:p>
            <a:fld id="{7D5AB9D9-23C1-4A9A-9523-86DC2D8D8A7D}" type="datetimeFigureOut">
              <a:rPr lang="nl-NL" smtClean="0"/>
              <a:t>15-3-2024</a:t>
            </a:fld>
            <a:endParaRPr lang="nl-NL"/>
          </a:p>
        </p:txBody>
      </p:sp>
      <p:sp>
        <p:nvSpPr>
          <p:cNvPr id="5" name="Tijdelijke aanduiding voor voettekst 4">
            <a:extLst>
              <a:ext uri="{FF2B5EF4-FFF2-40B4-BE49-F238E27FC236}">
                <a16:creationId xmlns:a16="http://schemas.microsoft.com/office/drawing/2014/main" id="{FF902E24-2458-C8D5-17B9-632D1B33309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0337EF2-7EB7-AACC-9AF9-C791CE122739}"/>
              </a:ext>
            </a:extLst>
          </p:cNvPr>
          <p:cNvSpPr>
            <a:spLocks noGrp="1"/>
          </p:cNvSpPr>
          <p:nvPr>
            <p:ph type="sldNum" sz="quarter" idx="12"/>
          </p:nvPr>
        </p:nvSpPr>
        <p:spPr/>
        <p:txBody>
          <a:bodyPr/>
          <a:lstStyle/>
          <a:p>
            <a:fld id="{11A44006-7B42-4482-A9CE-076BED85C89C}" type="slidenum">
              <a:rPr lang="nl-NL" smtClean="0"/>
              <a:t>‹nr.›</a:t>
            </a:fld>
            <a:endParaRPr lang="nl-NL"/>
          </a:p>
        </p:txBody>
      </p:sp>
    </p:spTree>
    <p:extLst>
      <p:ext uri="{BB962C8B-B14F-4D97-AF65-F5344CB8AC3E}">
        <p14:creationId xmlns:p14="http://schemas.microsoft.com/office/powerpoint/2010/main" val="2378703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9D25B46C-7DB4-B37F-6AA6-7E529173CE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4545875C-2465-792E-01C1-2F79C88A25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5677F03-B9CC-DD1D-EDAF-C66AEFB809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5AB9D9-23C1-4A9A-9523-86DC2D8D8A7D}" type="datetimeFigureOut">
              <a:rPr lang="nl-NL" smtClean="0"/>
              <a:t>15-3-2024</a:t>
            </a:fld>
            <a:endParaRPr lang="nl-NL"/>
          </a:p>
        </p:txBody>
      </p:sp>
      <p:sp>
        <p:nvSpPr>
          <p:cNvPr id="5" name="Tijdelijke aanduiding voor voettekst 4">
            <a:extLst>
              <a:ext uri="{FF2B5EF4-FFF2-40B4-BE49-F238E27FC236}">
                <a16:creationId xmlns:a16="http://schemas.microsoft.com/office/drawing/2014/main" id="{D87E78D6-061F-B12C-3409-EDB46C7EC6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2D362669-328E-B02D-D990-6D4632E1DF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A44006-7B42-4482-A9CE-076BED85C89C}" type="slidenum">
              <a:rPr lang="nl-NL" smtClean="0"/>
              <a:t>‹nr.›</a:t>
            </a:fld>
            <a:endParaRPr lang="nl-NL"/>
          </a:p>
        </p:txBody>
      </p:sp>
    </p:spTree>
    <p:extLst>
      <p:ext uri="{BB962C8B-B14F-4D97-AF65-F5344CB8AC3E}">
        <p14:creationId xmlns:p14="http://schemas.microsoft.com/office/powerpoint/2010/main" val="2089510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14.jpeg"/></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8">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DC550A0D-6ED0-4D57-CC2D-4E44925150B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78960" y="608877"/>
            <a:ext cx="3729494" cy="2213635"/>
          </a:xfrm>
          <a:prstGeom prst="rect">
            <a:avLst/>
          </a:prstGeo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6" name="Right Triangle 10">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12">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91A5A92-4208-3FB6-7423-6F2DA07A74FE}"/>
              </a:ext>
            </a:extLst>
          </p:cNvPr>
          <p:cNvSpPr>
            <a:spLocks noGrp="1"/>
          </p:cNvSpPr>
          <p:nvPr>
            <p:ph type="ctrTitle"/>
          </p:nvPr>
        </p:nvSpPr>
        <p:spPr>
          <a:xfrm>
            <a:off x="1134836" y="3014135"/>
            <a:ext cx="9076140" cy="1792484"/>
          </a:xfrm>
        </p:spPr>
        <p:txBody>
          <a:bodyPr anchor="b">
            <a:normAutofit fontScale="90000"/>
          </a:bodyPr>
          <a:lstStyle/>
          <a:p>
            <a:pPr algn="l"/>
            <a:r>
              <a:rPr lang="nl-NL" sz="8000" dirty="0"/>
              <a:t>Schildklier</a:t>
            </a:r>
            <a:br>
              <a:rPr lang="nl-NL" sz="8000" dirty="0"/>
            </a:br>
            <a:r>
              <a:rPr lang="nl-NL" sz="5300" dirty="0"/>
              <a:t>Pathologie en Therapie  </a:t>
            </a:r>
          </a:p>
        </p:txBody>
      </p:sp>
      <p:sp>
        <p:nvSpPr>
          <p:cNvPr id="3" name="Ondertitel 2">
            <a:extLst>
              <a:ext uri="{FF2B5EF4-FFF2-40B4-BE49-F238E27FC236}">
                <a16:creationId xmlns:a16="http://schemas.microsoft.com/office/drawing/2014/main" id="{06586CC6-AA9E-0247-9D00-331702826BD1}"/>
              </a:ext>
            </a:extLst>
          </p:cNvPr>
          <p:cNvSpPr>
            <a:spLocks noGrp="1"/>
          </p:cNvSpPr>
          <p:nvPr>
            <p:ph type="subTitle" idx="1"/>
          </p:nvPr>
        </p:nvSpPr>
        <p:spPr>
          <a:xfrm>
            <a:off x="922564" y="5142305"/>
            <a:ext cx="7688037" cy="1016074"/>
          </a:xfrm>
        </p:spPr>
        <p:txBody>
          <a:bodyPr anchor="t">
            <a:normAutofit fontScale="85000" lnSpcReduction="20000"/>
          </a:bodyPr>
          <a:lstStyle/>
          <a:p>
            <a:pPr algn="l"/>
            <a:r>
              <a:rPr lang="nl-NL" dirty="0"/>
              <a:t>Pieter Spooren</a:t>
            </a:r>
          </a:p>
          <a:p>
            <a:pPr algn="l"/>
            <a:r>
              <a:rPr lang="nl-NL" dirty="0"/>
              <a:t>Docent </a:t>
            </a:r>
            <a:r>
              <a:rPr lang="nl-NL" dirty="0" err="1"/>
              <a:t>Fontys</a:t>
            </a:r>
            <a:endParaRPr lang="nl-NL" dirty="0"/>
          </a:p>
          <a:p>
            <a:pPr algn="l"/>
            <a:r>
              <a:rPr lang="nl-NL" dirty="0" err="1"/>
              <a:t>Internist,n.p</a:t>
            </a:r>
            <a:r>
              <a:rPr lang="nl-NL" dirty="0"/>
              <a:t>. </a:t>
            </a:r>
          </a:p>
        </p:txBody>
      </p:sp>
    </p:spTree>
    <p:extLst>
      <p:ext uri="{BB962C8B-B14F-4D97-AF65-F5344CB8AC3E}">
        <p14:creationId xmlns:p14="http://schemas.microsoft.com/office/powerpoint/2010/main" val="1006576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88FEEC-186B-6DB3-DE15-3EDB67411ECA}"/>
              </a:ext>
            </a:extLst>
          </p:cNvPr>
          <p:cNvSpPr>
            <a:spLocks noGrp="1"/>
          </p:cNvSpPr>
          <p:nvPr>
            <p:ph type="title"/>
          </p:nvPr>
        </p:nvSpPr>
        <p:spPr/>
        <p:txBody>
          <a:bodyPr/>
          <a:lstStyle/>
          <a:p>
            <a:r>
              <a:rPr lang="nl-NL" dirty="0"/>
              <a:t>Inhoud </a:t>
            </a:r>
          </a:p>
        </p:txBody>
      </p:sp>
      <p:sp>
        <p:nvSpPr>
          <p:cNvPr id="3" name="Tijdelijke aanduiding voor inhoud 2">
            <a:extLst>
              <a:ext uri="{FF2B5EF4-FFF2-40B4-BE49-F238E27FC236}">
                <a16:creationId xmlns:a16="http://schemas.microsoft.com/office/drawing/2014/main" id="{581047D2-9B96-BCC1-A5F0-8EB19709A6D5}"/>
              </a:ext>
            </a:extLst>
          </p:cNvPr>
          <p:cNvSpPr>
            <a:spLocks noGrp="1"/>
          </p:cNvSpPr>
          <p:nvPr>
            <p:ph idx="1"/>
          </p:nvPr>
        </p:nvSpPr>
        <p:spPr/>
        <p:txBody>
          <a:bodyPr>
            <a:normAutofit fontScale="92500" lnSpcReduction="10000"/>
          </a:bodyPr>
          <a:lstStyle/>
          <a:p>
            <a:r>
              <a:rPr lang="nl-NL" dirty="0"/>
              <a:t>Inleiding </a:t>
            </a:r>
          </a:p>
          <a:p>
            <a:r>
              <a:rPr lang="nl-NL" dirty="0"/>
              <a:t>Schildklierpathologie</a:t>
            </a:r>
          </a:p>
          <a:p>
            <a:r>
              <a:rPr lang="nl-NL" dirty="0"/>
              <a:t>Schildklierdiagnostiek </a:t>
            </a:r>
          </a:p>
          <a:p>
            <a:r>
              <a:rPr lang="nl-NL" dirty="0"/>
              <a:t>Ziektebeelden van de schildklier en beleid </a:t>
            </a:r>
          </a:p>
          <a:p>
            <a:r>
              <a:rPr lang="nl-NL" dirty="0"/>
              <a:t>Behandeling hypothyreoïdie  </a:t>
            </a:r>
          </a:p>
          <a:p>
            <a:r>
              <a:rPr lang="nl-NL" dirty="0"/>
              <a:t>Schildklier en zwangerschap </a:t>
            </a:r>
          </a:p>
          <a:p>
            <a:endParaRPr lang="nl-NL" dirty="0"/>
          </a:p>
          <a:p>
            <a:endParaRPr lang="nl-NL" dirty="0"/>
          </a:p>
          <a:p>
            <a:pPr marL="0" indent="0">
              <a:buNone/>
            </a:pPr>
            <a:r>
              <a:rPr lang="nl-NL" dirty="0"/>
              <a:t>N.B.: Uitgangspunt is de NHG-standaard 2013 en de nieuwe standaard die binnenkort uitkomt.  </a:t>
            </a:r>
          </a:p>
          <a:p>
            <a:endParaRPr lang="nl-NL" dirty="0"/>
          </a:p>
        </p:txBody>
      </p:sp>
      <p:pic>
        <p:nvPicPr>
          <p:cNvPr id="4" name="Picture 4">
            <a:extLst>
              <a:ext uri="{FF2B5EF4-FFF2-40B4-BE49-F238E27FC236}">
                <a16:creationId xmlns:a16="http://schemas.microsoft.com/office/drawing/2014/main" id="{1BBA500C-2151-DC6D-5072-C540FBC3B0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2861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0758849-98BA-9C12-33DD-EB66A08B91CF}"/>
              </a:ext>
            </a:extLst>
          </p:cNvPr>
          <p:cNvSpPr>
            <a:spLocks noGrp="1"/>
          </p:cNvSpPr>
          <p:nvPr>
            <p:ph type="title"/>
          </p:nvPr>
        </p:nvSpPr>
        <p:spPr>
          <a:xfrm>
            <a:off x="686834" y="1153572"/>
            <a:ext cx="3200400" cy="4461163"/>
          </a:xfrm>
        </p:spPr>
        <p:txBody>
          <a:bodyPr>
            <a:normAutofit/>
          </a:bodyPr>
          <a:lstStyle/>
          <a:p>
            <a:endParaRPr lang="nl-NL" dirty="0">
              <a:solidFill>
                <a:srgbClr val="FFFFFF"/>
              </a:solidFill>
            </a:endParaRPr>
          </a:p>
        </p:txBody>
      </p:sp>
      <p:sp>
        <p:nvSpPr>
          <p:cNvPr id="25"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ijdelijke aanduiding voor inhoud 2">
            <a:extLst>
              <a:ext uri="{FF2B5EF4-FFF2-40B4-BE49-F238E27FC236}">
                <a16:creationId xmlns:a16="http://schemas.microsoft.com/office/drawing/2014/main" id="{B72927CF-B33A-EDB7-CC3D-B4E0264EEFAE}"/>
              </a:ext>
            </a:extLst>
          </p:cNvPr>
          <p:cNvSpPr>
            <a:spLocks noGrp="1"/>
          </p:cNvSpPr>
          <p:nvPr>
            <p:ph idx="1"/>
          </p:nvPr>
        </p:nvSpPr>
        <p:spPr>
          <a:xfrm>
            <a:off x="4447308" y="591344"/>
            <a:ext cx="6906491" cy="5585619"/>
          </a:xfrm>
        </p:spPr>
        <p:txBody>
          <a:bodyPr anchor="ctr">
            <a:normAutofit/>
          </a:bodyPr>
          <a:lstStyle/>
          <a:p>
            <a:pPr marL="0" indent="0">
              <a:buNone/>
            </a:pPr>
            <a:endParaRPr lang="nl-NL" dirty="0"/>
          </a:p>
          <a:p>
            <a:pPr marL="0" indent="0">
              <a:buNone/>
            </a:pPr>
            <a:endParaRPr lang="nl-NL" dirty="0"/>
          </a:p>
          <a:p>
            <a:pPr marL="0" indent="0">
              <a:buNone/>
            </a:pPr>
            <a:r>
              <a:rPr lang="nl-NL" dirty="0">
                <a:latin typeface="Fontys Frutiger" panose="00000400000000000000" pitchFamily="2" charset="0"/>
              </a:rPr>
              <a:t>Inleiding </a:t>
            </a:r>
          </a:p>
        </p:txBody>
      </p:sp>
      <p:pic>
        <p:nvPicPr>
          <p:cNvPr id="4" name="Picture 4" descr="Afbeelding met logo, Lettertype, Graphics&#10;&#10;Automatisch gegenereerde beschrijving">
            <a:extLst>
              <a:ext uri="{FF2B5EF4-FFF2-40B4-BE49-F238E27FC236}">
                <a16:creationId xmlns:a16="http://schemas.microsoft.com/office/drawing/2014/main" id="{EACF8265-B312-D804-D6E9-3398E87CFF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6150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el 1"/>
          <p:cNvSpPr>
            <a:spLocks noGrp="1"/>
          </p:cNvSpPr>
          <p:nvPr>
            <p:ph type="title"/>
          </p:nvPr>
        </p:nvSpPr>
        <p:spPr>
          <a:xfrm>
            <a:off x="838200" y="-408213"/>
            <a:ext cx="10515600" cy="1436119"/>
          </a:xfrm>
        </p:spPr>
        <p:txBody>
          <a:bodyPr/>
          <a:lstStyle/>
          <a:p>
            <a:r>
              <a:rPr altLang="nl-NL" dirty="0">
                <a:cs typeface="Arial" panose="020B0604020202020204" pitchFamily="34" charset="0"/>
              </a:rPr>
              <a:t>Anatomie</a:t>
            </a:r>
          </a:p>
        </p:txBody>
      </p:sp>
      <p:sp>
        <p:nvSpPr>
          <p:cNvPr id="6148" name="Tekstvak 2"/>
          <p:cNvSpPr txBox="1">
            <a:spLocks noChangeArrowheads="1"/>
          </p:cNvSpPr>
          <p:nvPr/>
        </p:nvSpPr>
        <p:spPr bwMode="auto">
          <a:xfrm>
            <a:off x="530679" y="955222"/>
            <a:ext cx="7051842" cy="4607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rgbClr val="663366"/>
                </a:solidFill>
                <a:latin typeface="Fontys Frutiger" panose="00000400000000000000" pitchFamily="2" charset="0"/>
                <a:cs typeface="Arial" panose="020B0604020202020204" pitchFamily="34" charset="0"/>
              </a:defRPr>
            </a:lvl1pPr>
            <a:lvl2pPr>
              <a:spcBef>
                <a:spcPct val="20000"/>
              </a:spcBef>
              <a:buSzPct val="110000"/>
              <a:buFont typeface="Arial" panose="020B0604020202020204" pitchFamily="34" charset="0"/>
              <a:buChar char="-"/>
              <a:defRPr sz="2800">
                <a:solidFill>
                  <a:srgbClr val="663366"/>
                </a:solidFill>
                <a:latin typeface="Fontys Frutiger" panose="00000400000000000000" pitchFamily="2" charset="0"/>
                <a:cs typeface="Arial" panose="020B0604020202020204" pitchFamily="34" charset="0"/>
              </a:defRPr>
            </a:lvl2pPr>
            <a:lvl3pPr marL="1143000" indent="-228600">
              <a:spcBef>
                <a:spcPct val="20000"/>
              </a:spcBef>
              <a:buFont typeface="Symbol" panose="05050102010706020507" pitchFamily="18" charset="2"/>
              <a:buChar char="*"/>
              <a:defRPr sz="2400">
                <a:solidFill>
                  <a:srgbClr val="663366"/>
                </a:solidFill>
                <a:latin typeface="Fontys Frutiger" panose="00000400000000000000" pitchFamily="2" charset="0"/>
                <a:cs typeface="Arial" panose="020B0604020202020204" pitchFamily="34" charset="0"/>
              </a:defRPr>
            </a:lvl3pPr>
            <a:lvl4pPr marL="1600200" indent="-228600">
              <a:spcBef>
                <a:spcPct val="20000"/>
              </a:spcBef>
              <a:buFont typeface="Wingdings" panose="05000000000000000000" pitchFamily="2" charset="2"/>
              <a:buChar char="§"/>
              <a:defRPr sz="2000">
                <a:solidFill>
                  <a:srgbClr val="663366"/>
                </a:solidFill>
                <a:latin typeface="Fontys Frutiger" panose="00000400000000000000" pitchFamily="2" charset="0"/>
                <a:cs typeface="Arial" panose="020B0604020202020204" pitchFamily="34" charset="0"/>
              </a:defRPr>
            </a:lvl4pPr>
            <a:lvl5pPr marL="2057400" indent="-228600">
              <a:spcBef>
                <a:spcPct val="20000"/>
              </a:spcBef>
              <a:buSzPct val="75000"/>
              <a:buFont typeface="Courier New" panose="02070309020205020404" pitchFamily="49" charset="0"/>
              <a:buChar char="o"/>
              <a:defRPr>
                <a:solidFill>
                  <a:srgbClr val="663366"/>
                </a:solidFill>
                <a:latin typeface="Fontys Frutiger" panose="00000400000000000000" pitchFamily="2" charset="0"/>
                <a:cs typeface="Arial" panose="020B0604020202020204" pitchFamily="34" charset="0"/>
              </a:defRPr>
            </a:lvl5pPr>
            <a:lvl6pPr marL="2514600" indent="-228600" eaLnBrk="0" fontAlgn="base" hangingPunct="0">
              <a:spcBef>
                <a:spcPct val="20000"/>
              </a:spcBef>
              <a:spcAft>
                <a:spcPct val="0"/>
              </a:spcAft>
              <a:buSzPct val="75000"/>
              <a:buFont typeface="Courier New" panose="02070309020205020404" pitchFamily="49" charset="0"/>
              <a:buChar char="o"/>
              <a:defRPr>
                <a:solidFill>
                  <a:srgbClr val="663366"/>
                </a:solidFill>
                <a:latin typeface="Fontys Frutiger" panose="00000400000000000000" pitchFamily="2" charset="0"/>
                <a:cs typeface="Arial" panose="020B0604020202020204" pitchFamily="34" charset="0"/>
              </a:defRPr>
            </a:lvl6pPr>
            <a:lvl7pPr marL="2971800" indent="-228600" eaLnBrk="0" fontAlgn="base" hangingPunct="0">
              <a:spcBef>
                <a:spcPct val="20000"/>
              </a:spcBef>
              <a:spcAft>
                <a:spcPct val="0"/>
              </a:spcAft>
              <a:buSzPct val="75000"/>
              <a:buFont typeface="Courier New" panose="02070309020205020404" pitchFamily="49" charset="0"/>
              <a:buChar char="o"/>
              <a:defRPr>
                <a:solidFill>
                  <a:srgbClr val="663366"/>
                </a:solidFill>
                <a:latin typeface="Fontys Frutiger" panose="00000400000000000000" pitchFamily="2" charset="0"/>
                <a:cs typeface="Arial" panose="020B0604020202020204" pitchFamily="34" charset="0"/>
              </a:defRPr>
            </a:lvl7pPr>
            <a:lvl8pPr marL="3429000" indent="-228600" eaLnBrk="0" fontAlgn="base" hangingPunct="0">
              <a:spcBef>
                <a:spcPct val="20000"/>
              </a:spcBef>
              <a:spcAft>
                <a:spcPct val="0"/>
              </a:spcAft>
              <a:buSzPct val="75000"/>
              <a:buFont typeface="Courier New" panose="02070309020205020404" pitchFamily="49" charset="0"/>
              <a:buChar char="o"/>
              <a:defRPr>
                <a:solidFill>
                  <a:srgbClr val="663366"/>
                </a:solidFill>
                <a:latin typeface="Fontys Frutiger" panose="00000400000000000000" pitchFamily="2" charset="0"/>
                <a:cs typeface="Arial" panose="020B0604020202020204" pitchFamily="34" charset="0"/>
              </a:defRPr>
            </a:lvl8pPr>
            <a:lvl9pPr marL="3886200" indent="-228600" eaLnBrk="0" fontAlgn="base" hangingPunct="0">
              <a:spcBef>
                <a:spcPct val="20000"/>
              </a:spcBef>
              <a:spcAft>
                <a:spcPct val="0"/>
              </a:spcAft>
              <a:buSzPct val="75000"/>
              <a:buFont typeface="Courier New" panose="02070309020205020404" pitchFamily="49" charset="0"/>
              <a:buChar char="o"/>
              <a:defRPr>
                <a:solidFill>
                  <a:srgbClr val="663366"/>
                </a:solidFill>
                <a:latin typeface="Fontys Frutiger" panose="00000400000000000000" pitchFamily="2" charset="0"/>
                <a:cs typeface="Arial" panose="020B0604020202020204" pitchFamily="34" charset="0"/>
              </a:defRPr>
            </a:lvl9pPr>
          </a:lstStyle>
          <a:p>
            <a:pPr marL="380990" indent="-380990">
              <a:spcBef>
                <a:spcPct val="0"/>
              </a:spcBef>
              <a:buFont typeface="Calibri" panose="020F0502020204030204" pitchFamily="34" charset="0"/>
              <a:buChar char="‐"/>
            </a:pPr>
            <a:r>
              <a:rPr lang="nl-NL" altLang="nl-NL" sz="2267" dirty="0">
                <a:solidFill>
                  <a:schemeClr val="tx1"/>
                </a:solidFill>
                <a:latin typeface="Arial" panose="020B0604020202020204" pitchFamily="34" charset="0"/>
              </a:rPr>
              <a:t>Normale schildklier niet zichtbaar bij inspectie</a:t>
            </a:r>
          </a:p>
          <a:p>
            <a:pPr marL="380990" indent="-380990">
              <a:spcBef>
                <a:spcPct val="0"/>
              </a:spcBef>
              <a:buFont typeface="Calibri" panose="020F0502020204030204" pitchFamily="34" charset="0"/>
              <a:buChar char="‐"/>
            </a:pPr>
            <a:r>
              <a:rPr lang="nl-NL" altLang="nl-NL" sz="2267" dirty="0">
                <a:solidFill>
                  <a:schemeClr val="tx1"/>
                </a:solidFill>
                <a:latin typeface="Arial" panose="020B0604020202020204" pitchFamily="34" charset="0"/>
              </a:rPr>
              <a:t>Schildklier beweegt bij slikken (obligaat)</a:t>
            </a:r>
          </a:p>
          <a:p>
            <a:pPr marL="380990" indent="-380990">
              <a:spcBef>
                <a:spcPct val="0"/>
              </a:spcBef>
              <a:buFont typeface="Calibri" panose="020F0502020204030204" pitchFamily="34" charset="0"/>
              <a:buChar char="‐"/>
            </a:pPr>
            <a:r>
              <a:rPr lang="nl-NL" altLang="nl-NL" sz="2267" u="sng" dirty="0">
                <a:solidFill>
                  <a:schemeClr val="tx1"/>
                </a:solidFill>
                <a:latin typeface="Arial" panose="020B0604020202020204" pitchFamily="34" charset="0"/>
              </a:rPr>
              <a:t>Normale</a:t>
            </a:r>
            <a:r>
              <a:rPr lang="nl-NL" altLang="nl-NL" sz="2267" dirty="0">
                <a:solidFill>
                  <a:schemeClr val="tx1"/>
                </a:solidFill>
                <a:latin typeface="Arial" panose="020B0604020202020204" pitchFamily="34" charset="0"/>
              </a:rPr>
              <a:t> schildklier is ongeveer 20-30 gram en niet goed te palperen, bij slikken is vaak randje palpabel </a:t>
            </a:r>
          </a:p>
          <a:p>
            <a:pPr marL="380990" indent="-380990">
              <a:spcBef>
                <a:spcPct val="0"/>
              </a:spcBef>
              <a:buFont typeface="Calibri" panose="020F0502020204030204" pitchFamily="34" charset="0"/>
              <a:buChar char="‐"/>
            </a:pPr>
            <a:r>
              <a:rPr lang="nl-NL" altLang="nl-NL" sz="2267" dirty="0">
                <a:solidFill>
                  <a:schemeClr val="tx1"/>
                </a:solidFill>
                <a:latin typeface="Arial" panose="020B0604020202020204" pitchFamily="34" charset="0"/>
              </a:rPr>
              <a:t>Bijschildklieren : Meestal 4 klieren ter grootte van een erwt. Behalve de ligging geen relatie met de schildklier. </a:t>
            </a:r>
          </a:p>
          <a:p>
            <a:pPr>
              <a:spcBef>
                <a:spcPct val="0"/>
              </a:spcBef>
              <a:buFont typeface="Wingdings" panose="05000000000000000000" pitchFamily="2" charset="2"/>
              <a:buChar char="§"/>
            </a:pPr>
            <a:endParaRPr lang="nl-NL" altLang="nl-NL" sz="2133" dirty="0">
              <a:solidFill>
                <a:schemeClr val="tx1"/>
              </a:solidFill>
              <a:latin typeface="Arial" panose="020B0604020202020204" pitchFamily="34" charset="0"/>
            </a:endParaRPr>
          </a:p>
          <a:p>
            <a:pPr>
              <a:spcBef>
                <a:spcPct val="0"/>
              </a:spcBef>
              <a:buFontTx/>
              <a:buNone/>
            </a:pPr>
            <a:r>
              <a:rPr lang="nl-NL" altLang="nl-NL" sz="2267" dirty="0">
                <a:solidFill>
                  <a:schemeClr val="tx1"/>
                </a:solidFill>
                <a:latin typeface="Arial" panose="020B0604020202020204" pitchFamily="34" charset="0"/>
              </a:rPr>
              <a:t>Palpatie waar let je op?</a:t>
            </a:r>
          </a:p>
          <a:p>
            <a:pPr marL="380990" lvl="1" indent="-380990">
              <a:spcBef>
                <a:spcPct val="0"/>
              </a:spcBef>
              <a:buSzTx/>
              <a:buFont typeface="Calibri" panose="020F0502020204030204" pitchFamily="34" charset="0"/>
              <a:buChar char="‐"/>
            </a:pPr>
            <a:r>
              <a:rPr lang="nl-NL" altLang="nl-NL" sz="2267" dirty="0">
                <a:solidFill>
                  <a:schemeClr val="tx1"/>
                </a:solidFill>
                <a:latin typeface="Arial" panose="020B0604020202020204" pitchFamily="34" charset="0"/>
              </a:rPr>
              <a:t>Onderscheid diffuus dan wel nodulair, </a:t>
            </a:r>
          </a:p>
          <a:p>
            <a:pPr marL="380990" lvl="1" indent="-380990">
              <a:spcBef>
                <a:spcPct val="0"/>
              </a:spcBef>
              <a:buSzTx/>
              <a:buFont typeface="Calibri" panose="020F0502020204030204" pitchFamily="34" charset="0"/>
              <a:buChar char="‐"/>
            </a:pPr>
            <a:r>
              <a:rPr lang="nl-NL" altLang="nl-NL" sz="2267" dirty="0">
                <a:solidFill>
                  <a:schemeClr val="tx1"/>
                </a:solidFill>
                <a:latin typeface="Arial" panose="020B0604020202020204" pitchFamily="34" charset="0"/>
              </a:rPr>
              <a:t>Geef lokalisatie en grootte van eventuele </a:t>
            </a:r>
            <a:r>
              <a:rPr lang="nl-NL" altLang="nl-NL" sz="2267" dirty="0" err="1">
                <a:solidFill>
                  <a:schemeClr val="tx1"/>
                </a:solidFill>
                <a:latin typeface="Arial" panose="020B0604020202020204" pitchFamily="34" charset="0"/>
              </a:rPr>
              <a:t>nodi</a:t>
            </a:r>
            <a:r>
              <a:rPr lang="nl-NL" altLang="nl-NL" sz="2267" dirty="0">
                <a:solidFill>
                  <a:schemeClr val="tx1"/>
                </a:solidFill>
                <a:latin typeface="Arial" panose="020B0604020202020204" pitchFamily="34" charset="0"/>
              </a:rPr>
              <a:t> aan</a:t>
            </a:r>
          </a:p>
          <a:p>
            <a:pPr marL="380990" lvl="1" indent="-380990">
              <a:spcBef>
                <a:spcPct val="0"/>
              </a:spcBef>
              <a:buSzTx/>
              <a:buFont typeface="Calibri" panose="020F0502020204030204" pitchFamily="34" charset="0"/>
              <a:buChar char="‐"/>
            </a:pPr>
            <a:r>
              <a:rPr lang="nl-NL" altLang="nl-NL" sz="2267" dirty="0">
                <a:solidFill>
                  <a:schemeClr val="tx1"/>
                </a:solidFill>
                <a:latin typeface="Arial" panose="020B0604020202020204" pitchFamily="34" charset="0"/>
              </a:rPr>
              <a:t>Consistentie: elastisch, vast of hard (afwijkend)</a:t>
            </a:r>
          </a:p>
        </p:txBody>
      </p:sp>
      <p:sp>
        <p:nvSpPr>
          <p:cNvPr id="2" name="AutoShape 2" descr="Afbeeldingsresultaat voor schildklier cartoons"/>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nl-NL" sz="2400"/>
          </a:p>
        </p:txBody>
      </p:sp>
      <p:pic>
        <p:nvPicPr>
          <p:cNvPr id="3" name="Picture 4">
            <a:extLst>
              <a:ext uri="{FF2B5EF4-FFF2-40B4-BE49-F238E27FC236}">
                <a16:creationId xmlns:a16="http://schemas.microsoft.com/office/drawing/2014/main" id="{6109A31B-C707-64E9-C6A1-29A815643F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735637"/>
            <a:ext cx="1890713" cy="1122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 name="Picture 4" descr="Thyroid Examination — Medistudents">
            <a:extLst>
              <a:ext uri="{FF2B5EF4-FFF2-40B4-BE49-F238E27FC236}">
                <a16:creationId xmlns:a16="http://schemas.microsoft.com/office/drawing/2014/main" id="{0B502F1B-F81D-B5D8-CDDD-879193117C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96250" y="4157068"/>
            <a:ext cx="4095750" cy="2781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Operatie aan de schildklier (thyreoidectomie)">
            <a:extLst>
              <a:ext uri="{FF2B5EF4-FFF2-40B4-BE49-F238E27FC236}">
                <a16:creationId xmlns:a16="http://schemas.microsoft.com/office/drawing/2014/main" id="{B60F64BE-18DB-1BB4-AF97-311A137B4FD6}"/>
              </a:ext>
            </a:extLst>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8096250" y="1027906"/>
            <a:ext cx="4020312" cy="2410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1249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6B9530-5CF1-159C-3386-C119B1D22D6B}"/>
              </a:ext>
            </a:extLst>
          </p:cNvPr>
          <p:cNvSpPr>
            <a:spLocks noGrp="1"/>
          </p:cNvSpPr>
          <p:nvPr>
            <p:ph type="title"/>
          </p:nvPr>
        </p:nvSpPr>
        <p:spPr/>
        <p:txBody>
          <a:bodyPr/>
          <a:lstStyle/>
          <a:p>
            <a:pPr algn="ctr"/>
            <a:r>
              <a:rPr lang="nl-NL" dirty="0"/>
              <a:t>Multinodulair struma </a:t>
            </a:r>
          </a:p>
        </p:txBody>
      </p:sp>
      <p:pic>
        <p:nvPicPr>
          <p:cNvPr id="2050" name="Picture 2" descr="MRI-Library: Struma nodosa">
            <a:extLst>
              <a:ext uri="{FF2B5EF4-FFF2-40B4-BE49-F238E27FC236}">
                <a16:creationId xmlns:a16="http://schemas.microsoft.com/office/drawing/2014/main" id="{147E8C19-9120-47C3-1D10-6F29766136E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534960" y="2167951"/>
            <a:ext cx="3951457" cy="359582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Struma Multinodulare Tiroide EndocrinologiaOggi - YouTube">
            <a:extLst>
              <a:ext uri="{FF2B5EF4-FFF2-40B4-BE49-F238E27FC236}">
                <a16:creationId xmlns:a16="http://schemas.microsoft.com/office/drawing/2014/main" id="{AF065053-741A-654C-4312-20A443EC09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334268"/>
            <a:ext cx="4818841" cy="33077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a:extLst>
              <a:ext uri="{FF2B5EF4-FFF2-40B4-BE49-F238E27FC236}">
                <a16:creationId xmlns:a16="http://schemas.microsoft.com/office/drawing/2014/main" id="{1349DF80-E586-AB79-42AE-DA05732279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3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RS 2.4 Opdracht 2 Schildklier - Lesmateriaal - Wikiwijs">
            <a:extLst>
              <a:ext uri="{FF2B5EF4-FFF2-40B4-BE49-F238E27FC236}">
                <a16:creationId xmlns:a16="http://schemas.microsoft.com/office/drawing/2014/main" id="{0E563619-061A-C4A7-E5C5-D1E15932BB9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5398016" y="643466"/>
            <a:ext cx="6793984" cy="5571067"/>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a:extLst>
              <a:ext uri="{FF2B5EF4-FFF2-40B4-BE49-F238E27FC236}">
                <a16:creationId xmlns:a16="http://schemas.microsoft.com/office/drawing/2014/main" id="{8670665E-5017-4563-941C-C8BDF643FD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kstvak 3">
            <a:extLst>
              <a:ext uri="{FF2B5EF4-FFF2-40B4-BE49-F238E27FC236}">
                <a16:creationId xmlns:a16="http://schemas.microsoft.com/office/drawing/2014/main" id="{1A9A2DCB-2721-9B6F-F259-A6DD9E5761B7}"/>
              </a:ext>
            </a:extLst>
          </p:cNvPr>
          <p:cNvSpPr txBox="1"/>
          <p:nvPr/>
        </p:nvSpPr>
        <p:spPr>
          <a:xfrm>
            <a:off x="145914" y="979714"/>
            <a:ext cx="5177199" cy="5078313"/>
          </a:xfrm>
          <a:prstGeom prst="rect">
            <a:avLst/>
          </a:prstGeom>
          <a:noFill/>
        </p:spPr>
        <p:txBody>
          <a:bodyPr wrap="square">
            <a:spAutoFit/>
          </a:bodyPr>
          <a:lstStyle/>
          <a:p>
            <a:pPr algn="l"/>
            <a:r>
              <a:rPr lang="nl-NL" b="1" i="0" dirty="0">
                <a:solidFill>
                  <a:srgbClr val="666666"/>
                </a:solidFill>
                <a:effectLst/>
                <a:latin typeface="Open Sans" panose="020B0606030504020204" pitchFamily="34" charset="0"/>
              </a:rPr>
              <a:t>Schildklier maa</a:t>
            </a:r>
            <a:r>
              <a:rPr lang="nl-NL" b="1" dirty="0">
                <a:solidFill>
                  <a:srgbClr val="666666"/>
                </a:solidFill>
                <a:latin typeface="Open Sans" panose="020B0606030504020204" pitchFamily="34" charset="0"/>
              </a:rPr>
              <a:t>k</a:t>
            </a:r>
            <a:r>
              <a:rPr lang="nl-NL" b="1" i="0" dirty="0">
                <a:solidFill>
                  <a:srgbClr val="666666"/>
                </a:solidFill>
                <a:effectLst/>
                <a:latin typeface="Open Sans" panose="020B0606030504020204" pitchFamily="34" charset="0"/>
              </a:rPr>
              <a:t>t aan: </a:t>
            </a:r>
          </a:p>
          <a:p>
            <a:pPr marL="285750" indent="-285750" algn="l">
              <a:buFont typeface="Arial" panose="020B0604020202020204" pitchFamily="34" charset="0"/>
              <a:buChar char="•"/>
            </a:pPr>
            <a:r>
              <a:rPr lang="nl-NL" i="0" dirty="0">
                <a:solidFill>
                  <a:srgbClr val="666666"/>
                </a:solidFill>
                <a:effectLst/>
                <a:latin typeface="Open Sans" panose="020B0606030504020204" pitchFamily="34" charset="0"/>
              </a:rPr>
              <a:t>T4 (thyroxine (ongeveer 93 %)</a:t>
            </a:r>
          </a:p>
          <a:p>
            <a:pPr marL="285750" indent="-285750" algn="l">
              <a:buFont typeface="Arial" panose="020B0604020202020204" pitchFamily="34" charset="0"/>
              <a:buChar char="•"/>
            </a:pPr>
            <a:r>
              <a:rPr lang="nl-NL" dirty="0">
                <a:solidFill>
                  <a:srgbClr val="666666"/>
                </a:solidFill>
                <a:latin typeface="Open Sans" panose="020B0606030504020204" pitchFamily="34" charset="0"/>
              </a:rPr>
              <a:t>T3 (tri-</a:t>
            </a:r>
            <a:r>
              <a:rPr lang="nl-NL" dirty="0" err="1">
                <a:solidFill>
                  <a:srgbClr val="666666"/>
                </a:solidFill>
                <a:latin typeface="Open Sans" panose="020B0606030504020204" pitchFamily="34" charset="0"/>
              </a:rPr>
              <a:t>joodthyronine</a:t>
            </a:r>
            <a:r>
              <a:rPr lang="nl-NL" dirty="0">
                <a:solidFill>
                  <a:srgbClr val="666666"/>
                </a:solidFill>
                <a:latin typeface="Open Sans" panose="020B0606030504020204" pitchFamily="34" charset="0"/>
              </a:rPr>
              <a:t>, ongeveer 7%) </a:t>
            </a:r>
          </a:p>
          <a:p>
            <a:pPr marL="285750" indent="-285750" algn="l">
              <a:buFont typeface="Arial" panose="020B0604020202020204" pitchFamily="34" charset="0"/>
              <a:buChar char="•"/>
            </a:pPr>
            <a:r>
              <a:rPr lang="nl-NL" dirty="0">
                <a:solidFill>
                  <a:srgbClr val="666666"/>
                </a:solidFill>
                <a:latin typeface="Open Sans" panose="020B0606030504020204" pitchFamily="34" charset="0"/>
              </a:rPr>
              <a:t>Calcitonine (Kalkstofwisseling) </a:t>
            </a:r>
          </a:p>
          <a:p>
            <a:pPr marL="285750" indent="-285750" algn="l">
              <a:buFont typeface="Arial" panose="020B0604020202020204" pitchFamily="34" charset="0"/>
              <a:buChar char="•"/>
            </a:pPr>
            <a:endParaRPr lang="nl-NL" i="0" dirty="0">
              <a:solidFill>
                <a:srgbClr val="666666"/>
              </a:solidFill>
              <a:effectLst/>
              <a:latin typeface="Open Sans" panose="020B0606030504020204" pitchFamily="34" charset="0"/>
            </a:endParaRPr>
          </a:p>
          <a:p>
            <a:pPr marL="285750" indent="-285750">
              <a:buFont typeface="Arial" panose="020B0604020202020204" pitchFamily="34" charset="0"/>
              <a:buChar char="•"/>
            </a:pPr>
            <a:r>
              <a:rPr lang="nl-NL" b="1" i="0" dirty="0">
                <a:solidFill>
                  <a:srgbClr val="666666"/>
                </a:solidFill>
                <a:effectLst/>
                <a:latin typeface="Open Sans" panose="020B0606030504020204" pitchFamily="34" charset="0"/>
              </a:rPr>
              <a:t>te weinig</a:t>
            </a:r>
            <a:r>
              <a:rPr lang="nl-NL" b="0" i="0" dirty="0">
                <a:solidFill>
                  <a:srgbClr val="666666"/>
                </a:solidFill>
                <a:effectLst/>
                <a:latin typeface="Open Sans" panose="020B0606030504020204" pitchFamily="34" charset="0"/>
              </a:rPr>
              <a:t>  Schildklierhormoon (T3 en T4) in het bloed </a:t>
            </a:r>
            <a:r>
              <a:rPr lang="nl-NL" b="0" i="0" dirty="0">
                <a:solidFill>
                  <a:srgbClr val="666666"/>
                </a:solidFill>
                <a:effectLst/>
                <a:latin typeface="Open Sans" panose="020B0606030504020204" pitchFamily="34" charset="0"/>
                <a:sym typeface="Wingdings" panose="05000000000000000000" pitchFamily="2" charset="2"/>
              </a:rPr>
              <a:t> Hypothalamu</a:t>
            </a:r>
            <a:r>
              <a:rPr lang="nl-NL" dirty="0">
                <a:solidFill>
                  <a:srgbClr val="666666"/>
                </a:solidFill>
                <a:latin typeface="Open Sans" panose="020B0606030504020204" pitchFamily="34" charset="0"/>
              </a:rPr>
              <a:t>s</a:t>
            </a:r>
            <a:r>
              <a:rPr lang="nl-NL" b="0" i="0" dirty="0">
                <a:solidFill>
                  <a:srgbClr val="666666"/>
                </a:solidFill>
                <a:effectLst/>
                <a:latin typeface="Open Sans" panose="020B0606030504020204" pitchFamily="34" charset="0"/>
                <a:sym typeface="Wingdings" panose="05000000000000000000" pitchFamily="2" charset="2"/>
              </a:rPr>
              <a:t> TRH </a:t>
            </a:r>
            <a:r>
              <a:rPr lang="nl-NL" dirty="0">
                <a:solidFill>
                  <a:srgbClr val="666666"/>
                </a:solidFill>
                <a:latin typeface="Open Sans" panose="020B0606030504020204" pitchFamily="34" charset="0"/>
                <a:sym typeface="Wingdings" panose="05000000000000000000" pitchFamily="2" charset="2"/>
              </a:rPr>
              <a:t>   hypofyse TSH </a:t>
            </a:r>
            <a:r>
              <a:rPr lang="nl-NL" b="0" i="0" dirty="0">
                <a:solidFill>
                  <a:srgbClr val="666666"/>
                </a:solidFill>
                <a:effectLst/>
                <a:latin typeface="Open Sans" panose="020B0606030504020204" pitchFamily="34" charset="0"/>
              </a:rPr>
              <a:t>   </a:t>
            </a:r>
            <a:r>
              <a:rPr lang="nl-NL" b="0" i="0" dirty="0">
                <a:solidFill>
                  <a:srgbClr val="666666"/>
                </a:solidFill>
                <a:effectLst/>
                <a:latin typeface="Open Sans" panose="020B0606030504020204" pitchFamily="34" charset="0"/>
                <a:sym typeface="Wingdings" panose="05000000000000000000" pitchFamily="2" charset="2"/>
              </a:rPr>
              <a:t> </a:t>
            </a:r>
            <a:r>
              <a:rPr lang="nl-NL" b="0" i="0" dirty="0">
                <a:solidFill>
                  <a:srgbClr val="666666"/>
                </a:solidFill>
                <a:effectLst/>
                <a:latin typeface="Open Sans" panose="020B0606030504020204" pitchFamily="34" charset="0"/>
              </a:rPr>
              <a:t>schilklierhormoon in bloed stijgt</a:t>
            </a:r>
          </a:p>
          <a:p>
            <a:pPr marL="285750" indent="-285750" algn="l">
              <a:buFont typeface="Arial" panose="020B0604020202020204" pitchFamily="34" charset="0"/>
              <a:buChar char="•"/>
            </a:pPr>
            <a:r>
              <a:rPr lang="nl-NL" b="1" i="0" dirty="0">
                <a:solidFill>
                  <a:srgbClr val="666666"/>
                </a:solidFill>
                <a:effectLst/>
                <a:latin typeface="Open Sans" panose="020B0606030504020204" pitchFamily="34" charset="0"/>
              </a:rPr>
              <a:t>te veel</a:t>
            </a:r>
            <a:r>
              <a:rPr lang="nl-NL" b="0" i="0" dirty="0">
                <a:solidFill>
                  <a:srgbClr val="666666"/>
                </a:solidFill>
                <a:effectLst/>
                <a:latin typeface="Open Sans" panose="020B0606030504020204" pitchFamily="34" charset="0"/>
              </a:rPr>
              <a:t> schildklierhormoon in het bloed </a:t>
            </a:r>
            <a:r>
              <a:rPr lang="nl-NL" b="0" i="0" dirty="0">
                <a:solidFill>
                  <a:srgbClr val="666666"/>
                </a:solidFill>
                <a:effectLst/>
                <a:latin typeface="Open Sans" panose="020B0606030504020204" pitchFamily="34" charset="0"/>
                <a:sym typeface="Wingdings" panose="05000000000000000000" pitchFamily="2" charset="2"/>
              </a:rPr>
              <a:t> Hypothalamus TRH </a:t>
            </a:r>
            <a:r>
              <a:rPr lang="nl-NL" dirty="0">
                <a:solidFill>
                  <a:srgbClr val="666666"/>
                </a:solidFill>
                <a:latin typeface="Open Sans" panose="020B0606030504020204" pitchFamily="34" charset="0"/>
                <a:sym typeface="Wingdings" panose="05000000000000000000" pitchFamily="2" charset="2"/>
              </a:rPr>
              <a:t>    TSH </a:t>
            </a:r>
            <a:r>
              <a:rPr lang="nl-NL" b="0" i="0" dirty="0">
                <a:solidFill>
                  <a:srgbClr val="666666"/>
                </a:solidFill>
                <a:effectLst/>
                <a:latin typeface="Open Sans" panose="020B0606030504020204" pitchFamily="34" charset="0"/>
              </a:rPr>
              <a:t>   </a:t>
            </a:r>
            <a:r>
              <a:rPr lang="nl-NL" b="0" i="0" dirty="0">
                <a:solidFill>
                  <a:srgbClr val="666666"/>
                </a:solidFill>
                <a:effectLst/>
                <a:latin typeface="Open Sans" panose="020B0606030504020204" pitchFamily="34" charset="0"/>
                <a:sym typeface="Wingdings" panose="05000000000000000000" pitchFamily="2" charset="2"/>
              </a:rPr>
              <a:t></a:t>
            </a:r>
            <a:r>
              <a:rPr lang="nl-NL" b="0" i="0" dirty="0">
                <a:solidFill>
                  <a:srgbClr val="666666"/>
                </a:solidFill>
                <a:effectLst/>
                <a:latin typeface="Open Sans" panose="020B0606030504020204" pitchFamily="34" charset="0"/>
              </a:rPr>
              <a:t> schilklierhormoon in bloed daalt</a:t>
            </a:r>
          </a:p>
          <a:p>
            <a:pPr marL="285750" indent="-285750" algn="l">
              <a:buFont typeface="Arial" panose="020B0604020202020204" pitchFamily="34" charset="0"/>
              <a:buChar char="•"/>
            </a:pPr>
            <a:r>
              <a:rPr lang="nl-NL" dirty="0">
                <a:solidFill>
                  <a:srgbClr val="666666"/>
                </a:solidFill>
                <a:latin typeface="Open Sans" panose="020B0606030504020204" pitchFamily="34" charset="0"/>
              </a:rPr>
              <a:t>Uiteindelijk handhaaft dit systeem een nauwkeurig niveau van de schildklierhormoonspiegel in het bloed</a:t>
            </a:r>
          </a:p>
          <a:p>
            <a:pPr marL="285750" indent="-285750" algn="l">
              <a:buFont typeface="Arial" panose="020B0604020202020204" pitchFamily="34" charset="0"/>
              <a:buChar char="•"/>
            </a:pPr>
            <a:endParaRPr lang="nl-NL" dirty="0">
              <a:solidFill>
                <a:srgbClr val="666666"/>
              </a:solidFill>
              <a:latin typeface="Open Sans" panose="020B0606030504020204" pitchFamily="34" charset="0"/>
            </a:endParaRPr>
          </a:p>
          <a:p>
            <a:pPr marL="285750" indent="-285750" algn="l">
              <a:buFont typeface="Arial" panose="020B0604020202020204" pitchFamily="34" charset="0"/>
              <a:buChar char="•"/>
            </a:pPr>
            <a:r>
              <a:rPr lang="nl-NL" dirty="0">
                <a:solidFill>
                  <a:srgbClr val="666666"/>
                </a:solidFill>
                <a:latin typeface="Open Sans" panose="020B0606030504020204" pitchFamily="34" charset="0"/>
              </a:rPr>
              <a:t>Calcitonine: Tegenhanger van </a:t>
            </a:r>
            <a:r>
              <a:rPr lang="nl-NL" dirty="0" err="1">
                <a:solidFill>
                  <a:srgbClr val="666666"/>
                </a:solidFill>
                <a:latin typeface="Open Sans" panose="020B0606030504020204" pitchFamily="34" charset="0"/>
              </a:rPr>
              <a:t>parathormoon</a:t>
            </a:r>
            <a:r>
              <a:rPr lang="nl-NL" dirty="0">
                <a:solidFill>
                  <a:srgbClr val="666666"/>
                </a:solidFill>
                <a:latin typeface="Open Sans" panose="020B0606030504020204" pitchFamily="34" charset="0"/>
              </a:rPr>
              <a:t>. Hier verder niet besproken. </a:t>
            </a:r>
            <a:endParaRPr lang="nl-NL" dirty="0"/>
          </a:p>
        </p:txBody>
      </p:sp>
      <p:cxnSp>
        <p:nvCxnSpPr>
          <p:cNvPr id="3" name="Rechte verbindingslijn met pijl 2">
            <a:extLst>
              <a:ext uri="{FF2B5EF4-FFF2-40B4-BE49-F238E27FC236}">
                <a16:creationId xmlns:a16="http://schemas.microsoft.com/office/drawing/2014/main" id="{BD5B2E6C-31D6-8888-EE7D-D4B84DF185C3}"/>
              </a:ext>
            </a:extLst>
          </p:cNvPr>
          <p:cNvCxnSpPr>
            <a:cxnSpLocks/>
          </p:cNvCxnSpPr>
          <p:nvPr/>
        </p:nvCxnSpPr>
        <p:spPr>
          <a:xfrm flipV="1">
            <a:off x="2072686" y="2979965"/>
            <a:ext cx="0" cy="23676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Rechte verbindingslijn met pijl 8">
            <a:extLst>
              <a:ext uri="{FF2B5EF4-FFF2-40B4-BE49-F238E27FC236}">
                <a16:creationId xmlns:a16="http://schemas.microsoft.com/office/drawing/2014/main" id="{D96F9A64-917D-0A8D-BAC4-C61463F6C65D}"/>
              </a:ext>
            </a:extLst>
          </p:cNvPr>
          <p:cNvCxnSpPr>
            <a:cxnSpLocks/>
          </p:cNvCxnSpPr>
          <p:nvPr/>
        </p:nvCxnSpPr>
        <p:spPr>
          <a:xfrm flipV="1">
            <a:off x="4018217" y="2661557"/>
            <a:ext cx="0" cy="25396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Rechte verbindingslijn met pijl 14">
            <a:extLst>
              <a:ext uri="{FF2B5EF4-FFF2-40B4-BE49-F238E27FC236}">
                <a16:creationId xmlns:a16="http://schemas.microsoft.com/office/drawing/2014/main" id="{AA215A27-8B4A-4AAB-DE81-390C02AB591C}"/>
              </a:ext>
            </a:extLst>
          </p:cNvPr>
          <p:cNvCxnSpPr>
            <a:cxnSpLocks/>
          </p:cNvCxnSpPr>
          <p:nvPr/>
        </p:nvCxnSpPr>
        <p:spPr>
          <a:xfrm>
            <a:off x="2692824" y="3807509"/>
            <a:ext cx="0" cy="21400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Rechte verbindingslijn met pijl 17">
            <a:extLst>
              <a:ext uri="{FF2B5EF4-FFF2-40B4-BE49-F238E27FC236}">
                <a16:creationId xmlns:a16="http://schemas.microsoft.com/office/drawing/2014/main" id="{2A7AB70B-D394-2928-8AA1-2E4137FBBA98}"/>
              </a:ext>
            </a:extLst>
          </p:cNvPr>
          <p:cNvCxnSpPr>
            <a:cxnSpLocks/>
          </p:cNvCxnSpPr>
          <p:nvPr/>
        </p:nvCxnSpPr>
        <p:spPr>
          <a:xfrm>
            <a:off x="3631370" y="3807509"/>
            <a:ext cx="0" cy="21400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087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282886-5546-5004-A125-0CE82D76ECC9}"/>
              </a:ext>
            </a:extLst>
          </p:cNvPr>
          <p:cNvSpPr>
            <a:spLocks noGrp="1"/>
          </p:cNvSpPr>
          <p:nvPr>
            <p:ph type="title"/>
          </p:nvPr>
        </p:nvSpPr>
        <p:spPr/>
        <p:txBody>
          <a:bodyPr/>
          <a:lstStyle/>
          <a:p>
            <a:r>
              <a:rPr lang="nl-NL" dirty="0"/>
              <a:t>Werking schildklierhormoon </a:t>
            </a:r>
          </a:p>
        </p:txBody>
      </p:sp>
      <p:sp>
        <p:nvSpPr>
          <p:cNvPr id="3" name="Tijdelijke aanduiding voor inhoud 2">
            <a:extLst>
              <a:ext uri="{FF2B5EF4-FFF2-40B4-BE49-F238E27FC236}">
                <a16:creationId xmlns:a16="http://schemas.microsoft.com/office/drawing/2014/main" id="{F2939DC6-6BD2-7CBD-5BBF-6B3D5F2CE710}"/>
              </a:ext>
            </a:extLst>
          </p:cNvPr>
          <p:cNvSpPr>
            <a:spLocks noGrp="1"/>
          </p:cNvSpPr>
          <p:nvPr>
            <p:ph idx="1"/>
          </p:nvPr>
        </p:nvSpPr>
        <p:spPr/>
        <p:txBody>
          <a:bodyPr/>
          <a:lstStyle/>
          <a:p>
            <a:r>
              <a:rPr lang="nl-NL" dirty="0"/>
              <a:t>Het actieve hormoon is met name T3</a:t>
            </a:r>
          </a:p>
          <a:p>
            <a:r>
              <a:rPr lang="nl-NL" dirty="0"/>
              <a:t>T4 wordt in de weefsels grotendeels in het werkzamere T3 omgezet</a:t>
            </a:r>
          </a:p>
          <a:p>
            <a:r>
              <a:rPr lang="nl-NL" dirty="0"/>
              <a:t>Schildklierhormoon beïnvloedt vrijwel alle weefsels in het lichaam </a:t>
            </a:r>
          </a:p>
          <a:p>
            <a:endParaRPr lang="nl-NL" dirty="0"/>
          </a:p>
        </p:txBody>
      </p:sp>
      <p:pic>
        <p:nvPicPr>
          <p:cNvPr id="4" name="Picture 2" descr="Structural Chemical Formulas Thyroid Hormones Thyroxine Stock ...">
            <a:extLst>
              <a:ext uri="{FF2B5EF4-FFF2-40B4-BE49-F238E27FC236}">
                <a16:creationId xmlns:a16="http://schemas.microsoft.com/office/drawing/2014/main" id="{C9C699EE-1A25-6A95-363F-2002F42607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3108" y="3657601"/>
            <a:ext cx="4505783" cy="3099916"/>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508C5C77-5600-1B1A-3551-530DE7266C19}"/>
              </a:ext>
            </a:extLst>
          </p:cNvPr>
          <p:cNvSpPr txBox="1"/>
          <p:nvPr/>
        </p:nvSpPr>
        <p:spPr>
          <a:xfrm>
            <a:off x="3737987" y="6390752"/>
            <a:ext cx="4783015" cy="467248"/>
          </a:xfrm>
          <a:prstGeom prst="rect">
            <a:avLst/>
          </a:prstGeom>
          <a:solidFill>
            <a:schemeClr val="bg1"/>
          </a:solidFill>
        </p:spPr>
        <p:txBody>
          <a:bodyPr wrap="square" rtlCol="0">
            <a:spAutoFit/>
          </a:bodyPr>
          <a:lstStyle/>
          <a:p>
            <a:endParaRPr lang="nl-NL" dirty="0"/>
          </a:p>
        </p:txBody>
      </p:sp>
      <p:pic>
        <p:nvPicPr>
          <p:cNvPr id="6" name="Picture 4">
            <a:extLst>
              <a:ext uri="{FF2B5EF4-FFF2-40B4-BE49-F238E27FC236}">
                <a16:creationId xmlns:a16="http://schemas.microsoft.com/office/drawing/2014/main" id="{36185617-51E6-16FB-F98F-E0DB9C6D92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78035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C49898-0AB8-3E3C-FC9A-ECF2D97567DD}"/>
              </a:ext>
            </a:extLst>
          </p:cNvPr>
          <p:cNvSpPr>
            <a:spLocks noGrp="1"/>
          </p:cNvSpPr>
          <p:nvPr>
            <p:ph type="title"/>
          </p:nvPr>
        </p:nvSpPr>
        <p:spPr/>
        <p:txBody>
          <a:bodyPr>
            <a:normAutofit/>
          </a:bodyPr>
          <a:lstStyle/>
          <a:p>
            <a:r>
              <a:rPr lang="nl-NL" sz="3200" dirty="0">
                <a:latin typeface="Fontys Frutiger" panose="00000400000000000000" pitchFamily="2" charset="0"/>
              </a:rPr>
              <a:t>Fysiologische effecten van schildklierhormoon</a:t>
            </a:r>
          </a:p>
        </p:txBody>
      </p:sp>
      <p:sp>
        <p:nvSpPr>
          <p:cNvPr id="3" name="Tijdelijke aanduiding voor inhoud 2">
            <a:extLst>
              <a:ext uri="{FF2B5EF4-FFF2-40B4-BE49-F238E27FC236}">
                <a16:creationId xmlns:a16="http://schemas.microsoft.com/office/drawing/2014/main" id="{7478FECA-215F-814F-A2BB-06C523ABF6CC}"/>
              </a:ext>
            </a:extLst>
          </p:cNvPr>
          <p:cNvSpPr>
            <a:spLocks noGrp="1"/>
          </p:cNvSpPr>
          <p:nvPr>
            <p:ph idx="1"/>
          </p:nvPr>
        </p:nvSpPr>
        <p:spPr>
          <a:xfrm>
            <a:off x="838200" y="1825625"/>
            <a:ext cx="10708532" cy="4351338"/>
          </a:xfrm>
        </p:spPr>
        <p:txBody>
          <a:bodyPr>
            <a:normAutofit fontScale="92500"/>
          </a:bodyPr>
          <a:lstStyle/>
          <a:p>
            <a:pPr eaLnBrk="0" fontAlgn="base" hangingPunct="0">
              <a:spcAft>
                <a:spcPct val="0"/>
              </a:spcAft>
              <a:defRPr/>
            </a:pPr>
            <a:r>
              <a:rPr lang="nl-NL" sz="2600" dirty="0">
                <a:latin typeface="Fontys Frutiger" panose="00000400000000000000" pitchFamily="2" charset="0"/>
                <a:cs typeface="Calibri" panose="020F0502020204030204" pitchFamily="34" charset="0"/>
              </a:rPr>
              <a:t>Handhaving temperatuur en gewicht</a:t>
            </a:r>
          </a:p>
          <a:p>
            <a:pPr eaLnBrk="0" fontAlgn="base" hangingPunct="0">
              <a:spcAft>
                <a:spcPct val="0"/>
              </a:spcAft>
              <a:defRPr/>
            </a:pPr>
            <a:r>
              <a:rPr lang="nl-NL" sz="2600" dirty="0">
                <a:latin typeface="Fontys Frutiger" panose="00000400000000000000" pitchFamily="2" charset="0"/>
                <a:cs typeface="Calibri" panose="020F0502020204030204" pitchFamily="34" charset="0"/>
              </a:rPr>
              <a:t>Stimulatie hartcontractie </a:t>
            </a:r>
          </a:p>
          <a:p>
            <a:pPr eaLnBrk="0" fontAlgn="base" hangingPunct="0">
              <a:spcAft>
                <a:spcPct val="0"/>
              </a:spcAft>
              <a:defRPr/>
            </a:pPr>
            <a:r>
              <a:rPr lang="nl-NL" sz="2600" dirty="0">
                <a:latin typeface="Fontys Frutiger" panose="00000400000000000000" pitchFamily="2" charset="0"/>
                <a:cs typeface="Calibri" panose="020F0502020204030204" pitchFamily="34" charset="0"/>
              </a:rPr>
              <a:t>Stimulatie eiwitsynthese </a:t>
            </a:r>
          </a:p>
          <a:p>
            <a:pPr eaLnBrk="0" fontAlgn="base" hangingPunct="0">
              <a:spcAft>
                <a:spcPct val="0"/>
              </a:spcAft>
              <a:defRPr/>
            </a:pPr>
            <a:r>
              <a:rPr lang="nl-NL" sz="2600" dirty="0">
                <a:latin typeface="Fontys Frutiger" panose="00000400000000000000" pitchFamily="2" charset="0"/>
                <a:cs typeface="Calibri" panose="020F0502020204030204" pitchFamily="34" charset="0"/>
              </a:rPr>
              <a:t>Opgeslagen energie beschikbaar voor actie (afbraak cholesterol en triglyceriden)</a:t>
            </a:r>
          </a:p>
          <a:p>
            <a:pPr eaLnBrk="0" fontAlgn="base" hangingPunct="0">
              <a:spcAft>
                <a:spcPct val="0"/>
              </a:spcAft>
              <a:defRPr/>
            </a:pPr>
            <a:r>
              <a:rPr lang="nl-NL" sz="2600" dirty="0">
                <a:latin typeface="Fontys Frutiger" panose="00000400000000000000" pitchFamily="2" charset="0"/>
                <a:cs typeface="Calibri" panose="020F0502020204030204" pitchFamily="34" charset="0"/>
              </a:rPr>
              <a:t>Invloed op hormoonstelsel (meer bij vrouwen? Menstruatie, fertiliteit) </a:t>
            </a:r>
            <a:endParaRPr lang="nl-NL" sz="2600" dirty="0">
              <a:latin typeface="Fontys Frutiger" panose="00000400000000000000" pitchFamily="2" charset="0"/>
              <a:cs typeface="Arial" panose="020B0604020202020204" pitchFamily="34" charset="0"/>
            </a:endParaRPr>
          </a:p>
          <a:p>
            <a:pPr eaLnBrk="0" fontAlgn="base" hangingPunct="0">
              <a:spcAft>
                <a:spcPct val="0"/>
              </a:spcAft>
              <a:defRPr/>
            </a:pPr>
            <a:r>
              <a:rPr lang="nl-NL" sz="2600" dirty="0">
                <a:latin typeface="Fontys Frutiger" panose="00000400000000000000" pitchFamily="2" charset="0"/>
                <a:cs typeface="Arial" panose="020B0604020202020204" pitchFamily="34" charset="0"/>
              </a:rPr>
              <a:t>Bevordering van het geestelijk welzijn</a:t>
            </a:r>
          </a:p>
          <a:p>
            <a:pPr eaLnBrk="0" fontAlgn="base" hangingPunct="0">
              <a:spcAft>
                <a:spcPct val="0"/>
              </a:spcAft>
              <a:defRPr/>
            </a:pPr>
            <a:r>
              <a:rPr lang="nl-NL" sz="2600" dirty="0">
                <a:latin typeface="Fontys Frutiger" panose="00000400000000000000" pitchFamily="2" charset="0"/>
                <a:cs typeface="Arial" panose="020B0604020202020204" pitchFamily="34" charset="0"/>
              </a:rPr>
              <a:t>Bevordering van de groei. Bij kinderen een belangrijke factor in groei van botten, spieren en zenuwweefsel</a:t>
            </a:r>
          </a:p>
          <a:p>
            <a:pPr eaLnBrk="0" fontAlgn="base" hangingPunct="0">
              <a:spcAft>
                <a:spcPct val="0"/>
              </a:spcAft>
              <a:defRPr/>
            </a:pPr>
            <a:r>
              <a:rPr lang="nl-NL" sz="2600" dirty="0">
                <a:latin typeface="Fontys Frutiger" panose="00000400000000000000" pitchFamily="2" charset="0"/>
                <a:cs typeface="Arial" panose="020B0604020202020204" pitchFamily="34" charset="0"/>
              </a:rPr>
              <a:t>Zwangerschap: extra schildklierhormoon noodzakelijk </a:t>
            </a:r>
          </a:p>
          <a:p>
            <a:pPr marL="0" indent="0" algn="l" defTabSz="914400" eaLnBrk="0" fontAlgn="base" hangingPunct="0">
              <a:spcAft>
                <a:spcPct val="0"/>
              </a:spcAft>
              <a:buSzPct val="110000"/>
              <a:buNone/>
              <a:defRPr/>
            </a:pPr>
            <a:endParaRPr lang="nl-NL" sz="2600" dirty="0">
              <a:latin typeface="Fontys Frutiger" panose="00000400000000000000" pitchFamily="2" charset="0"/>
              <a:cs typeface="Arial" panose="020B0604020202020204" pitchFamily="34" charset="0"/>
            </a:endParaRPr>
          </a:p>
          <a:p>
            <a:pPr marL="0" indent="0" algn="l">
              <a:buNone/>
            </a:pPr>
            <a:endParaRPr lang="nl-NL" sz="2600" dirty="0">
              <a:latin typeface="Fontys Frutiger" panose="00000400000000000000" pitchFamily="2" charset="0"/>
              <a:cs typeface="Calibri" panose="020F0502020204030204" pitchFamily="34" charset="0"/>
            </a:endParaRPr>
          </a:p>
        </p:txBody>
      </p:sp>
      <p:pic>
        <p:nvPicPr>
          <p:cNvPr id="4" name="Picture 4">
            <a:extLst>
              <a:ext uri="{FF2B5EF4-FFF2-40B4-BE49-F238E27FC236}">
                <a16:creationId xmlns:a16="http://schemas.microsoft.com/office/drawing/2014/main" id="{98326A31-032E-F988-B48A-C3D796AB74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139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5D2456-EACC-8C0E-E74C-E8D2E54FE41D}"/>
              </a:ext>
            </a:extLst>
          </p:cNvPr>
          <p:cNvSpPr>
            <a:spLocks noGrp="1"/>
          </p:cNvSpPr>
          <p:nvPr>
            <p:ph type="title"/>
          </p:nvPr>
        </p:nvSpPr>
        <p:spPr/>
        <p:txBody>
          <a:bodyPr/>
          <a:lstStyle/>
          <a:p>
            <a:r>
              <a:rPr lang="nl-NL" dirty="0"/>
              <a:t>Epidemiologie schildklierziekten</a:t>
            </a:r>
          </a:p>
        </p:txBody>
      </p:sp>
      <p:sp>
        <p:nvSpPr>
          <p:cNvPr id="3" name="Tijdelijke aanduiding voor inhoud 2">
            <a:extLst>
              <a:ext uri="{FF2B5EF4-FFF2-40B4-BE49-F238E27FC236}">
                <a16:creationId xmlns:a16="http://schemas.microsoft.com/office/drawing/2014/main" id="{814FD740-9B2B-73D2-9A1E-75A37DD1B2D7}"/>
              </a:ext>
            </a:extLst>
          </p:cNvPr>
          <p:cNvSpPr>
            <a:spLocks noGrp="1"/>
          </p:cNvSpPr>
          <p:nvPr>
            <p:ph idx="1"/>
          </p:nvPr>
        </p:nvSpPr>
        <p:spPr>
          <a:xfrm>
            <a:off x="272374" y="1825624"/>
            <a:ext cx="11391090" cy="4224979"/>
          </a:xfrm>
        </p:spPr>
        <p:txBody>
          <a:bodyPr>
            <a:normAutofit/>
          </a:bodyPr>
          <a:lstStyle/>
          <a:p>
            <a:pPr algn="l"/>
            <a:r>
              <a:rPr lang="nl-NL" sz="1800" b="0" i="0" u="none" strike="noStrike" baseline="0" dirty="0">
                <a:latin typeface="Cambria" panose="02040503050406030204" pitchFamily="18" charset="0"/>
              </a:rPr>
              <a:t>Hypothyreoïdie:  - Incidentie: 1 per 1000 patiënten per jaar (1.6 per 1000 vrouwen, 0,6 per 1000 mannen)</a:t>
            </a:r>
          </a:p>
          <a:p>
            <a:pPr marL="0" indent="0" algn="l">
              <a:buNone/>
            </a:pPr>
            <a:r>
              <a:rPr lang="nl-NL" sz="1800" dirty="0">
                <a:latin typeface="Cambria" panose="02040503050406030204" pitchFamily="18" charset="0"/>
              </a:rPr>
              <a:t>		 - </a:t>
            </a:r>
            <a:r>
              <a:rPr lang="nl-NL" sz="1800" b="0" i="0" u="none" strike="noStrike" baseline="0" dirty="0">
                <a:latin typeface="Cambria" panose="02040503050406030204" pitchFamily="18" charset="0"/>
              </a:rPr>
              <a:t>Prevalentie: 29,4 per 1000 patiënten (47,5 voor vrouwen, 11 voor mannen)</a:t>
            </a:r>
          </a:p>
          <a:p>
            <a:pPr marL="0" indent="0" algn="l">
              <a:buNone/>
            </a:pPr>
            <a:endParaRPr lang="nl-NL" sz="1800" b="0" i="0" u="none" strike="noStrike" baseline="0" dirty="0">
              <a:latin typeface="Cambria" panose="02040503050406030204" pitchFamily="18" charset="0"/>
            </a:endParaRPr>
          </a:p>
          <a:p>
            <a:pPr marL="0" indent="0" algn="l">
              <a:buNone/>
            </a:pPr>
            <a:r>
              <a:rPr lang="nl-NL" sz="1800" b="0" i="0" u="none" strike="noStrike" baseline="0" dirty="0">
                <a:latin typeface="SymbolMT"/>
              </a:rPr>
              <a:t>• </a:t>
            </a:r>
            <a:r>
              <a:rPr lang="nl-NL" sz="1800" b="0" i="0" u="none" strike="noStrike" baseline="0" dirty="0">
                <a:latin typeface="Cambria" panose="02040503050406030204" pitchFamily="18" charset="0"/>
              </a:rPr>
              <a:t>Hyperthyreoïdie: - Incidentie: 1,5 per 1000 patiënten per jaar (2,4 per 1000 vrouwen, 0,6 per 1000 mannen)</a:t>
            </a:r>
          </a:p>
          <a:p>
            <a:pPr marL="0" indent="0" algn="l">
              <a:buNone/>
            </a:pPr>
            <a:r>
              <a:rPr lang="nl-NL" sz="1800" dirty="0">
                <a:latin typeface="Calibri" panose="020F0502020204030204" pitchFamily="34" charset="0"/>
              </a:rPr>
              <a:t>		 - </a:t>
            </a:r>
            <a:r>
              <a:rPr lang="nl-NL" sz="1800" b="0" i="0" u="none" strike="noStrike" baseline="0" dirty="0">
                <a:latin typeface="Cambria" panose="02040503050406030204" pitchFamily="18" charset="0"/>
              </a:rPr>
              <a:t>Prevalentie: 4,1 per 1000 patiënten (6,6 voor vrouwen, 1,5 voor mannen)</a:t>
            </a:r>
          </a:p>
          <a:p>
            <a:pPr marL="0" indent="0" algn="l">
              <a:buNone/>
            </a:pPr>
            <a:endParaRPr lang="nl-NL" sz="1800" b="0" i="0" u="none" strike="noStrike" baseline="0" dirty="0">
              <a:latin typeface="Cambria" panose="02040503050406030204" pitchFamily="18" charset="0"/>
            </a:endParaRPr>
          </a:p>
          <a:p>
            <a:r>
              <a:rPr lang="nl-NL" sz="1800" dirty="0">
                <a:latin typeface="Cambria" panose="02040503050406030204" pitchFamily="18" charset="0"/>
              </a:rPr>
              <a:t>Schildkliernodus en struma komen vooral bij vrouwen voor (0,3 per 1000 patiënten) </a:t>
            </a:r>
          </a:p>
          <a:p>
            <a:pPr marL="0" indent="0">
              <a:buNone/>
            </a:pPr>
            <a:endParaRPr lang="nl-NL" sz="1800" dirty="0">
              <a:latin typeface="Cambria" panose="02040503050406030204" pitchFamily="18" charset="0"/>
            </a:endParaRPr>
          </a:p>
          <a:p>
            <a:pPr algn="l"/>
            <a:r>
              <a:rPr lang="nl-NL" sz="1800" b="0" i="0" u="none" strike="noStrike" baseline="0" dirty="0">
                <a:latin typeface="Cambria" panose="02040503050406030204" pitchFamily="18" charset="0"/>
              </a:rPr>
              <a:t>In 2022 werd bij 894 patiënten in de algemene bevolking een maligniteit van de schildklier gediagnosticeerd (602 vrouwen en 292 mannen)</a:t>
            </a:r>
            <a:endParaRPr lang="nl-NL" dirty="0"/>
          </a:p>
        </p:txBody>
      </p:sp>
      <p:pic>
        <p:nvPicPr>
          <p:cNvPr id="4" name="Picture 4">
            <a:extLst>
              <a:ext uri="{FF2B5EF4-FFF2-40B4-BE49-F238E27FC236}">
                <a16:creationId xmlns:a16="http://schemas.microsoft.com/office/drawing/2014/main" id="{F60CDC7C-4F34-629B-8ECD-EE51D38502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540314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2CA8A6-F904-603A-87EF-96B21188E72F}"/>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6828754-2697-F75E-5C54-9D2C80D949FD}"/>
              </a:ext>
            </a:extLst>
          </p:cNvPr>
          <p:cNvSpPr>
            <a:spLocks noGrp="1"/>
          </p:cNvSpPr>
          <p:nvPr>
            <p:ph type="title"/>
          </p:nvPr>
        </p:nvSpPr>
        <p:spPr>
          <a:xfrm>
            <a:off x="686834" y="1153572"/>
            <a:ext cx="3200400" cy="4461163"/>
          </a:xfrm>
        </p:spPr>
        <p:txBody>
          <a:bodyPr>
            <a:normAutofit/>
          </a:bodyPr>
          <a:lstStyle/>
          <a:p>
            <a:endParaRPr lang="nl-NL" dirty="0">
              <a:solidFill>
                <a:srgbClr val="FFFFFF"/>
              </a:solidFill>
            </a:endParaRP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ijdelijke aanduiding voor inhoud 2">
            <a:extLst>
              <a:ext uri="{FF2B5EF4-FFF2-40B4-BE49-F238E27FC236}">
                <a16:creationId xmlns:a16="http://schemas.microsoft.com/office/drawing/2014/main" id="{0A662723-F398-ABA0-8CC7-4F29CADC5131}"/>
              </a:ext>
            </a:extLst>
          </p:cNvPr>
          <p:cNvSpPr>
            <a:spLocks noGrp="1"/>
          </p:cNvSpPr>
          <p:nvPr>
            <p:ph idx="1"/>
          </p:nvPr>
        </p:nvSpPr>
        <p:spPr>
          <a:xfrm>
            <a:off x="4447308" y="591344"/>
            <a:ext cx="6906491" cy="5585619"/>
          </a:xfrm>
        </p:spPr>
        <p:txBody>
          <a:bodyPr anchor="ctr">
            <a:normAutofit/>
          </a:bodyPr>
          <a:lstStyle/>
          <a:p>
            <a:pPr marL="0" indent="0">
              <a:buNone/>
            </a:pPr>
            <a:endParaRPr lang="nl-NL" dirty="0"/>
          </a:p>
          <a:p>
            <a:pPr marL="0" indent="0">
              <a:buNone/>
            </a:pPr>
            <a:endParaRPr lang="nl-NL" dirty="0"/>
          </a:p>
          <a:p>
            <a:pPr marL="0" indent="0">
              <a:buNone/>
            </a:pPr>
            <a:r>
              <a:rPr lang="nl-NL" dirty="0">
                <a:latin typeface="Fontys Frutiger" panose="00000400000000000000" pitchFamily="2" charset="0"/>
              </a:rPr>
              <a:t>Schilklierpathologie  </a:t>
            </a:r>
          </a:p>
        </p:txBody>
      </p:sp>
      <p:pic>
        <p:nvPicPr>
          <p:cNvPr id="5" name="Picture 4">
            <a:extLst>
              <a:ext uri="{FF2B5EF4-FFF2-40B4-BE49-F238E27FC236}">
                <a16:creationId xmlns:a16="http://schemas.microsoft.com/office/drawing/2014/main" id="{6DBFD2B7-B864-DCB1-ACF0-713ADE268C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2664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46F7BA-D5DF-F813-07F0-556763ACF57A}"/>
              </a:ext>
            </a:extLst>
          </p:cNvPr>
          <p:cNvSpPr>
            <a:spLocks noGrp="1"/>
          </p:cNvSpPr>
          <p:nvPr>
            <p:ph type="title"/>
          </p:nvPr>
        </p:nvSpPr>
        <p:spPr/>
        <p:txBody>
          <a:bodyPr/>
          <a:lstStyle/>
          <a:p>
            <a:r>
              <a:rPr lang="nl-NL" dirty="0" err="1"/>
              <a:t>Shildklierpathologie</a:t>
            </a:r>
            <a:endParaRPr lang="nl-NL" dirty="0"/>
          </a:p>
        </p:txBody>
      </p:sp>
      <p:sp>
        <p:nvSpPr>
          <p:cNvPr id="3" name="Tijdelijke aanduiding voor inhoud 2">
            <a:extLst>
              <a:ext uri="{FF2B5EF4-FFF2-40B4-BE49-F238E27FC236}">
                <a16:creationId xmlns:a16="http://schemas.microsoft.com/office/drawing/2014/main" id="{07F23BB8-D7F4-F7DB-157D-6A6F17D6F351}"/>
              </a:ext>
            </a:extLst>
          </p:cNvPr>
          <p:cNvSpPr>
            <a:spLocks noGrp="1"/>
          </p:cNvSpPr>
          <p:nvPr>
            <p:ph idx="1"/>
          </p:nvPr>
        </p:nvSpPr>
        <p:spPr>
          <a:xfrm>
            <a:off x="838200" y="1825625"/>
            <a:ext cx="5257800" cy="4351338"/>
          </a:xfrm>
          <a:ln w="12700">
            <a:solidFill>
              <a:schemeClr val="accent1"/>
            </a:solidFill>
          </a:ln>
        </p:spPr>
        <p:txBody>
          <a:bodyPr>
            <a:normAutofit lnSpcReduction="10000"/>
          </a:bodyPr>
          <a:lstStyle/>
          <a:p>
            <a:pPr marL="0" indent="0">
              <a:buNone/>
            </a:pPr>
            <a:r>
              <a:rPr lang="nl-NL" sz="1200" b="1" dirty="0" err="1">
                <a:latin typeface="Fontys Frutiger" panose="00000400000000000000" pitchFamily="2" charset="0"/>
                <a:cs typeface="Arial" panose="020B0604020202020204" pitchFamily="34" charset="0"/>
              </a:rPr>
              <a:t>HyperthyreoÏdie</a:t>
            </a:r>
            <a:r>
              <a:rPr lang="nl-NL" sz="1200" b="1" dirty="0">
                <a:latin typeface="Fontys Frutiger" panose="00000400000000000000" pitchFamily="2" charset="0"/>
                <a:cs typeface="Arial" panose="020B0604020202020204" pitchFamily="34" charset="0"/>
              </a:rPr>
              <a:t> </a:t>
            </a:r>
          </a:p>
          <a:p>
            <a:pPr lvl="1">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Primair: </a:t>
            </a:r>
            <a:r>
              <a:rPr lang="nl-NL" sz="1200" dirty="0">
                <a:latin typeface="Fontys Frutiger" panose="00000400000000000000" pitchFamily="2" charset="0"/>
                <a:cs typeface="Arial" panose="020B0604020202020204" pitchFamily="34" charset="0"/>
              </a:rPr>
              <a:t>Autonome functie:  - Toxisch </a:t>
            </a:r>
            <a:r>
              <a:rPr lang="nl-NL" sz="1200" dirty="0" err="1">
                <a:latin typeface="Fontys Frutiger" panose="00000400000000000000" pitchFamily="2" charset="0"/>
                <a:cs typeface="Arial" panose="020B0604020202020204" pitchFamily="34" charset="0"/>
              </a:rPr>
              <a:t>multi-nodulair</a:t>
            </a:r>
            <a:r>
              <a:rPr lang="nl-NL" sz="1200" dirty="0">
                <a:latin typeface="Fontys Frutiger" panose="00000400000000000000" pitchFamily="2" charset="0"/>
                <a:cs typeface="Arial" panose="020B0604020202020204" pitchFamily="34" charset="0"/>
              </a:rPr>
              <a:t> struma (10-15%)</a:t>
            </a:r>
          </a:p>
          <a:p>
            <a:pPr marL="457200" lvl="1" indent="0" algn="l">
              <a:buNone/>
            </a:pPr>
            <a:r>
              <a:rPr lang="nl-NL" sz="1200" dirty="0">
                <a:latin typeface="Fontys Frutiger" panose="00000400000000000000" pitchFamily="2" charset="0"/>
                <a:cs typeface="Arial" panose="020B0604020202020204" pitchFamily="34" charset="0"/>
              </a:rPr>
              <a:t>			- Toxisch adenoom</a:t>
            </a:r>
          </a:p>
          <a:p>
            <a:pPr marL="457200" lvl="1" indent="0" algn="l">
              <a:buNone/>
            </a:pPr>
            <a:r>
              <a:rPr lang="nl-NL" sz="1200" dirty="0">
                <a:latin typeface="Fontys Frutiger" panose="00000400000000000000" pitchFamily="2" charset="0"/>
                <a:cs typeface="Arial" panose="020B0604020202020204" pitchFamily="34" charset="0"/>
              </a:rPr>
              <a:t>	         Inflammatie: Auto-immuun:  - ziekte van Graves</a:t>
            </a:r>
          </a:p>
          <a:p>
            <a:pPr marL="457200" lvl="1" indent="0" algn="l">
              <a:buNone/>
            </a:pPr>
            <a:r>
              <a:rPr lang="nl-NL" sz="1200" dirty="0">
                <a:latin typeface="Fontys Frutiger" panose="00000400000000000000" pitchFamily="2" charset="0"/>
                <a:cs typeface="Arial" panose="020B0604020202020204" pitchFamily="34" charset="0"/>
              </a:rPr>
              <a:t>			               - Ziekte van Hashimoto 				(beginstadium) TPO 				</a:t>
            </a:r>
            <a:r>
              <a:rPr lang="nl-NL" sz="1200" dirty="0" err="1">
                <a:latin typeface="Fontys Frutiger" panose="00000400000000000000" pitchFamily="2" charset="0"/>
                <a:cs typeface="Arial" panose="020B0604020202020204" pitchFamily="34" charset="0"/>
              </a:rPr>
              <a:t>anti-stoffen</a:t>
            </a:r>
            <a:endParaRPr lang="nl-NL" sz="1200" dirty="0">
              <a:latin typeface="Fontys Frutiger" panose="00000400000000000000" pitchFamily="2" charset="0"/>
              <a:cs typeface="Arial" panose="020B0604020202020204" pitchFamily="34" charset="0"/>
            </a:endParaRPr>
          </a:p>
          <a:p>
            <a:pPr marL="457200" lvl="1" indent="0" algn="l">
              <a:buNone/>
            </a:pPr>
            <a:r>
              <a:rPr lang="nl-NL" sz="1200" dirty="0">
                <a:latin typeface="Fontys Frutiger" panose="00000400000000000000" pitchFamily="2" charset="0"/>
                <a:cs typeface="Arial" panose="020B0604020202020204" pitchFamily="34" charset="0"/>
              </a:rPr>
              <a:t>			               - </a:t>
            </a:r>
            <a:r>
              <a:rPr lang="nl-NL" sz="1200" dirty="0" err="1">
                <a:latin typeface="Fontys Frutiger" panose="00000400000000000000" pitchFamily="2" charset="0"/>
                <a:cs typeface="Arial" panose="020B0604020202020204" pitchFamily="34" charset="0"/>
              </a:rPr>
              <a:t>Viraleinfectie</a:t>
            </a:r>
            <a:r>
              <a:rPr lang="nl-NL" sz="1200" dirty="0">
                <a:latin typeface="Fontys Frutiger" panose="00000400000000000000" pitchFamily="2" charset="0"/>
                <a:cs typeface="Arial" panose="020B0604020202020204" pitchFamily="34" charset="0"/>
              </a:rPr>
              <a:t>: Ziekte 				van de Quervain 				(beginstadium)</a:t>
            </a:r>
          </a:p>
          <a:p>
            <a:pPr marL="457200" lvl="1" indent="0" algn="l">
              <a:buNone/>
            </a:pPr>
            <a:r>
              <a:rPr lang="nl-NL" sz="1200" dirty="0">
                <a:latin typeface="Fontys Frutiger" panose="00000400000000000000" pitchFamily="2" charset="0"/>
                <a:cs typeface="Arial" panose="020B0604020202020204" pitchFamily="34" charset="0"/>
              </a:rPr>
              <a:t>			               - Stille of pijnloze 				</a:t>
            </a:r>
            <a:r>
              <a:rPr lang="nl-NL" sz="1200" dirty="0" err="1">
                <a:latin typeface="Fontys Frutiger" panose="00000400000000000000" pitchFamily="2" charset="0"/>
                <a:cs typeface="Arial" panose="020B0604020202020204" pitchFamily="34" charset="0"/>
              </a:rPr>
              <a:t>thyreoiditis</a:t>
            </a:r>
            <a:r>
              <a:rPr lang="nl-NL" sz="1200" dirty="0">
                <a:latin typeface="Fontys Frutiger" panose="00000400000000000000" pitchFamily="2" charset="0"/>
                <a:cs typeface="Arial" panose="020B0604020202020204" pitchFamily="34" charset="0"/>
              </a:rPr>
              <a:t>: post-				partum</a:t>
            </a:r>
          </a:p>
          <a:p>
            <a:pPr lvl="1" algn="l">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Secundair: </a:t>
            </a:r>
            <a:r>
              <a:rPr lang="nl-NL" sz="1200" dirty="0">
                <a:latin typeface="Fontys Frutiger" panose="00000400000000000000" pitchFamily="2" charset="0"/>
                <a:cs typeface="Arial" panose="020B0604020202020204" pitchFamily="34" charset="0"/>
              </a:rPr>
              <a:t>TSH overproductie, Hypofyse adenoom (zeldzaam!)</a:t>
            </a:r>
          </a:p>
          <a:p>
            <a:pPr lvl="1" algn="l">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Subklinische </a:t>
            </a:r>
            <a:r>
              <a:rPr lang="nl-NL" sz="1200" b="1" dirty="0" err="1">
                <a:latin typeface="Fontys Frutiger" panose="00000400000000000000" pitchFamily="2" charset="0"/>
                <a:cs typeface="Arial" panose="020B0604020202020204" pitchFamily="34" charset="0"/>
              </a:rPr>
              <a:t>hyperthyreoidie</a:t>
            </a:r>
            <a:endParaRPr lang="nl-NL" sz="1200" b="1" dirty="0">
              <a:latin typeface="Fontys Frutiger" panose="00000400000000000000" pitchFamily="2" charset="0"/>
              <a:cs typeface="Arial" panose="020B0604020202020204" pitchFamily="34" charset="0"/>
            </a:endParaRPr>
          </a:p>
          <a:p>
            <a:pPr lvl="1" algn="l">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Jodium </a:t>
            </a:r>
            <a:r>
              <a:rPr lang="nl-NL" sz="1200" b="1" dirty="0" err="1">
                <a:latin typeface="Fontys Frutiger" panose="00000400000000000000" pitchFamily="2" charset="0"/>
                <a:cs typeface="Arial" panose="020B0604020202020204" pitchFamily="34" charset="0"/>
              </a:rPr>
              <a:t>grïnduceerd</a:t>
            </a:r>
            <a:r>
              <a:rPr lang="nl-NL" sz="1200" b="1" dirty="0">
                <a:latin typeface="Fontys Frutiger" panose="00000400000000000000" pitchFamily="2" charset="0"/>
                <a:cs typeface="Arial" panose="020B0604020202020204" pitchFamily="34" charset="0"/>
              </a:rPr>
              <a:t>: </a:t>
            </a:r>
            <a:r>
              <a:rPr lang="nl-NL" sz="1200" dirty="0">
                <a:latin typeface="Fontys Frutiger" panose="00000400000000000000" pitchFamily="2" charset="0"/>
                <a:cs typeface="Arial" panose="020B0604020202020204" pitchFamily="34" charset="0"/>
              </a:rPr>
              <a:t>Voeding (kelp, jodium, zeewier) en jodiumhoudende contraststoffen </a:t>
            </a:r>
          </a:p>
          <a:p>
            <a:pPr lvl="1" algn="l">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Medicatie</a:t>
            </a:r>
            <a:r>
              <a:rPr lang="nl-NL" sz="1200" dirty="0">
                <a:latin typeface="Fontys Frutiger" panose="00000400000000000000" pitchFamily="2" charset="0"/>
                <a:cs typeface="Arial" panose="020B0604020202020204" pitchFamily="34" charset="0"/>
              </a:rPr>
              <a:t>: </a:t>
            </a:r>
            <a:r>
              <a:rPr lang="nl-NL" sz="1200" dirty="0" err="1">
                <a:latin typeface="Fontys Frutiger" panose="00000400000000000000" pitchFamily="2" charset="0"/>
                <a:cs typeface="Arial" panose="020B0604020202020204" pitchFamily="34" charset="0"/>
              </a:rPr>
              <a:t>amiodarone</a:t>
            </a:r>
            <a:endParaRPr lang="nl-NL" sz="1200" dirty="0">
              <a:latin typeface="Fontys Frutiger" panose="00000400000000000000" pitchFamily="2" charset="0"/>
              <a:cs typeface="Arial" panose="020B0604020202020204" pitchFamily="34" charset="0"/>
            </a:endParaRPr>
          </a:p>
          <a:p>
            <a:pPr lvl="1" algn="l">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(Struma </a:t>
            </a:r>
            <a:r>
              <a:rPr lang="nl-NL" sz="1200" b="1" dirty="0" err="1">
                <a:latin typeface="Fontys Frutiger" panose="00000400000000000000" pitchFamily="2" charset="0"/>
                <a:cs typeface="Arial" panose="020B0604020202020204" pitchFamily="34" charset="0"/>
              </a:rPr>
              <a:t>ovarii</a:t>
            </a:r>
            <a:r>
              <a:rPr lang="nl-NL" sz="1200" b="1" dirty="0">
                <a:latin typeface="Fontys Frutiger" panose="00000400000000000000" pitchFamily="2" charset="0"/>
                <a:cs typeface="Arial" panose="020B0604020202020204" pitchFamily="34" charset="0"/>
              </a:rPr>
              <a:t>: </a:t>
            </a:r>
            <a:r>
              <a:rPr lang="nl-NL" sz="1200" dirty="0">
                <a:latin typeface="Fontys Frutiger" panose="00000400000000000000" pitchFamily="2" charset="0"/>
                <a:cs typeface="Arial" panose="020B0604020202020204" pitchFamily="34" charset="0"/>
              </a:rPr>
              <a:t>Niet alleen in ovarium, ook soms andere organen) </a:t>
            </a:r>
          </a:p>
          <a:p>
            <a:pPr marL="914400" lvl="2" indent="0">
              <a:buNone/>
            </a:pPr>
            <a:endParaRPr lang="nl-NL" sz="800" b="1" dirty="0">
              <a:latin typeface="Fontys Frutiger" panose="00000400000000000000" pitchFamily="2" charset="0"/>
              <a:cs typeface="Arial" panose="020B0604020202020204" pitchFamily="34" charset="0"/>
            </a:endParaRPr>
          </a:p>
          <a:p>
            <a:pPr marL="457200" lvl="1" indent="0">
              <a:buNone/>
            </a:pPr>
            <a:endParaRPr lang="nl-NL" dirty="0"/>
          </a:p>
        </p:txBody>
      </p:sp>
      <p:sp>
        <p:nvSpPr>
          <p:cNvPr id="4" name="Tekstvak 3">
            <a:extLst>
              <a:ext uri="{FF2B5EF4-FFF2-40B4-BE49-F238E27FC236}">
                <a16:creationId xmlns:a16="http://schemas.microsoft.com/office/drawing/2014/main" id="{0F84FF91-AC63-B227-566A-5EAA67417606}"/>
              </a:ext>
            </a:extLst>
          </p:cNvPr>
          <p:cNvSpPr txBox="1"/>
          <p:nvPr/>
        </p:nvSpPr>
        <p:spPr>
          <a:xfrm>
            <a:off x="6323500" y="1813173"/>
            <a:ext cx="5446968" cy="3231654"/>
          </a:xfrm>
          <a:prstGeom prst="rect">
            <a:avLst/>
          </a:prstGeom>
          <a:solidFill>
            <a:schemeClr val="bg1"/>
          </a:solidFill>
          <a:ln>
            <a:solidFill>
              <a:schemeClr val="accent1"/>
            </a:solidFill>
          </a:ln>
        </p:spPr>
        <p:txBody>
          <a:bodyPr wrap="square" rtlCol="0">
            <a:spAutoFit/>
          </a:bodyPr>
          <a:lstStyle/>
          <a:p>
            <a:pPr marL="0" indent="0" algn="l">
              <a:buFont typeface="Arial"/>
              <a:buNone/>
            </a:pPr>
            <a:r>
              <a:rPr lang="nl-NL" sz="1200" b="1" dirty="0">
                <a:latin typeface="Fontys Frutiger" panose="00000400000000000000" pitchFamily="2" charset="0"/>
                <a:cs typeface="Arial" panose="020B0604020202020204" pitchFamily="34" charset="0"/>
              </a:rPr>
              <a:t>Hypothyreoïdie </a:t>
            </a:r>
          </a:p>
          <a:p>
            <a:pPr marL="742950" lvl="1" indent="-285750">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Aangeboren: </a:t>
            </a:r>
            <a:r>
              <a:rPr lang="nl-NL" sz="1200" dirty="0">
                <a:latin typeface="Fontys Frutiger" panose="00000400000000000000" pitchFamily="2" charset="0"/>
                <a:cs typeface="Arial" panose="020B0604020202020204" pitchFamily="34" charset="0"/>
              </a:rPr>
              <a:t>- congenitaal niet aangelegd</a:t>
            </a:r>
          </a:p>
          <a:p>
            <a:pPr lvl="1"/>
            <a:r>
              <a:rPr lang="nl-NL" sz="1200" dirty="0">
                <a:latin typeface="Fontys Frutiger" panose="00000400000000000000" pitchFamily="2" charset="0"/>
                <a:cs typeface="Arial" panose="020B0604020202020204" pitchFamily="34" charset="0"/>
              </a:rPr>
              <a:t>	                   - syndroom van Down</a:t>
            </a:r>
          </a:p>
          <a:p>
            <a:pPr marL="628650" lvl="1" indent="-171450">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Primair</a:t>
            </a:r>
            <a:r>
              <a:rPr lang="nl-NL" sz="1200" dirty="0">
                <a:latin typeface="Fontys Frutiger" panose="00000400000000000000" pitchFamily="2" charset="0"/>
                <a:cs typeface="Arial" panose="020B0604020202020204" pitchFamily="34" charset="0"/>
              </a:rPr>
              <a:t>: - </a:t>
            </a:r>
            <a:r>
              <a:rPr lang="nl-NL" sz="1200" dirty="0" err="1">
                <a:latin typeface="Fontys Frutiger" panose="00000400000000000000" pitchFamily="2" charset="0"/>
                <a:cs typeface="Arial" panose="020B0604020202020204" pitchFamily="34" charset="0"/>
              </a:rPr>
              <a:t>idiopatisch</a:t>
            </a:r>
            <a:r>
              <a:rPr lang="nl-NL" sz="1200" dirty="0">
                <a:latin typeface="Fontys Frutiger" panose="00000400000000000000" pitchFamily="2" charset="0"/>
                <a:cs typeface="Arial" panose="020B0604020202020204" pitchFamily="34" charset="0"/>
              </a:rPr>
              <a:t> en/of defecten in aanmaak </a:t>
            </a:r>
            <a:r>
              <a:rPr lang="nl-NL" sz="1200" dirty="0" err="1">
                <a:latin typeface="Fontys Frutiger" panose="00000400000000000000" pitchFamily="2" charset="0"/>
                <a:cs typeface="Arial" panose="020B0604020202020204" pitchFamily="34" charset="0"/>
              </a:rPr>
              <a:t>thyroïd</a:t>
            </a:r>
            <a:endParaRPr lang="nl-NL" sz="1200" dirty="0">
              <a:latin typeface="Fontys Frutiger" panose="00000400000000000000" pitchFamily="2" charset="0"/>
              <a:cs typeface="Arial" panose="020B0604020202020204" pitchFamily="34" charset="0"/>
            </a:endParaRPr>
          </a:p>
          <a:p>
            <a:pPr lvl="1"/>
            <a:r>
              <a:rPr lang="nl-NL" sz="1200" dirty="0">
                <a:latin typeface="Fontys Frutiger" panose="00000400000000000000" pitchFamily="2" charset="0"/>
                <a:cs typeface="Arial" panose="020B0604020202020204" pitchFamily="34" charset="0"/>
              </a:rPr>
              <a:t>		hormoon</a:t>
            </a:r>
          </a:p>
          <a:p>
            <a:pPr lvl="1"/>
            <a:r>
              <a:rPr lang="nl-NL" sz="1200" b="1" dirty="0">
                <a:latin typeface="Fontys Frutiger" panose="00000400000000000000" pitchFamily="2" charset="0"/>
                <a:cs typeface="Arial" panose="020B0604020202020204" pitchFamily="34" charset="0"/>
              </a:rPr>
              <a:t>	        - </a:t>
            </a:r>
            <a:r>
              <a:rPr lang="nl-NL" sz="1200" dirty="0">
                <a:latin typeface="Fontys Frutiger" panose="00000400000000000000" pitchFamily="2" charset="0"/>
                <a:cs typeface="Arial" panose="020B0604020202020204" pitchFamily="34" charset="0"/>
              </a:rPr>
              <a:t>Inflammatie: </a:t>
            </a:r>
            <a:r>
              <a:rPr lang="nl-NL" sz="1200" b="1" dirty="0">
                <a:latin typeface="Fontys Frutiger" panose="00000400000000000000" pitchFamily="2" charset="0"/>
                <a:cs typeface="Arial" panose="020B0604020202020204" pitchFamily="34" charset="0"/>
              </a:rPr>
              <a:t>- </a:t>
            </a:r>
            <a:r>
              <a:rPr lang="nl-NL" sz="1200" dirty="0">
                <a:latin typeface="Fontys Frutiger" panose="00000400000000000000" pitchFamily="2" charset="0"/>
                <a:cs typeface="Arial" panose="020B0604020202020204" pitchFamily="34" charset="0"/>
              </a:rPr>
              <a:t>Auto-immuun ziekte van Hashimoto 	  	 (levenslang)</a:t>
            </a:r>
          </a:p>
          <a:p>
            <a:pPr lvl="1" algn="l"/>
            <a:r>
              <a:rPr lang="nl-NL" sz="1200" dirty="0">
                <a:latin typeface="Fontys Frutiger" panose="00000400000000000000" pitchFamily="2" charset="0"/>
                <a:cs typeface="Arial" panose="020B0604020202020204" pitchFamily="34" charset="0"/>
              </a:rPr>
              <a:t>	                	- Viraal ziekte van de Quervain (tijdelijk)</a:t>
            </a:r>
          </a:p>
          <a:p>
            <a:pPr lvl="1" algn="l"/>
            <a:r>
              <a:rPr lang="nl-NL" sz="1200" dirty="0">
                <a:latin typeface="Fontys Frutiger" panose="00000400000000000000" pitchFamily="2" charset="0"/>
                <a:cs typeface="Arial" panose="020B0604020202020204" pitchFamily="34" charset="0"/>
              </a:rPr>
              <a:t>	             	- post partum </a:t>
            </a:r>
            <a:r>
              <a:rPr lang="nl-NL" sz="1200" dirty="0" err="1">
                <a:latin typeface="Fontys Frutiger" panose="00000400000000000000" pitchFamily="2" charset="0"/>
                <a:cs typeface="Arial" panose="020B0604020202020204" pitchFamily="34" charset="0"/>
              </a:rPr>
              <a:t>thyreoiditis</a:t>
            </a:r>
            <a:endParaRPr lang="nl-NL" sz="1200" dirty="0">
              <a:latin typeface="Fontys Frutiger" panose="00000400000000000000" pitchFamily="2" charset="0"/>
              <a:cs typeface="Arial" panose="020B0604020202020204" pitchFamily="34" charset="0"/>
            </a:endParaRPr>
          </a:p>
          <a:p>
            <a:pPr lvl="1" algn="l"/>
            <a:r>
              <a:rPr lang="nl-NL" sz="1200" b="1" dirty="0">
                <a:latin typeface="Fontys Frutiger" panose="00000400000000000000" pitchFamily="2" charset="0"/>
                <a:cs typeface="Arial" panose="020B0604020202020204" pitchFamily="34" charset="0"/>
              </a:rPr>
              <a:t>		</a:t>
            </a:r>
            <a:r>
              <a:rPr lang="nl-NL" sz="1200" dirty="0">
                <a:latin typeface="Fontys Frutiger" panose="00000400000000000000" pitchFamily="2" charset="0"/>
                <a:cs typeface="Arial" panose="020B0604020202020204" pitchFamily="34" charset="0"/>
              </a:rPr>
              <a:t>- Irradiatie van de schildklier </a:t>
            </a:r>
          </a:p>
          <a:p>
            <a:pPr marL="628650" lvl="2" indent="-171450">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Secundair</a:t>
            </a:r>
            <a:r>
              <a:rPr lang="nl-NL" sz="1200" dirty="0">
                <a:latin typeface="Fontys Frutiger" panose="00000400000000000000" pitchFamily="2" charset="0"/>
                <a:cs typeface="Arial" panose="020B0604020202020204" pitchFamily="34" charset="0"/>
              </a:rPr>
              <a:t>: Verlaagde TSH productie of TRH productie </a:t>
            </a:r>
            <a:endParaRPr lang="nl-NL" sz="1200" b="1" dirty="0">
              <a:latin typeface="Fontys Frutiger" panose="00000400000000000000" pitchFamily="2" charset="0"/>
              <a:cs typeface="Arial" panose="020B0604020202020204" pitchFamily="34" charset="0"/>
            </a:endParaRPr>
          </a:p>
          <a:p>
            <a:pPr marL="0" lvl="1" indent="0" algn="l">
              <a:buNone/>
            </a:pPr>
            <a:r>
              <a:rPr lang="nl-NL" sz="1200" dirty="0">
                <a:latin typeface="Fontys Frutiger" panose="00000400000000000000" pitchFamily="2" charset="0"/>
                <a:cs typeface="Arial" panose="020B0604020202020204" pitchFamily="34" charset="0"/>
              </a:rPr>
              <a:t>		Oorzaak door pathologie van hypofyse of 		hypothalamus </a:t>
            </a:r>
          </a:p>
          <a:p>
            <a:pPr marL="171450" lvl="1" indent="-171450" algn="l">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Subklinische hypothyreoïdie</a:t>
            </a:r>
          </a:p>
          <a:p>
            <a:pPr marL="171450" lvl="1" indent="-171450" algn="l">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Chirurgisch</a:t>
            </a:r>
            <a:r>
              <a:rPr lang="nl-NL" sz="1200" dirty="0">
                <a:latin typeface="Fontys Frutiger" panose="00000400000000000000" pitchFamily="2" charset="0"/>
                <a:cs typeface="Arial" panose="020B0604020202020204" pitchFamily="34" charset="0"/>
              </a:rPr>
              <a:t>: </a:t>
            </a:r>
            <a:r>
              <a:rPr lang="nl-NL" sz="1200" dirty="0" err="1">
                <a:latin typeface="Fontys Frutiger" panose="00000400000000000000" pitchFamily="2" charset="0"/>
                <a:cs typeface="Arial" panose="020B0604020202020204" pitchFamily="34" charset="0"/>
              </a:rPr>
              <a:t>Thyroidectomie</a:t>
            </a:r>
            <a:r>
              <a:rPr lang="nl-NL" sz="1200" b="1" dirty="0">
                <a:latin typeface="Fontys Frutiger" panose="00000400000000000000" pitchFamily="2" charset="0"/>
                <a:cs typeface="Arial" panose="020B0604020202020204" pitchFamily="34" charset="0"/>
              </a:rPr>
              <a:t> </a:t>
            </a:r>
          </a:p>
          <a:p>
            <a:pPr marL="171450" lvl="1" indent="-171450" algn="l">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Medicatie</a:t>
            </a:r>
            <a:r>
              <a:rPr lang="nl-NL" sz="1200" dirty="0">
                <a:latin typeface="Fontys Frutiger" panose="00000400000000000000" pitchFamily="2" charset="0"/>
                <a:cs typeface="Arial" panose="020B0604020202020204" pitchFamily="34" charset="0"/>
              </a:rPr>
              <a:t>: (Lithium, </a:t>
            </a:r>
            <a:r>
              <a:rPr lang="nl-NL" sz="1200" dirty="0" err="1">
                <a:latin typeface="Fontys Frutiger" panose="00000400000000000000" pitchFamily="2" charset="0"/>
                <a:cs typeface="Arial" panose="020B0604020202020204" pitchFamily="34" charset="0"/>
              </a:rPr>
              <a:t>amiodarone</a:t>
            </a:r>
            <a:r>
              <a:rPr lang="nl-NL" sz="1200" dirty="0">
                <a:latin typeface="Fontys Frutiger" panose="00000400000000000000" pitchFamily="2" charset="0"/>
                <a:cs typeface="Arial" panose="020B0604020202020204" pitchFamily="34" charset="0"/>
              </a:rPr>
              <a:t>) </a:t>
            </a:r>
            <a:endParaRPr lang="nl-NL" sz="1200" b="1" dirty="0">
              <a:latin typeface="Fontys Frutiger" panose="00000400000000000000" pitchFamily="2" charset="0"/>
            </a:endParaRPr>
          </a:p>
          <a:p>
            <a:pPr marL="171450" lvl="1" indent="-171450" algn="l">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Jodium tekort</a:t>
            </a:r>
            <a:r>
              <a:rPr lang="nl-NL" sz="1200" dirty="0">
                <a:latin typeface="Fontys Frutiger" panose="00000400000000000000" pitchFamily="2" charset="0"/>
                <a:cs typeface="Arial" panose="020B0604020202020204" pitchFamily="34" charset="0"/>
              </a:rPr>
              <a:t>: Struma </a:t>
            </a:r>
            <a:endParaRPr lang="nl-NL" sz="1200" b="1" dirty="0">
              <a:latin typeface="Fontys Frutiger" panose="00000400000000000000" pitchFamily="2" charset="0"/>
              <a:cs typeface="Arial" panose="020B0604020202020204" pitchFamily="34" charset="0"/>
            </a:endParaRPr>
          </a:p>
        </p:txBody>
      </p:sp>
      <p:sp>
        <p:nvSpPr>
          <p:cNvPr id="5" name="Tekstvak 4">
            <a:extLst>
              <a:ext uri="{FF2B5EF4-FFF2-40B4-BE49-F238E27FC236}">
                <a16:creationId xmlns:a16="http://schemas.microsoft.com/office/drawing/2014/main" id="{14561692-0EC8-C361-2389-EF335BFF665A}"/>
              </a:ext>
            </a:extLst>
          </p:cNvPr>
          <p:cNvSpPr txBox="1"/>
          <p:nvPr/>
        </p:nvSpPr>
        <p:spPr>
          <a:xfrm>
            <a:off x="6323500" y="5287499"/>
            <a:ext cx="5446969" cy="830997"/>
          </a:xfrm>
          <a:prstGeom prst="rect">
            <a:avLst/>
          </a:prstGeom>
          <a:noFill/>
          <a:ln>
            <a:solidFill>
              <a:schemeClr val="accent1"/>
            </a:solidFill>
          </a:ln>
        </p:spPr>
        <p:txBody>
          <a:bodyPr wrap="square" rtlCol="0">
            <a:spAutoFit/>
          </a:bodyPr>
          <a:lstStyle/>
          <a:p>
            <a:r>
              <a:rPr lang="nl-NL" sz="1200" b="1" dirty="0" err="1">
                <a:latin typeface="Fontys Frutiger" panose="00000400000000000000" pitchFamily="2" charset="0"/>
              </a:rPr>
              <a:t>Hyperthyreïdie</a:t>
            </a:r>
            <a:r>
              <a:rPr lang="nl-NL" sz="1200" b="1" dirty="0">
                <a:latin typeface="Fontys Frutiger" panose="00000400000000000000" pitchFamily="2" charset="0"/>
              </a:rPr>
              <a:t>, </a:t>
            </a:r>
            <a:r>
              <a:rPr lang="nl-NL" sz="1200" b="1" dirty="0" err="1">
                <a:latin typeface="Fontys Frutiger" panose="00000400000000000000" pitchFamily="2" charset="0"/>
              </a:rPr>
              <a:t>euthyreoïdie</a:t>
            </a:r>
            <a:r>
              <a:rPr lang="nl-NL" sz="1200" b="1" dirty="0">
                <a:latin typeface="Fontys Frutiger" panose="00000400000000000000" pitchFamily="2" charset="0"/>
              </a:rPr>
              <a:t> en hypothyreoïdie: </a:t>
            </a:r>
          </a:p>
          <a:p>
            <a:pPr marL="628650" lvl="1" indent="-171450">
              <a:buFont typeface="Wingdings" panose="05000000000000000000" pitchFamily="2" charset="2"/>
              <a:buChar char="Ø"/>
            </a:pPr>
            <a:r>
              <a:rPr lang="nl-NL" sz="1200" b="1" dirty="0" err="1">
                <a:latin typeface="Fontys Frutiger" panose="00000400000000000000" pitchFamily="2" charset="0"/>
              </a:rPr>
              <a:t>Shildkliernoduli</a:t>
            </a:r>
            <a:r>
              <a:rPr lang="nl-NL" sz="1200" dirty="0">
                <a:latin typeface="Fontys Frutiger" panose="00000400000000000000" pitchFamily="2" charset="0"/>
              </a:rPr>
              <a:t>: Benigne of maligne </a:t>
            </a:r>
          </a:p>
          <a:p>
            <a:pPr marL="628650" lvl="1" indent="-171450">
              <a:buFont typeface="Wingdings" panose="05000000000000000000" pitchFamily="2" charset="2"/>
              <a:buChar char="Ø"/>
            </a:pPr>
            <a:r>
              <a:rPr lang="nl-NL" sz="1200" b="1" dirty="0">
                <a:latin typeface="Fontys Frutiger" panose="00000400000000000000" pitchFamily="2" charset="0"/>
              </a:rPr>
              <a:t>Schildkliercarcinoom</a:t>
            </a:r>
            <a:r>
              <a:rPr lang="nl-NL" sz="1200" dirty="0">
                <a:latin typeface="Fontys Frutiger" panose="00000400000000000000" pitchFamily="2" charset="0"/>
              </a:rPr>
              <a:t>: Mate van </a:t>
            </a:r>
            <a:r>
              <a:rPr lang="nl-NL" sz="1200" dirty="0" err="1">
                <a:latin typeface="Fontys Frutiger" panose="00000400000000000000" pitchFamily="2" charset="0"/>
              </a:rPr>
              <a:t>malignitet</a:t>
            </a:r>
            <a:r>
              <a:rPr lang="nl-NL" sz="1200" dirty="0">
                <a:latin typeface="Fontys Frutiger" panose="00000400000000000000" pitchFamily="2" charset="0"/>
              </a:rPr>
              <a:t> van licht tot zeer ernstig: papillair, folliculair, medullair, </a:t>
            </a:r>
            <a:r>
              <a:rPr lang="nl-NL" sz="1200" dirty="0" err="1">
                <a:latin typeface="Fontys Frutiger" panose="00000400000000000000" pitchFamily="2" charset="0"/>
              </a:rPr>
              <a:t>anaplastisch</a:t>
            </a:r>
            <a:r>
              <a:rPr lang="nl-NL" sz="1200" dirty="0">
                <a:latin typeface="Fontys Frutiger" panose="00000400000000000000" pitchFamily="2" charset="0"/>
              </a:rPr>
              <a:t> </a:t>
            </a:r>
          </a:p>
        </p:txBody>
      </p:sp>
    </p:spTree>
    <p:extLst>
      <p:ext uri="{BB962C8B-B14F-4D97-AF65-F5344CB8AC3E}">
        <p14:creationId xmlns:p14="http://schemas.microsoft.com/office/powerpoint/2010/main" val="2781710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46F7BA-D5DF-F813-07F0-556763ACF57A}"/>
              </a:ext>
            </a:extLst>
          </p:cNvPr>
          <p:cNvSpPr>
            <a:spLocks noGrp="1"/>
          </p:cNvSpPr>
          <p:nvPr>
            <p:ph type="title"/>
          </p:nvPr>
        </p:nvSpPr>
        <p:spPr/>
        <p:txBody>
          <a:bodyPr/>
          <a:lstStyle/>
          <a:p>
            <a:r>
              <a:rPr lang="nl-NL" dirty="0" err="1"/>
              <a:t>Shildklierpathologie</a:t>
            </a:r>
            <a:endParaRPr lang="nl-NL" dirty="0"/>
          </a:p>
        </p:txBody>
      </p:sp>
      <p:sp>
        <p:nvSpPr>
          <p:cNvPr id="3" name="Tijdelijke aanduiding voor inhoud 2">
            <a:extLst>
              <a:ext uri="{FF2B5EF4-FFF2-40B4-BE49-F238E27FC236}">
                <a16:creationId xmlns:a16="http://schemas.microsoft.com/office/drawing/2014/main" id="{07F23BB8-D7F4-F7DB-157D-6A6F17D6F351}"/>
              </a:ext>
            </a:extLst>
          </p:cNvPr>
          <p:cNvSpPr>
            <a:spLocks noGrp="1"/>
          </p:cNvSpPr>
          <p:nvPr>
            <p:ph idx="1"/>
          </p:nvPr>
        </p:nvSpPr>
        <p:spPr>
          <a:xfrm>
            <a:off x="838200" y="1825625"/>
            <a:ext cx="5257800" cy="4351338"/>
          </a:xfrm>
          <a:ln w="12700">
            <a:solidFill>
              <a:schemeClr val="accent1"/>
            </a:solidFill>
          </a:ln>
        </p:spPr>
        <p:txBody>
          <a:bodyPr>
            <a:normAutofit lnSpcReduction="10000"/>
          </a:bodyPr>
          <a:lstStyle/>
          <a:p>
            <a:pPr marL="0" indent="0">
              <a:buNone/>
            </a:pPr>
            <a:r>
              <a:rPr lang="nl-NL" sz="1200" b="1" dirty="0" err="1">
                <a:latin typeface="Fontys Frutiger" panose="00000400000000000000" pitchFamily="2" charset="0"/>
                <a:cs typeface="Arial" panose="020B0604020202020204" pitchFamily="34" charset="0"/>
              </a:rPr>
              <a:t>HyperthyreoÏdie</a:t>
            </a:r>
            <a:r>
              <a:rPr lang="nl-NL" sz="1200" b="1" dirty="0">
                <a:latin typeface="Fontys Frutiger" panose="00000400000000000000" pitchFamily="2" charset="0"/>
                <a:cs typeface="Arial" panose="020B0604020202020204" pitchFamily="34" charset="0"/>
              </a:rPr>
              <a:t> </a:t>
            </a:r>
          </a:p>
          <a:p>
            <a:pPr lvl="1">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Primair: </a:t>
            </a:r>
            <a:r>
              <a:rPr lang="nl-NL" sz="1200" dirty="0">
                <a:latin typeface="Fontys Frutiger" panose="00000400000000000000" pitchFamily="2" charset="0"/>
                <a:cs typeface="Arial" panose="020B0604020202020204" pitchFamily="34" charset="0"/>
              </a:rPr>
              <a:t>Autonome functie:  - Toxisch multinodulair struma (10-15%)</a:t>
            </a:r>
          </a:p>
          <a:p>
            <a:pPr marL="457200" lvl="1" indent="0" algn="l">
              <a:buNone/>
            </a:pPr>
            <a:r>
              <a:rPr lang="nl-NL" sz="1200" dirty="0">
                <a:latin typeface="Fontys Frutiger" panose="00000400000000000000" pitchFamily="2" charset="0"/>
                <a:cs typeface="Arial" panose="020B0604020202020204" pitchFamily="34" charset="0"/>
              </a:rPr>
              <a:t>			- Toxisch adenoom</a:t>
            </a:r>
          </a:p>
          <a:p>
            <a:pPr marL="457200" lvl="1" indent="0" algn="l">
              <a:buNone/>
            </a:pPr>
            <a:r>
              <a:rPr lang="nl-NL" sz="1200" dirty="0">
                <a:latin typeface="Fontys Frutiger" panose="00000400000000000000" pitchFamily="2" charset="0"/>
                <a:cs typeface="Arial" panose="020B0604020202020204" pitchFamily="34" charset="0"/>
              </a:rPr>
              <a:t>	         Inflammatie: Auto-immuun:  - ziekte van Graves</a:t>
            </a:r>
          </a:p>
          <a:p>
            <a:pPr marL="457200" lvl="1" indent="0" algn="l">
              <a:buNone/>
            </a:pPr>
            <a:r>
              <a:rPr lang="nl-NL" sz="1200" dirty="0">
                <a:latin typeface="Fontys Frutiger" panose="00000400000000000000" pitchFamily="2" charset="0"/>
                <a:cs typeface="Arial" panose="020B0604020202020204" pitchFamily="34" charset="0"/>
              </a:rPr>
              <a:t>			               - Ziekte van Hashimoto 				(beginstadium) TPO 				antistoffen</a:t>
            </a:r>
          </a:p>
          <a:p>
            <a:pPr marL="457200" lvl="1" indent="0" algn="l">
              <a:buNone/>
            </a:pPr>
            <a:r>
              <a:rPr lang="nl-NL" sz="1200" dirty="0">
                <a:latin typeface="Fontys Frutiger" panose="00000400000000000000" pitchFamily="2" charset="0"/>
                <a:cs typeface="Arial" panose="020B0604020202020204" pitchFamily="34" charset="0"/>
              </a:rPr>
              <a:t>			               - Virale infectie: Ziekte 				van de Quervain 				(beginstadium)</a:t>
            </a:r>
          </a:p>
          <a:p>
            <a:pPr marL="457200" lvl="1" indent="0" algn="l">
              <a:buNone/>
            </a:pPr>
            <a:r>
              <a:rPr lang="nl-NL" sz="1200" dirty="0">
                <a:latin typeface="Fontys Frutiger" panose="00000400000000000000" pitchFamily="2" charset="0"/>
                <a:cs typeface="Arial" panose="020B0604020202020204" pitchFamily="34" charset="0"/>
              </a:rPr>
              <a:t>			               - Stille of pijnloze 				thryreoïditis: post-				partum</a:t>
            </a:r>
          </a:p>
          <a:p>
            <a:pPr lvl="1" algn="l">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Secundair: </a:t>
            </a:r>
            <a:r>
              <a:rPr lang="nl-NL" sz="1200" dirty="0">
                <a:latin typeface="Fontys Frutiger" panose="00000400000000000000" pitchFamily="2" charset="0"/>
                <a:cs typeface="Arial" panose="020B0604020202020204" pitchFamily="34" charset="0"/>
              </a:rPr>
              <a:t>TSH overproductie, Hypofyse adenoom (zeldzaam!)</a:t>
            </a:r>
          </a:p>
          <a:p>
            <a:pPr lvl="1" algn="l">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Subklinische hyperthyreoïdie</a:t>
            </a:r>
          </a:p>
          <a:p>
            <a:pPr lvl="1" algn="l">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Jodium geïnduceerd: </a:t>
            </a:r>
            <a:r>
              <a:rPr lang="nl-NL" sz="1200" dirty="0">
                <a:latin typeface="Fontys Frutiger" panose="00000400000000000000" pitchFamily="2" charset="0"/>
                <a:cs typeface="Arial" panose="020B0604020202020204" pitchFamily="34" charset="0"/>
              </a:rPr>
              <a:t>Voeding (kelp, jodium, zeewier) en jodiumhoudende contraststoffen </a:t>
            </a:r>
          </a:p>
          <a:p>
            <a:pPr lvl="1" algn="l">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Medicatie</a:t>
            </a:r>
            <a:r>
              <a:rPr lang="nl-NL" sz="1200" dirty="0">
                <a:latin typeface="Fontys Frutiger" panose="00000400000000000000" pitchFamily="2" charset="0"/>
                <a:cs typeface="Arial" panose="020B0604020202020204" pitchFamily="34" charset="0"/>
              </a:rPr>
              <a:t>: </a:t>
            </a:r>
            <a:r>
              <a:rPr lang="nl-NL" sz="1200" dirty="0" err="1">
                <a:latin typeface="Fontys Frutiger" panose="00000400000000000000" pitchFamily="2" charset="0"/>
                <a:cs typeface="Arial" panose="020B0604020202020204" pitchFamily="34" charset="0"/>
              </a:rPr>
              <a:t>amiodarone</a:t>
            </a:r>
            <a:endParaRPr lang="nl-NL" sz="1200" dirty="0">
              <a:latin typeface="Fontys Frutiger" panose="00000400000000000000" pitchFamily="2" charset="0"/>
              <a:cs typeface="Arial" panose="020B0604020202020204" pitchFamily="34" charset="0"/>
            </a:endParaRPr>
          </a:p>
          <a:p>
            <a:pPr lvl="1" algn="l">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(Struma </a:t>
            </a:r>
            <a:r>
              <a:rPr lang="nl-NL" sz="1200" b="1" dirty="0" err="1">
                <a:latin typeface="Fontys Frutiger" panose="00000400000000000000" pitchFamily="2" charset="0"/>
                <a:cs typeface="Arial" panose="020B0604020202020204" pitchFamily="34" charset="0"/>
              </a:rPr>
              <a:t>ovarii</a:t>
            </a:r>
            <a:r>
              <a:rPr lang="nl-NL" sz="1200" b="1" dirty="0">
                <a:latin typeface="Fontys Frutiger" panose="00000400000000000000" pitchFamily="2" charset="0"/>
                <a:cs typeface="Arial" panose="020B0604020202020204" pitchFamily="34" charset="0"/>
              </a:rPr>
              <a:t>: </a:t>
            </a:r>
            <a:r>
              <a:rPr lang="nl-NL" sz="1200" dirty="0">
                <a:latin typeface="Fontys Frutiger" panose="00000400000000000000" pitchFamily="2" charset="0"/>
                <a:cs typeface="Arial" panose="020B0604020202020204" pitchFamily="34" charset="0"/>
              </a:rPr>
              <a:t>Niet alleen in ovarium, ook soms andere organen) </a:t>
            </a:r>
          </a:p>
          <a:p>
            <a:pPr lvl="1" algn="l">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T3-hyperthyreoïdie </a:t>
            </a:r>
          </a:p>
          <a:p>
            <a:pPr marL="914400" lvl="2" indent="0">
              <a:buNone/>
            </a:pPr>
            <a:endParaRPr lang="nl-NL" sz="800" b="1" dirty="0">
              <a:latin typeface="Fontys Frutiger" panose="00000400000000000000" pitchFamily="2" charset="0"/>
              <a:cs typeface="Arial" panose="020B0604020202020204" pitchFamily="34" charset="0"/>
            </a:endParaRPr>
          </a:p>
          <a:p>
            <a:pPr marL="457200" lvl="1" indent="0">
              <a:buNone/>
            </a:pPr>
            <a:endParaRPr lang="nl-NL" dirty="0"/>
          </a:p>
        </p:txBody>
      </p:sp>
      <p:sp>
        <p:nvSpPr>
          <p:cNvPr id="4" name="Tekstvak 3">
            <a:extLst>
              <a:ext uri="{FF2B5EF4-FFF2-40B4-BE49-F238E27FC236}">
                <a16:creationId xmlns:a16="http://schemas.microsoft.com/office/drawing/2014/main" id="{0F84FF91-AC63-B227-566A-5EAA67417606}"/>
              </a:ext>
            </a:extLst>
          </p:cNvPr>
          <p:cNvSpPr txBox="1"/>
          <p:nvPr/>
        </p:nvSpPr>
        <p:spPr>
          <a:xfrm>
            <a:off x="6323500" y="1813173"/>
            <a:ext cx="5446968" cy="3231654"/>
          </a:xfrm>
          <a:prstGeom prst="rect">
            <a:avLst/>
          </a:prstGeom>
          <a:solidFill>
            <a:schemeClr val="bg1"/>
          </a:solidFill>
          <a:ln>
            <a:solidFill>
              <a:schemeClr val="accent1"/>
            </a:solidFill>
          </a:ln>
        </p:spPr>
        <p:txBody>
          <a:bodyPr wrap="square" rtlCol="0">
            <a:spAutoFit/>
          </a:bodyPr>
          <a:lstStyle/>
          <a:p>
            <a:pPr marL="0" indent="0" algn="l">
              <a:buFont typeface="Arial"/>
              <a:buNone/>
            </a:pPr>
            <a:r>
              <a:rPr lang="nl-NL" sz="1200" b="1" dirty="0">
                <a:latin typeface="Fontys Frutiger" panose="00000400000000000000" pitchFamily="2" charset="0"/>
                <a:cs typeface="Arial" panose="020B0604020202020204" pitchFamily="34" charset="0"/>
              </a:rPr>
              <a:t>Hypothyreoïdie </a:t>
            </a:r>
          </a:p>
          <a:p>
            <a:pPr marL="742950" lvl="1" indent="-285750">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Aangeboren: </a:t>
            </a:r>
            <a:r>
              <a:rPr lang="nl-NL" sz="1200" dirty="0">
                <a:latin typeface="Fontys Frutiger" panose="00000400000000000000" pitchFamily="2" charset="0"/>
                <a:cs typeface="Arial" panose="020B0604020202020204" pitchFamily="34" charset="0"/>
              </a:rPr>
              <a:t>- congenitaal niet aangelegd</a:t>
            </a:r>
          </a:p>
          <a:p>
            <a:pPr lvl="1"/>
            <a:r>
              <a:rPr lang="nl-NL" sz="1200" dirty="0">
                <a:latin typeface="Fontys Frutiger" panose="00000400000000000000" pitchFamily="2" charset="0"/>
                <a:cs typeface="Arial" panose="020B0604020202020204" pitchFamily="34" charset="0"/>
              </a:rPr>
              <a:t>	                   - syndroom van Down</a:t>
            </a:r>
          </a:p>
          <a:p>
            <a:pPr marL="628650" lvl="1" indent="-171450">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Primair</a:t>
            </a:r>
            <a:r>
              <a:rPr lang="nl-NL" sz="1200" dirty="0">
                <a:latin typeface="Fontys Frutiger" panose="00000400000000000000" pitchFamily="2" charset="0"/>
                <a:cs typeface="Arial" panose="020B0604020202020204" pitchFamily="34" charset="0"/>
              </a:rPr>
              <a:t>: - idiopathisch en/of defecten in aanmaak </a:t>
            </a:r>
            <a:r>
              <a:rPr lang="nl-NL" sz="1200" dirty="0" err="1">
                <a:latin typeface="Fontys Frutiger" panose="00000400000000000000" pitchFamily="2" charset="0"/>
                <a:cs typeface="Arial" panose="020B0604020202020204" pitchFamily="34" charset="0"/>
              </a:rPr>
              <a:t>thyroïd</a:t>
            </a:r>
            <a:endParaRPr lang="nl-NL" sz="1200" dirty="0">
              <a:latin typeface="Fontys Frutiger" panose="00000400000000000000" pitchFamily="2" charset="0"/>
              <a:cs typeface="Arial" panose="020B0604020202020204" pitchFamily="34" charset="0"/>
            </a:endParaRPr>
          </a:p>
          <a:p>
            <a:pPr lvl="1"/>
            <a:r>
              <a:rPr lang="nl-NL" sz="1200" dirty="0">
                <a:latin typeface="Fontys Frutiger" panose="00000400000000000000" pitchFamily="2" charset="0"/>
                <a:cs typeface="Arial" panose="020B0604020202020204" pitchFamily="34" charset="0"/>
              </a:rPr>
              <a:t>		hormoon</a:t>
            </a:r>
          </a:p>
          <a:p>
            <a:pPr lvl="1"/>
            <a:r>
              <a:rPr lang="nl-NL" sz="1200" b="1" dirty="0">
                <a:latin typeface="Fontys Frutiger" panose="00000400000000000000" pitchFamily="2" charset="0"/>
                <a:cs typeface="Arial" panose="020B0604020202020204" pitchFamily="34" charset="0"/>
              </a:rPr>
              <a:t>	        - </a:t>
            </a:r>
            <a:r>
              <a:rPr lang="nl-NL" sz="1200" dirty="0">
                <a:latin typeface="Fontys Frutiger" panose="00000400000000000000" pitchFamily="2" charset="0"/>
                <a:cs typeface="Arial" panose="020B0604020202020204" pitchFamily="34" charset="0"/>
              </a:rPr>
              <a:t>Inflammatie: </a:t>
            </a:r>
            <a:r>
              <a:rPr lang="nl-NL" sz="1200" b="1" dirty="0">
                <a:latin typeface="Fontys Frutiger" panose="00000400000000000000" pitchFamily="2" charset="0"/>
                <a:cs typeface="Arial" panose="020B0604020202020204" pitchFamily="34" charset="0"/>
              </a:rPr>
              <a:t>- </a:t>
            </a:r>
            <a:r>
              <a:rPr lang="nl-NL" sz="1200" dirty="0">
                <a:latin typeface="Fontys Frutiger" panose="00000400000000000000" pitchFamily="2" charset="0"/>
                <a:cs typeface="Arial" panose="020B0604020202020204" pitchFamily="34" charset="0"/>
              </a:rPr>
              <a:t>Auto-immuun ziekte van Hashimoto 	  	 (levenslang)</a:t>
            </a:r>
          </a:p>
          <a:p>
            <a:pPr lvl="1" algn="l"/>
            <a:r>
              <a:rPr lang="nl-NL" sz="1200" dirty="0">
                <a:latin typeface="Fontys Frutiger" panose="00000400000000000000" pitchFamily="2" charset="0"/>
                <a:cs typeface="Arial" panose="020B0604020202020204" pitchFamily="34" charset="0"/>
              </a:rPr>
              <a:t>	                	- Viraal ziekte van de Quervain (tijdelijk)</a:t>
            </a:r>
          </a:p>
          <a:p>
            <a:pPr lvl="1" algn="l"/>
            <a:r>
              <a:rPr lang="nl-NL" sz="1200" dirty="0">
                <a:latin typeface="Fontys Frutiger" panose="00000400000000000000" pitchFamily="2" charset="0"/>
                <a:cs typeface="Arial" panose="020B0604020202020204" pitchFamily="34" charset="0"/>
              </a:rPr>
              <a:t>	             	- post partum </a:t>
            </a:r>
            <a:r>
              <a:rPr lang="nl-NL" sz="1200" dirty="0" err="1">
                <a:latin typeface="Fontys Frutiger" panose="00000400000000000000" pitchFamily="2" charset="0"/>
                <a:cs typeface="Arial" panose="020B0604020202020204" pitchFamily="34" charset="0"/>
              </a:rPr>
              <a:t>thyreoiditis</a:t>
            </a:r>
            <a:endParaRPr lang="nl-NL" sz="1200" dirty="0">
              <a:latin typeface="Fontys Frutiger" panose="00000400000000000000" pitchFamily="2" charset="0"/>
              <a:cs typeface="Arial" panose="020B0604020202020204" pitchFamily="34" charset="0"/>
            </a:endParaRPr>
          </a:p>
          <a:p>
            <a:pPr lvl="1" algn="l"/>
            <a:r>
              <a:rPr lang="nl-NL" sz="1200" b="1" dirty="0">
                <a:latin typeface="Fontys Frutiger" panose="00000400000000000000" pitchFamily="2" charset="0"/>
                <a:cs typeface="Arial" panose="020B0604020202020204" pitchFamily="34" charset="0"/>
              </a:rPr>
              <a:t>		</a:t>
            </a:r>
            <a:r>
              <a:rPr lang="nl-NL" sz="1200" dirty="0">
                <a:latin typeface="Fontys Frutiger" panose="00000400000000000000" pitchFamily="2" charset="0"/>
                <a:cs typeface="Arial" panose="020B0604020202020204" pitchFamily="34" charset="0"/>
              </a:rPr>
              <a:t>- Irradiatie van de schildklier </a:t>
            </a:r>
          </a:p>
          <a:p>
            <a:pPr marL="628650" lvl="2" indent="-171450">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Secundair</a:t>
            </a:r>
            <a:r>
              <a:rPr lang="nl-NL" sz="1200" dirty="0">
                <a:latin typeface="Fontys Frutiger" panose="00000400000000000000" pitchFamily="2" charset="0"/>
                <a:cs typeface="Arial" panose="020B0604020202020204" pitchFamily="34" charset="0"/>
              </a:rPr>
              <a:t>: Verlaagde TSH productie of TRH productie </a:t>
            </a:r>
            <a:endParaRPr lang="nl-NL" sz="1200" b="1" dirty="0">
              <a:latin typeface="Fontys Frutiger" panose="00000400000000000000" pitchFamily="2" charset="0"/>
              <a:cs typeface="Arial" panose="020B0604020202020204" pitchFamily="34" charset="0"/>
            </a:endParaRPr>
          </a:p>
          <a:p>
            <a:pPr marL="0" lvl="1" indent="0" algn="l">
              <a:buNone/>
            </a:pPr>
            <a:r>
              <a:rPr lang="nl-NL" sz="1200" dirty="0">
                <a:latin typeface="Fontys Frutiger" panose="00000400000000000000" pitchFamily="2" charset="0"/>
                <a:cs typeface="Arial" panose="020B0604020202020204" pitchFamily="34" charset="0"/>
              </a:rPr>
              <a:t>		Oorzaak door pathologie van hypofyse of 		hypothalamus </a:t>
            </a:r>
          </a:p>
          <a:p>
            <a:pPr marL="171450" lvl="1" indent="-171450" algn="l">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Subklinische hypothyreoïdie</a:t>
            </a:r>
          </a:p>
          <a:p>
            <a:pPr marL="171450" lvl="1" indent="-171450" algn="l">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Chirurgisch</a:t>
            </a:r>
            <a:r>
              <a:rPr lang="nl-NL" sz="1200" dirty="0">
                <a:latin typeface="Fontys Frutiger" panose="00000400000000000000" pitchFamily="2" charset="0"/>
                <a:cs typeface="Arial" panose="020B0604020202020204" pitchFamily="34" charset="0"/>
              </a:rPr>
              <a:t>: </a:t>
            </a:r>
            <a:r>
              <a:rPr lang="nl-NL" sz="1200" dirty="0" err="1">
                <a:latin typeface="Fontys Frutiger" panose="00000400000000000000" pitchFamily="2" charset="0"/>
                <a:cs typeface="Arial" panose="020B0604020202020204" pitchFamily="34" charset="0"/>
              </a:rPr>
              <a:t>Thyroïdectomie</a:t>
            </a:r>
            <a:r>
              <a:rPr lang="nl-NL" sz="1200" b="1" dirty="0">
                <a:latin typeface="Fontys Frutiger" panose="00000400000000000000" pitchFamily="2" charset="0"/>
                <a:cs typeface="Arial" panose="020B0604020202020204" pitchFamily="34" charset="0"/>
              </a:rPr>
              <a:t> </a:t>
            </a:r>
          </a:p>
          <a:p>
            <a:pPr marL="171450" lvl="1" indent="-171450" algn="l">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Medicatie</a:t>
            </a:r>
            <a:r>
              <a:rPr lang="nl-NL" sz="1200" dirty="0">
                <a:latin typeface="Fontys Frutiger" panose="00000400000000000000" pitchFamily="2" charset="0"/>
                <a:cs typeface="Arial" panose="020B0604020202020204" pitchFamily="34" charset="0"/>
              </a:rPr>
              <a:t>: (Lithium, </a:t>
            </a:r>
            <a:r>
              <a:rPr lang="nl-NL" sz="1200" dirty="0" err="1">
                <a:latin typeface="Fontys Frutiger" panose="00000400000000000000" pitchFamily="2" charset="0"/>
                <a:cs typeface="Arial" panose="020B0604020202020204" pitchFamily="34" charset="0"/>
              </a:rPr>
              <a:t>amiodarone</a:t>
            </a:r>
            <a:r>
              <a:rPr lang="nl-NL" sz="1200" dirty="0">
                <a:latin typeface="Fontys Frutiger" panose="00000400000000000000" pitchFamily="2" charset="0"/>
                <a:cs typeface="Arial" panose="020B0604020202020204" pitchFamily="34" charset="0"/>
              </a:rPr>
              <a:t>) </a:t>
            </a:r>
            <a:endParaRPr lang="nl-NL" sz="1200" b="1" dirty="0">
              <a:latin typeface="Fontys Frutiger" panose="00000400000000000000" pitchFamily="2" charset="0"/>
            </a:endParaRPr>
          </a:p>
          <a:p>
            <a:pPr marL="171450" lvl="1" indent="-171450" algn="l">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Jodium tekort</a:t>
            </a:r>
            <a:r>
              <a:rPr lang="nl-NL" sz="1200" dirty="0">
                <a:latin typeface="Fontys Frutiger" panose="00000400000000000000" pitchFamily="2" charset="0"/>
                <a:cs typeface="Arial" panose="020B0604020202020204" pitchFamily="34" charset="0"/>
              </a:rPr>
              <a:t>: Struma </a:t>
            </a:r>
            <a:endParaRPr lang="nl-NL" sz="1200" b="1" dirty="0">
              <a:latin typeface="Fontys Frutiger" panose="00000400000000000000" pitchFamily="2" charset="0"/>
              <a:cs typeface="Arial" panose="020B0604020202020204" pitchFamily="34" charset="0"/>
            </a:endParaRPr>
          </a:p>
        </p:txBody>
      </p:sp>
      <p:sp>
        <p:nvSpPr>
          <p:cNvPr id="5" name="Tekstvak 4">
            <a:extLst>
              <a:ext uri="{FF2B5EF4-FFF2-40B4-BE49-F238E27FC236}">
                <a16:creationId xmlns:a16="http://schemas.microsoft.com/office/drawing/2014/main" id="{14561692-0EC8-C361-2389-EF335BFF665A}"/>
              </a:ext>
            </a:extLst>
          </p:cNvPr>
          <p:cNvSpPr txBox="1"/>
          <p:nvPr/>
        </p:nvSpPr>
        <p:spPr>
          <a:xfrm>
            <a:off x="6323500" y="5287499"/>
            <a:ext cx="5446969" cy="830997"/>
          </a:xfrm>
          <a:prstGeom prst="rect">
            <a:avLst/>
          </a:prstGeom>
          <a:noFill/>
          <a:ln>
            <a:solidFill>
              <a:schemeClr val="accent1"/>
            </a:solidFill>
          </a:ln>
        </p:spPr>
        <p:txBody>
          <a:bodyPr wrap="square" rtlCol="0">
            <a:spAutoFit/>
          </a:bodyPr>
          <a:lstStyle/>
          <a:p>
            <a:r>
              <a:rPr lang="nl-NL" sz="1200" b="1" dirty="0">
                <a:latin typeface="Fontys Frutiger" panose="00000400000000000000" pitchFamily="2" charset="0"/>
              </a:rPr>
              <a:t>Hyperthyreoïdie, </a:t>
            </a:r>
            <a:r>
              <a:rPr lang="nl-NL" sz="1200" b="1" dirty="0" err="1">
                <a:latin typeface="Fontys Frutiger" panose="00000400000000000000" pitchFamily="2" charset="0"/>
              </a:rPr>
              <a:t>euthyreoïdie</a:t>
            </a:r>
            <a:r>
              <a:rPr lang="nl-NL" sz="1200" b="1" dirty="0">
                <a:latin typeface="Fontys Frutiger" panose="00000400000000000000" pitchFamily="2" charset="0"/>
              </a:rPr>
              <a:t> en hypothyreoïdie: </a:t>
            </a:r>
          </a:p>
          <a:p>
            <a:pPr marL="628650" lvl="1" indent="-171450">
              <a:buFont typeface="Wingdings" panose="05000000000000000000" pitchFamily="2" charset="2"/>
              <a:buChar char="Ø"/>
            </a:pPr>
            <a:r>
              <a:rPr lang="nl-NL" sz="1200" b="1" dirty="0" err="1">
                <a:latin typeface="Fontys Frutiger" panose="00000400000000000000" pitchFamily="2" charset="0"/>
              </a:rPr>
              <a:t>Shildkliernoduli</a:t>
            </a:r>
            <a:r>
              <a:rPr lang="nl-NL" sz="1200" dirty="0">
                <a:latin typeface="Fontys Frutiger" panose="00000400000000000000" pitchFamily="2" charset="0"/>
              </a:rPr>
              <a:t>: Benigne of maligne </a:t>
            </a:r>
          </a:p>
          <a:p>
            <a:pPr marL="628650" lvl="1" indent="-171450">
              <a:buFont typeface="Wingdings" panose="05000000000000000000" pitchFamily="2" charset="2"/>
              <a:buChar char="Ø"/>
            </a:pPr>
            <a:r>
              <a:rPr lang="nl-NL" sz="1200" b="1" dirty="0">
                <a:latin typeface="Fontys Frutiger" panose="00000400000000000000" pitchFamily="2" charset="0"/>
              </a:rPr>
              <a:t>Schildkliercarcinoom</a:t>
            </a:r>
            <a:r>
              <a:rPr lang="nl-NL" sz="1200" dirty="0">
                <a:latin typeface="Fontys Frutiger" panose="00000400000000000000" pitchFamily="2" charset="0"/>
              </a:rPr>
              <a:t>: Mate van maligniteit van licht tot zeer ernstig: papillair, folliculair, medullair, </a:t>
            </a:r>
            <a:r>
              <a:rPr lang="nl-NL" sz="1200" dirty="0" err="1">
                <a:latin typeface="Fontys Frutiger" panose="00000400000000000000" pitchFamily="2" charset="0"/>
              </a:rPr>
              <a:t>anaplastisch</a:t>
            </a:r>
            <a:r>
              <a:rPr lang="nl-NL" sz="1200" dirty="0">
                <a:latin typeface="Fontys Frutiger" panose="00000400000000000000" pitchFamily="2" charset="0"/>
              </a:rPr>
              <a:t> </a:t>
            </a:r>
          </a:p>
        </p:txBody>
      </p:sp>
      <p:sp>
        <p:nvSpPr>
          <p:cNvPr id="6" name="Ovaal 5">
            <a:extLst>
              <a:ext uri="{FF2B5EF4-FFF2-40B4-BE49-F238E27FC236}">
                <a16:creationId xmlns:a16="http://schemas.microsoft.com/office/drawing/2014/main" id="{603F5E6A-4769-69B8-7EF8-07C025DFF29C}"/>
              </a:ext>
            </a:extLst>
          </p:cNvPr>
          <p:cNvSpPr/>
          <p:nvPr/>
        </p:nvSpPr>
        <p:spPr>
          <a:xfrm>
            <a:off x="3396342" y="2793442"/>
            <a:ext cx="3175280" cy="1574277"/>
          </a:xfrm>
          <a:prstGeom prst="ellipse">
            <a:avLst/>
          </a:prstGeom>
          <a:solidFill>
            <a:schemeClr val="accent1">
              <a:alpha val="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Ovaal 6">
            <a:extLst>
              <a:ext uri="{FF2B5EF4-FFF2-40B4-BE49-F238E27FC236}">
                <a16:creationId xmlns:a16="http://schemas.microsoft.com/office/drawing/2014/main" id="{E9251DDC-2C28-23A7-D6F0-E7ACF25DD21B}"/>
              </a:ext>
            </a:extLst>
          </p:cNvPr>
          <p:cNvSpPr/>
          <p:nvPr/>
        </p:nvSpPr>
        <p:spPr>
          <a:xfrm>
            <a:off x="6673175" y="2295728"/>
            <a:ext cx="4908125" cy="1429965"/>
          </a:xfrm>
          <a:prstGeom prst="ellipse">
            <a:avLst/>
          </a:prstGeom>
          <a:solidFill>
            <a:schemeClr val="accent1">
              <a:alpha val="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77181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46F7BA-D5DF-F813-07F0-556763ACF57A}"/>
              </a:ext>
            </a:extLst>
          </p:cNvPr>
          <p:cNvSpPr>
            <a:spLocks noGrp="1"/>
          </p:cNvSpPr>
          <p:nvPr>
            <p:ph type="title"/>
          </p:nvPr>
        </p:nvSpPr>
        <p:spPr/>
        <p:txBody>
          <a:bodyPr/>
          <a:lstStyle/>
          <a:p>
            <a:r>
              <a:rPr lang="nl-NL" dirty="0" err="1"/>
              <a:t>Shildklierpathologie</a:t>
            </a:r>
            <a:endParaRPr lang="nl-NL" dirty="0"/>
          </a:p>
        </p:txBody>
      </p:sp>
      <p:sp>
        <p:nvSpPr>
          <p:cNvPr id="3" name="Tijdelijke aanduiding voor inhoud 2">
            <a:extLst>
              <a:ext uri="{FF2B5EF4-FFF2-40B4-BE49-F238E27FC236}">
                <a16:creationId xmlns:a16="http://schemas.microsoft.com/office/drawing/2014/main" id="{07F23BB8-D7F4-F7DB-157D-6A6F17D6F351}"/>
              </a:ext>
            </a:extLst>
          </p:cNvPr>
          <p:cNvSpPr>
            <a:spLocks noGrp="1"/>
          </p:cNvSpPr>
          <p:nvPr>
            <p:ph idx="1"/>
          </p:nvPr>
        </p:nvSpPr>
        <p:spPr>
          <a:xfrm>
            <a:off x="838200" y="1825625"/>
            <a:ext cx="5257800" cy="4351338"/>
          </a:xfrm>
          <a:ln w="12700">
            <a:solidFill>
              <a:schemeClr val="accent1"/>
            </a:solidFill>
          </a:ln>
        </p:spPr>
        <p:txBody>
          <a:bodyPr>
            <a:normAutofit lnSpcReduction="10000"/>
          </a:bodyPr>
          <a:lstStyle/>
          <a:p>
            <a:pPr marL="0" indent="0">
              <a:buNone/>
            </a:pPr>
            <a:r>
              <a:rPr lang="nl-NL" sz="1200" b="1" dirty="0" err="1">
                <a:latin typeface="Fontys Frutiger" panose="00000400000000000000" pitchFamily="2" charset="0"/>
                <a:cs typeface="Arial" panose="020B0604020202020204" pitchFamily="34" charset="0"/>
              </a:rPr>
              <a:t>HyperthyreoÏdie</a:t>
            </a:r>
            <a:r>
              <a:rPr lang="nl-NL" sz="1200" b="1" dirty="0">
                <a:latin typeface="Fontys Frutiger" panose="00000400000000000000" pitchFamily="2" charset="0"/>
                <a:cs typeface="Arial" panose="020B0604020202020204" pitchFamily="34" charset="0"/>
              </a:rPr>
              <a:t> </a:t>
            </a:r>
          </a:p>
          <a:p>
            <a:pPr lvl="1">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Primair: </a:t>
            </a:r>
            <a:r>
              <a:rPr lang="nl-NL" sz="1200" dirty="0">
                <a:latin typeface="Fontys Frutiger" panose="00000400000000000000" pitchFamily="2" charset="0"/>
                <a:cs typeface="Arial" panose="020B0604020202020204" pitchFamily="34" charset="0"/>
              </a:rPr>
              <a:t>Autonome functie:  - Toxisch </a:t>
            </a:r>
            <a:r>
              <a:rPr lang="nl-NL" sz="1200" dirty="0" err="1">
                <a:latin typeface="Fontys Frutiger" panose="00000400000000000000" pitchFamily="2" charset="0"/>
                <a:cs typeface="Arial" panose="020B0604020202020204" pitchFamily="34" charset="0"/>
              </a:rPr>
              <a:t>multi-nodulair</a:t>
            </a:r>
            <a:r>
              <a:rPr lang="nl-NL" sz="1200" dirty="0">
                <a:latin typeface="Fontys Frutiger" panose="00000400000000000000" pitchFamily="2" charset="0"/>
                <a:cs typeface="Arial" panose="020B0604020202020204" pitchFamily="34" charset="0"/>
              </a:rPr>
              <a:t> struma (10-15%)</a:t>
            </a:r>
          </a:p>
          <a:p>
            <a:pPr marL="457200" lvl="1" indent="0" algn="l">
              <a:buNone/>
            </a:pPr>
            <a:r>
              <a:rPr lang="nl-NL" sz="1200" dirty="0">
                <a:latin typeface="Fontys Frutiger" panose="00000400000000000000" pitchFamily="2" charset="0"/>
                <a:cs typeface="Arial" panose="020B0604020202020204" pitchFamily="34" charset="0"/>
              </a:rPr>
              <a:t>			- Toxisch adenoom</a:t>
            </a:r>
          </a:p>
          <a:p>
            <a:pPr marL="457200" lvl="1" indent="0" algn="l">
              <a:buNone/>
            </a:pPr>
            <a:r>
              <a:rPr lang="nl-NL" sz="1200" dirty="0">
                <a:latin typeface="Fontys Frutiger" panose="00000400000000000000" pitchFamily="2" charset="0"/>
                <a:cs typeface="Arial" panose="020B0604020202020204" pitchFamily="34" charset="0"/>
              </a:rPr>
              <a:t>	         Inflammatie: Auto-immuun:  - ziekte van Graves</a:t>
            </a:r>
          </a:p>
          <a:p>
            <a:pPr marL="457200" lvl="1" indent="0" algn="l">
              <a:buNone/>
            </a:pPr>
            <a:r>
              <a:rPr lang="nl-NL" sz="1200" dirty="0">
                <a:latin typeface="Fontys Frutiger" panose="00000400000000000000" pitchFamily="2" charset="0"/>
                <a:cs typeface="Arial" panose="020B0604020202020204" pitchFamily="34" charset="0"/>
              </a:rPr>
              <a:t>			               - Ziekte van Hashimoto 				(beginstadium) TPO 				</a:t>
            </a:r>
            <a:r>
              <a:rPr lang="nl-NL" sz="1200" dirty="0" err="1">
                <a:latin typeface="Fontys Frutiger" panose="00000400000000000000" pitchFamily="2" charset="0"/>
                <a:cs typeface="Arial" panose="020B0604020202020204" pitchFamily="34" charset="0"/>
              </a:rPr>
              <a:t>anti-stoffen</a:t>
            </a:r>
            <a:endParaRPr lang="nl-NL" sz="1200" dirty="0">
              <a:latin typeface="Fontys Frutiger" panose="00000400000000000000" pitchFamily="2" charset="0"/>
              <a:cs typeface="Arial" panose="020B0604020202020204" pitchFamily="34" charset="0"/>
            </a:endParaRPr>
          </a:p>
          <a:p>
            <a:pPr marL="457200" lvl="1" indent="0" algn="l">
              <a:buNone/>
            </a:pPr>
            <a:r>
              <a:rPr lang="nl-NL" sz="1200" dirty="0">
                <a:latin typeface="Fontys Frutiger" panose="00000400000000000000" pitchFamily="2" charset="0"/>
                <a:cs typeface="Arial" panose="020B0604020202020204" pitchFamily="34" charset="0"/>
              </a:rPr>
              <a:t>			               - </a:t>
            </a:r>
            <a:r>
              <a:rPr lang="nl-NL" sz="1200" dirty="0" err="1">
                <a:latin typeface="Fontys Frutiger" panose="00000400000000000000" pitchFamily="2" charset="0"/>
                <a:cs typeface="Arial" panose="020B0604020202020204" pitchFamily="34" charset="0"/>
              </a:rPr>
              <a:t>Viraleinfectie</a:t>
            </a:r>
            <a:r>
              <a:rPr lang="nl-NL" sz="1200" dirty="0">
                <a:latin typeface="Fontys Frutiger" panose="00000400000000000000" pitchFamily="2" charset="0"/>
                <a:cs typeface="Arial" panose="020B0604020202020204" pitchFamily="34" charset="0"/>
              </a:rPr>
              <a:t>: Ziekte 				van de Quervain 				(beginstadium)</a:t>
            </a:r>
          </a:p>
          <a:p>
            <a:pPr marL="457200" lvl="1" indent="0" algn="l">
              <a:buNone/>
            </a:pPr>
            <a:r>
              <a:rPr lang="nl-NL" sz="1200" dirty="0">
                <a:latin typeface="Fontys Frutiger" panose="00000400000000000000" pitchFamily="2" charset="0"/>
                <a:cs typeface="Arial" panose="020B0604020202020204" pitchFamily="34" charset="0"/>
              </a:rPr>
              <a:t>			               - Stille of pijnloze 				</a:t>
            </a:r>
            <a:r>
              <a:rPr lang="nl-NL" sz="1200" dirty="0" err="1">
                <a:latin typeface="Fontys Frutiger" panose="00000400000000000000" pitchFamily="2" charset="0"/>
                <a:cs typeface="Arial" panose="020B0604020202020204" pitchFamily="34" charset="0"/>
              </a:rPr>
              <a:t>thyreoiditis</a:t>
            </a:r>
            <a:r>
              <a:rPr lang="nl-NL" sz="1200" dirty="0">
                <a:latin typeface="Fontys Frutiger" panose="00000400000000000000" pitchFamily="2" charset="0"/>
                <a:cs typeface="Arial" panose="020B0604020202020204" pitchFamily="34" charset="0"/>
              </a:rPr>
              <a:t>: post-				partum</a:t>
            </a:r>
          </a:p>
          <a:p>
            <a:pPr lvl="1" algn="l">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Secundair: </a:t>
            </a:r>
            <a:r>
              <a:rPr lang="nl-NL" sz="1200" dirty="0">
                <a:latin typeface="Fontys Frutiger" panose="00000400000000000000" pitchFamily="2" charset="0"/>
                <a:cs typeface="Arial" panose="020B0604020202020204" pitchFamily="34" charset="0"/>
              </a:rPr>
              <a:t>TSH overproductie, Hypofyse adenoom (zeldzaam!)</a:t>
            </a:r>
          </a:p>
          <a:p>
            <a:pPr lvl="1" algn="l">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Subklinische </a:t>
            </a:r>
            <a:r>
              <a:rPr lang="nl-NL" sz="1200" b="1" dirty="0" err="1">
                <a:latin typeface="Fontys Frutiger" panose="00000400000000000000" pitchFamily="2" charset="0"/>
                <a:cs typeface="Arial" panose="020B0604020202020204" pitchFamily="34" charset="0"/>
              </a:rPr>
              <a:t>hyperthyreoidie</a:t>
            </a:r>
            <a:endParaRPr lang="nl-NL" sz="1200" b="1" dirty="0">
              <a:latin typeface="Fontys Frutiger" panose="00000400000000000000" pitchFamily="2" charset="0"/>
              <a:cs typeface="Arial" panose="020B0604020202020204" pitchFamily="34" charset="0"/>
            </a:endParaRPr>
          </a:p>
          <a:p>
            <a:pPr lvl="1">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Jodium geïnduceerd: </a:t>
            </a:r>
            <a:r>
              <a:rPr lang="nl-NL" sz="1200" dirty="0">
                <a:latin typeface="Fontys Frutiger" panose="00000400000000000000" pitchFamily="2" charset="0"/>
                <a:cs typeface="Arial" panose="020B0604020202020204" pitchFamily="34" charset="0"/>
              </a:rPr>
              <a:t>Voeding (kelp, jodium, zeewier) en jodiumho</a:t>
            </a:r>
            <a:r>
              <a:rPr lang="nl-NL" sz="1200" b="1" dirty="0">
                <a:latin typeface="Fontys Frutiger" panose="00000400000000000000" pitchFamily="2" charset="0"/>
                <a:cs typeface="Arial" panose="020B0604020202020204" pitchFamily="34" charset="0"/>
              </a:rPr>
              <a:t>T3-thyreotoxicose </a:t>
            </a:r>
          </a:p>
          <a:p>
            <a:pPr lvl="1" algn="l">
              <a:buFont typeface="Wingdings" panose="05000000000000000000" pitchFamily="2" charset="2"/>
              <a:buChar char="Ø"/>
            </a:pPr>
            <a:r>
              <a:rPr lang="nl-NL" sz="1200" dirty="0" err="1">
                <a:latin typeface="Fontys Frutiger" panose="00000400000000000000" pitchFamily="2" charset="0"/>
                <a:cs typeface="Arial" panose="020B0604020202020204" pitchFamily="34" charset="0"/>
              </a:rPr>
              <a:t>udende</a:t>
            </a:r>
            <a:r>
              <a:rPr lang="nl-NL" sz="1200" dirty="0">
                <a:latin typeface="Fontys Frutiger" panose="00000400000000000000" pitchFamily="2" charset="0"/>
                <a:cs typeface="Arial" panose="020B0604020202020204" pitchFamily="34" charset="0"/>
              </a:rPr>
              <a:t> contraststoffen </a:t>
            </a:r>
          </a:p>
          <a:p>
            <a:pPr lvl="1" algn="l">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Medicatie</a:t>
            </a:r>
            <a:r>
              <a:rPr lang="nl-NL" sz="1200" dirty="0">
                <a:latin typeface="Fontys Frutiger" panose="00000400000000000000" pitchFamily="2" charset="0"/>
                <a:cs typeface="Arial" panose="020B0604020202020204" pitchFamily="34" charset="0"/>
              </a:rPr>
              <a:t>: </a:t>
            </a:r>
            <a:r>
              <a:rPr lang="nl-NL" sz="1200" dirty="0" err="1">
                <a:latin typeface="Fontys Frutiger" panose="00000400000000000000" pitchFamily="2" charset="0"/>
                <a:cs typeface="Arial" panose="020B0604020202020204" pitchFamily="34" charset="0"/>
              </a:rPr>
              <a:t>amiodarone</a:t>
            </a:r>
            <a:endParaRPr lang="nl-NL" sz="1200" dirty="0">
              <a:latin typeface="Fontys Frutiger" panose="00000400000000000000" pitchFamily="2" charset="0"/>
              <a:cs typeface="Arial" panose="020B0604020202020204" pitchFamily="34" charset="0"/>
            </a:endParaRPr>
          </a:p>
          <a:p>
            <a:pPr lvl="1" algn="l">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(Struma </a:t>
            </a:r>
            <a:r>
              <a:rPr lang="nl-NL" sz="1200" b="1" dirty="0" err="1">
                <a:latin typeface="Fontys Frutiger" panose="00000400000000000000" pitchFamily="2" charset="0"/>
                <a:cs typeface="Arial" panose="020B0604020202020204" pitchFamily="34" charset="0"/>
              </a:rPr>
              <a:t>ovarii</a:t>
            </a:r>
            <a:r>
              <a:rPr lang="nl-NL" sz="1200" b="1" dirty="0">
                <a:latin typeface="Fontys Frutiger" panose="00000400000000000000" pitchFamily="2" charset="0"/>
                <a:cs typeface="Arial" panose="020B0604020202020204" pitchFamily="34" charset="0"/>
              </a:rPr>
              <a:t>: </a:t>
            </a:r>
            <a:r>
              <a:rPr lang="nl-NL" sz="1200" dirty="0">
                <a:latin typeface="Fontys Frutiger" panose="00000400000000000000" pitchFamily="2" charset="0"/>
                <a:cs typeface="Arial" panose="020B0604020202020204" pitchFamily="34" charset="0"/>
              </a:rPr>
              <a:t>Niet alleen in ovarium, ook soms andere organen) </a:t>
            </a:r>
          </a:p>
          <a:p>
            <a:pPr marL="914400" lvl="2" indent="0">
              <a:buNone/>
            </a:pPr>
            <a:endParaRPr lang="nl-NL" sz="800" b="1" dirty="0">
              <a:latin typeface="Fontys Frutiger" panose="00000400000000000000" pitchFamily="2" charset="0"/>
              <a:cs typeface="Arial" panose="020B0604020202020204" pitchFamily="34" charset="0"/>
            </a:endParaRPr>
          </a:p>
          <a:p>
            <a:pPr marL="457200" lvl="1" indent="0">
              <a:buNone/>
            </a:pPr>
            <a:endParaRPr lang="nl-NL" dirty="0"/>
          </a:p>
        </p:txBody>
      </p:sp>
      <p:sp>
        <p:nvSpPr>
          <p:cNvPr id="4" name="Tekstvak 3">
            <a:extLst>
              <a:ext uri="{FF2B5EF4-FFF2-40B4-BE49-F238E27FC236}">
                <a16:creationId xmlns:a16="http://schemas.microsoft.com/office/drawing/2014/main" id="{0F84FF91-AC63-B227-566A-5EAA67417606}"/>
              </a:ext>
            </a:extLst>
          </p:cNvPr>
          <p:cNvSpPr txBox="1"/>
          <p:nvPr/>
        </p:nvSpPr>
        <p:spPr>
          <a:xfrm>
            <a:off x="6323500" y="1813173"/>
            <a:ext cx="5446968" cy="3231654"/>
          </a:xfrm>
          <a:prstGeom prst="rect">
            <a:avLst/>
          </a:prstGeom>
          <a:solidFill>
            <a:schemeClr val="bg1"/>
          </a:solidFill>
          <a:ln>
            <a:solidFill>
              <a:schemeClr val="accent1"/>
            </a:solidFill>
          </a:ln>
        </p:spPr>
        <p:txBody>
          <a:bodyPr wrap="square" rtlCol="0">
            <a:spAutoFit/>
          </a:bodyPr>
          <a:lstStyle/>
          <a:p>
            <a:pPr marL="0" indent="0" algn="l">
              <a:buFont typeface="Arial"/>
              <a:buNone/>
            </a:pPr>
            <a:r>
              <a:rPr lang="nl-NL" sz="1200" b="1" dirty="0">
                <a:latin typeface="Fontys Frutiger" panose="00000400000000000000" pitchFamily="2" charset="0"/>
                <a:cs typeface="Arial" panose="020B0604020202020204" pitchFamily="34" charset="0"/>
              </a:rPr>
              <a:t>Hypothyreoïdie </a:t>
            </a:r>
          </a:p>
          <a:p>
            <a:pPr marL="742950" lvl="1" indent="-285750">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Aangeboren: </a:t>
            </a:r>
            <a:r>
              <a:rPr lang="nl-NL" sz="1200" dirty="0">
                <a:latin typeface="Fontys Frutiger" panose="00000400000000000000" pitchFamily="2" charset="0"/>
                <a:cs typeface="Arial" panose="020B0604020202020204" pitchFamily="34" charset="0"/>
              </a:rPr>
              <a:t>- congenitaal niet aangelegd</a:t>
            </a:r>
          </a:p>
          <a:p>
            <a:pPr lvl="1"/>
            <a:r>
              <a:rPr lang="nl-NL" sz="1200" dirty="0">
                <a:latin typeface="Fontys Frutiger" panose="00000400000000000000" pitchFamily="2" charset="0"/>
                <a:cs typeface="Arial" panose="020B0604020202020204" pitchFamily="34" charset="0"/>
              </a:rPr>
              <a:t>	                   - syndroom van Down</a:t>
            </a:r>
          </a:p>
          <a:p>
            <a:pPr marL="628650" lvl="1" indent="-171450">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Primair</a:t>
            </a:r>
            <a:r>
              <a:rPr lang="nl-NL" sz="1200" dirty="0">
                <a:latin typeface="Fontys Frutiger" panose="00000400000000000000" pitchFamily="2" charset="0"/>
                <a:cs typeface="Arial" panose="020B0604020202020204" pitchFamily="34" charset="0"/>
              </a:rPr>
              <a:t>: - </a:t>
            </a:r>
            <a:r>
              <a:rPr lang="nl-NL" sz="1200" dirty="0" err="1">
                <a:latin typeface="Fontys Frutiger" panose="00000400000000000000" pitchFamily="2" charset="0"/>
                <a:cs typeface="Arial" panose="020B0604020202020204" pitchFamily="34" charset="0"/>
              </a:rPr>
              <a:t>idiopatisch</a:t>
            </a:r>
            <a:r>
              <a:rPr lang="nl-NL" sz="1200" dirty="0">
                <a:latin typeface="Fontys Frutiger" panose="00000400000000000000" pitchFamily="2" charset="0"/>
                <a:cs typeface="Arial" panose="020B0604020202020204" pitchFamily="34" charset="0"/>
              </a:rPr>
              <a:t> en/of defecten in aanmaak </a:t>
            </a:r>
            <a:r>
              <a:rPr lang="nl-NL" sz="1200" dirty="0" err="1">
                <a:latin typeface="Fontys Frutiger" panose="00000400000000000000" pitchFamily="2" charset="0"/>
                <a:cs typeface="Arial" panose="020B0604020202020204" pitchFamily="34" charset="0"/>
              </a:rPr>
              <a:t>thyroïd</a:t>
            </a:r>
            <a:endParaRPr lang="nl-NL" sz="1200" dirty="0">
              <a:latin typeface="Fontys Frutiger" panose="00000400000000000000" pitchFamily="2" charset="0"/>
              <a:cs typeface="Arial" panose="020B0604020202020204" pitchFamily="34" charset="0"/>
            </a:endParaRPr>
          </a:p>
          <a:p>
            <a:pPr lvl="1"/>
            <a:r>
              <a:rPr lang="nl-NL" sz="1200" dirty="0">
                <a:latin typeface="Fontys Frutiger" panose="00000400000000000000" pitchFamily="2" charset="0"/>
                <a:cs typeface="Arial" panose="020B0604020202020204" pitchFamily="34" charset="0"/>
              </a:rPr>
              <a:t>		hormoon</a:t>
            </a:r>
          </a:p>
          <a:p>
            <a:pPr lvl="1"/>
            <a:r>
              <a:rPr lang="nl-NL" sz="1200" b="1" dirty="0">
                <a:latin typeface="Fontys Frutiger" panose="00000400000000000000" pitchFamily="2" charset="0"/>
                <a:cs typeface="Arial" panose="020B0604020202020204" pitchFamily="34" charset="0"/>
              </a:rPr>
              <a:t>	        - </a:t>
            </a:r>
            <a:r>
              <a:rPr lang="nl-NL" sz="1200" dirty="0">
                <a:latin typeface="Fontys Frutiger" panose="00000400000000000000" pitchFamily="2" charset="0"/>
                <a:cs typeface="Arial" panose="020B0604020202020204" pitchFamily="34" charset="0"/>
              </a:rPr>
              <a:t>Inflammatie: </a:t>
            </a:r>
            <a:r>
              <a:rPr lang="nl-NL" sz="1200" b="1" dirty="0">
                <a:latin typeface="Fontys Frutiger" panose="00000400000000000000" pitchFamily="2" charset="0"/>
                <a:cs typeface="Arial" panose="020B0604020202020204" pitchFamily="34" charset="0"/>
              </a:rPr>
              <a:t>- </a:t>
            </a:r>
            <a:r>
              <a:rPr lang="nl-NL" sz="1200" dirty="0">
                <a:latin typeface="Fontys Frutiger" panose="00000400000000000000" pitchFamily="2" charset="0"/>
                <a:cs typeface="Arial" panose="020B0604020202020204" pitchFamily="34" charset="0"/>
              </a:rPr>
              <a:t>Auto-immuun ziekte van Hashimoto 	  	 (levenslang)</a:t>
            </a:r>
          </a:p>
          <a:p>
            <a:pPr lvl="1" algn="l"/>
            <a:r>
              <a:rPr lang="nl-NL" sz="1200" dirty="0">
                <a:latin typeface="Fontys Frutiger" panose="00000400000000000000" pitchFamily="2" charset="0"/>
                <a:cs typeface="Arial" panose="020B0604020202020204" pitchFamily="34" charset="0"/>
              </a:rPr>
              <a:t>	                	- Viraal ziekte van de Quervain (tijdelijk)</a:t>
            </a:r>
          </a:p>
          <a:p>
            <a:pPr lvl="1" algn="l"/>
            <a:r>
              <a:rPr lang="nl-NL" sz="1200" dirty="0">
                <a:latin typeface="Fontys Frutiger" panose="00000400000000000000" pitchFamily="2" charset="0"/>
                <a:cs typeface="Arial" panose="020B0604020202020204" pitchFamily="34" charset="0"/>
              </a:rPr>
              <a:t>	             	- post partum </a:t>
            </a:r>
            <a:r>
              <a:rPr lang="nl-NL" sz="1200" dirty="0" err="1">
                <a:latin typeface="Fontys Frutiger" panose="00000400000000000000" pitchFamily="2" charset="0"/>
                <a:cs typeface="Arial" panose="020B0604020202020204" pitchFamily="34" charset="0"/>
              </a:rPr>
              <a:t>thyreoiditis</a:t>
            </a:r>
            <a:endParaRPr lang="nl-NL" sz="1200" dirty="0">
              <a:latin typeface="Fontys Frutiger" panose="00000400000000000000" pitchFamily="2" charset="0"/>
              <a:cs typeface="Arial" panose="020B0604020202020204" pitchFamily="34" charset="0"/>
            </a:endParaRPr>
          </a:p>
          <a:p>
            <a:pPr lvl="1" algn="l"/>
            <a:r>
              <a:rPr lang="nl-NL" sz="1200" b="1" dirty="0">
                <a:latin typeface="Fontys Frutiger" panose="00000400000000000000" pitchFamily="2" charset="0"/>
                <a:cs typeface="Arial" panose="020B0604020202020204" pitchFamily="34" charset="0"/>
              </a:rPr>
              <a:t>		</a:t>
            </a:r>
            <a:r>
              <a:rPr lang="nl-NL" sz="1200" dirty="0">
                <a:latin typeface="Fontys Frutiger" panose="00000400000000000000" pitchFamily="2" charset="0"/>
                <a:cs typeface="Arial" panose="020B0604020202020204" pitchFamily="34" charset="0"/>
              </a:rPr>
              <a:t>- Irradiatie van de schildklier </a:t>
            </a:r>
          </a:p>
          <a:p>
            <a:pPr marL="628650" lvl="2" indent="-171450">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Secundair</a:t>
            </a:r>
            <a:r>
              <a:rPr lang="nl-NL" sz="1200" dirty="0">
                <a:latin typeface="Fontys Frutiger" panose="00000400000000000000" pitchFamily="2" charset="0"/>
                <a:cs typeface="Arial" panose="020B0604020202020204" pitchFamily="34" charset="0"/>
              </a:rPr>
              <a:t>: Verlaagde TSH productie of TRH productie </a:t>
            </a:r>
            <a:endParaRPr lang="nl-NL" sz="1200" b="1" dirty="0">
              <a:latin typeface="Fontys Frutiger" panose="00000400000000000000" pitchFamily="2" charset="0"/>
              <a:cs typeface="Arial" panose="020B0604020202020204" pitchFamily="34" charset="0"/>
            </a:endParaRPr>
          </a:p>
          <a:p>
            <a:pPr marL="0" lvl="1" indent="0" algn="l">
              <a:buNone/>
            </a:pPr>
            <a:r>
              <a:rPr lang="nl-NL" sz="1200" dirty="0">
                <a:latin typeface="Fontys Frutiger" panose="00000400000000000000" pitchFamily="2" charset="0"/>
                <a:cs typeface="Arial" panose="020B0604020202020204" pitchFamily="34" charset="0"/>
              </a:rPr>
              <a:t>		Oorzaak door pathologie van hypofyse of 		hypothalamus </a:t>
            </a:r>
          </a:p>
          <a:p>
            <a:pPr marL="171450" lvl="1" indent="-171450" algn="l">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Subklinische hypothyreoïdie</a:t>
            </a:r>
          </a:p>
          <a:p>
            <a:pPr marL="171450" lvl="1" indent="-171450" algn="l">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Chirurgisch</a:t>
            </a:r>
            <a:r>
              <a:rPr lang="nl-NL" sz="1200" dirty="0">
                <a:latin typeface="Fontys Frutiger" panose="00000400000000000000" pitchFamily="2" charset="0"/>
                <a:cs typeface="Arial" panose="020B0604020202020204" pitchFamily="34" charset="0"/>
              </a:rPr>
              <a:t>: </a:t>
            </a:r>
            <a:r>
              <a:rPr lang="nl-NL" sz="1200" dirty="0" err="1">
                <a:latin typeface="Fontys Frutiger" panose="00000400000000000000" pitchFamily="2" charset="0"/>
                <a:cs typeface="Arial" panose="020B0604020202020204" pitchFamily="34" charset="0"/>
              </a:rPr>
              <a:t>Thyroidectomie</a:t>
            </a:r>
            <a:r>
              <a:rPr lang="nl-NL" sz="1200" b="1" dirty="0">
                <a:latin typeface="Fontys Frutiger" panose="00000400000000000000" pitchFamily="2" charset="0"/>
                <a:cs typeface="Arial" panose="020B0604020202020204" pitchFamily="34" charset="0"/>
              </a:rPr>
              <a:t> </a:t>
            </a:r>
          </a:p>
          <a:p>
            <a:pPr marL="171450" lvl="1" indent="-171450" algn="l">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Medicatie</a:t>
            </a:r>
            <a:r>
              <a:rPr lang="nl-NL" sz="1200" dirty="0">
                <a:latin typeface="Fontys Frutiger" panose="00000400000000000000" pitchFamily="2" charset="0"/>
                <a:cs typeface="Arial" panose="020B0604020202020204" pitchFamily="34" charset="0"/>
              </a:rPr>
              <a:t>: (Lithium, </a:t>
            </a:r>
            <a:r>
              <a:rPr lang="nl-NL" sz="1200" dirty="0" err="1">
                <a:latin typeface="Fontys Frutiger" panose="00000400000000000000" pitchFamily="2" charset="0"/>
                <a:cs typeface="Arial" panose="020B0604020202020204" pitchFamily="34" charset="0"/>
              </a:rPr>
              <a:t>amiodarone</a:t>
            </a:r>
            <a:r>
              <a:rPr lang="nl-NL" sz="1200" dirty="0">
                <a:latin typeface="Fontys Frutiger" panose="00000400000000000000" pitchFamily="2" charset="0"/>
                <a:cs typeface="Arial" panose="020B0604020202020204" pitchFamily="34" charset="0"/>
              </a:rPr>
              <a:t>) </a:t>
            </a:r>
            <a:endParaRPr lang="nl-NL" sz="1200" b="1" dirty="0">
              <a:latin typeface="Fontys Frutiger" panose="00000400000000000000" pitchFamily="2" charset="0"/>
            </a:endParaRPr>
          </a:p>
          <a:p>
            <a:pPr marL="171450" lvl="1" indent="-171450" algn="l">
              <a:buFont typeface="Wingdings" panose="05000000000000000000" pitchFamily="2" charset="2"/>
              <a:buChar char="Ø"/>
            </a:pPr>
            <a:r>
              <a:rPr lang="nl-NL" sz="1200" b="1" dirty="0">
                <a:latin typeface="Fontys Frutiger" panose="00000400000000000000" pitchFamily="2" charset="0"/>
                <a:cs typeface="Arial" panose="020B0604020202020204" pitchFamily="34" charset="0"/>
              </a:rPr>
              <a:t>Jodium tekort</a:t>
            </a:r>
            <a:r>
              <a:rPr lang="nl-NL" sz="1200" dirty="0">
                <a:latin typeface="Fontys Frutiger" panose="00000400000000000000" pitchFamily="2" charset="0"/>
                <a:cs typeface="Arial" panose="020B0604020202020204" pitchFamily="34" charset="0"/>
              </a:rPr>
              <a:t>: Struma </a:t>
            </a:r>
            <a:endParaRPr lang="nl-NL" sz="1200" b="1" dirty="0">
              <a:latin typeface="Fontys Frutiger" panose="00000400000000000000" pitchFamily="2" charset="0"/>
              <a:cs typeface="Arial" panose="020B0604020202020204" pitchFamily="34" charset="0"/>
            </a:endParaRPr>
          </a:p>
        </p:txBody>
      </p:sp>
      <p:sp>
        <p:nvSpPr>
          <p:cNvPr id="5" name="Tekstvak 4">
            <a:extLst>
              <a:ext uri="{FF2B5EF4-FFF2-40B4-BE49-F238E27FC236}">
                <a16:creationId xmlns:a16="http://schemas.microsoft.com/office/drawing/2014/main" id="{14561692-0EC8-C361-2389-EF335BFF665A}"/>
              </a:ext>
            </a:extLst>
          </p:cNvPr>
          <p:cNvSpPr txBox="1"/>
          <p:nvPr/>
        </p:nvSpPr>
        <p:spPr>
          <a:xfrm>
            <a:off x="6323500" y="5287499"/>
            <a:ext cx="5446969" cy="830997"/>
          </a:xfrm>
          <a:prstGeom prst="rect">
            <a:avLst/>
          </a:prstGeom>
          <a:noFill/>
          <a:ln>
            <a:solidFill>
              <a:schemeClr val="accent1"/>
            </a:solidFill>
          </a:ln>
        </p:spPr>
        <p:txBody>
          <a:bodyPr wrap="square" rtlCol="0">
            <a:spAutoFit/>
          </a:bodyPr>
          <a:lstStyle/>
          <a:p>
            <a:r>
              <a:rPr lang="nl-NL" sz="1200" b="1" dirty="0" err="1">
                <a:latin typeface="Fontys Frutiger" panose="00000400000000000000" pitchFamily="2" charset="0"/>
              </a:rPr>
              <a:t>Hyperthyreïdie</a:t>
            </a:r>
            <a:r>
              <a:rPr lang="nl-NL" sz="1200" b="1" dirty="0">
                <a:latin typeface="Fontys Frutiger" panose="00000400000000000000" pitchFamily="2" charset="0"/>
              </a:rPr>
              <a:t>, </a:t>
            </a:r>
            <a:r>
              <a:rPr lang="nl-NL" sz="1200" b="1" dirty="0" err="1">
                <a:latin typeface="Fontys Frutiger" panose="00000400000000000000" pitchFamily="2" charset="0"/>
              </a:rPr>
              <a:t>euthyreoïdie</a:t>
            </a:r>
            <a:r>
              <a:rPr lang="nl-NL" sz="1200" b="1" dirty="0">
                <a:latin typeface="Fontys Frutiger" panose="00000400000000000000" pitchFamily="2" charset="0"/>
              </a:rPr>
              <a:t> en hypothyreoïdie: </a:t>
            </a:r>
          </a:p>
          <a:p>
            <a:pPr marL="628650" lvl="1" indent="-171450">
              <a:buFont typeface="Wingdings" panose="05000000000000000000" pitchFamily="2" charset="2"/>
              <a:buChar char="Ø"/>
            </a:pPr>
            <a:r>
              <a:rPr lang="nl-NL" sz="1200" b="1" dirty="0" err="1">
                <a:latin typeface="Fontys Frutiger" panose="00000400000000000000" pitchFamily="2" charset="0"/>
              </a:rPr>
              <a:t>Shildkliernoduli</a:t>
            </a:r>
            <a:r>
              <a:rPr lang="nl-NL" sz="1200" dirty="0">
                <a:latin typeface="Fontys Frutiger" panose="00000400000000000000" pitchFamily="2" charset="0"/>
              </a:rPr>
              <a:t>: Benigne of maligne </a:t>
            </a:r>
          </a:p>
          <a:p>
            <a:pPr marL="628650" lvl="1" indent="-171450">
              <a:buFont typeface="Wingdings" panose="05000000000000000000" pitchFamily="2" charset="2"/>
              <a:buChar char="Ø"/>
            </a:pPr>
            <a:r>
              <a:rPr lang="nl-NL" sz="1200" b="1" dirty="0">
                <a:latin typeface="Fontys Frutiger" panose="00000400000000000000" pitchFamily="2" charset="0"/>
              </a:rPr>
              <a:t>Schildkliercarcinoom</a:t>
            </a:r>
            <a:r>
              <a:rPr lang="nl-NL" sz="1200" dirty="0">
                <a:latin typeface="Fontys Frutiger" panose="00000400000000000000" pitchFamily="2" charset="0"/>
              </a:rPr>
              <a:t>: Mate van </a:t>
            </a:r>
            <a:r>
              <a:rPr lang="nl-NL" sz="1200" dirty="0" err="1">
                <a:latin typeface="Fontys Frutiger" panose="00000400000000000000" pitchFamily="2" charset="0"/>
              </a:rPr>
              <a:t>malignitet</a:t>
            </a:r>
            <a:r>
              <a:rPr lang="nl-NL" sz="1200" dirty="0">
                <a:latin typeface="Fontys Frutiger" panose="00000400000000000000" pitchFamily="2" charset="0"/>
              </a:rPr>
              <a:t> van licht tot zeer ernstig: papillair, folliculair, medullair, </a:t>
            </a:r>
            <a:r>
              <a:rPr lang="nl-NL" sz="1200" dirty="0" err="1">
                <a:latin typeface="Fontys Frutiger" panose="00000400000000000000" pitchFamily="2" charset="0"/>
              </a:rPr>
              <a:t>anaplastisch</a:t>
            </a:r>
            <a:r>
              <a:rPr lang="nl-NL" sz="1200" dirty="0">
                <a:latin typeface="Fontys Frutiger" panose="00000400000000000000" pitchFamily="2" charset="0"/>
              </a:rPr>
              <a:t> </a:t>
            </a:r>
          </a:p>
        </p:txBody>
      </p:sp>
      <p:sp>
        <p:nvSpPr>
          <p:cNvPr id="6" name="Ovaal 5">
            <a:extLst>
              <a:ext uri="{FF2B5EF4-FFF2-40B4-BE49-F238E27FC236}">
                <a16:creationId xmlns:a16="http://schemas.microsoft.com/office/drawing/2014/main" id="{594443DC-AC06-7A1D-A39B-B1AA84CA585A}"/>
              </a:ext>
            </a:extLst>
          </p:cNvPr>
          <p:cNvSpPr/>
          <p:nvPr/>
        </p:nvSpPr>
        <p:spPr>
          <a:xfrm>
            <a:off x="1361872" y="4562273"/>
            <a:ext cx="2607013" cy="350196"/>
          </a:xfrm>
          <a:prstGeom prst="ellipse">
            <a:avLst/>
          </a:prstGeom>
          <a:no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Ovaal 6">
            <a:extLst>
              <a:ext uri="{FF2B5EF4-FFF2-40B4-BE49-F238E27FC236}">
                <a16:creationId xmlns:a16="http://schemas.microsoft.com/office/drawing/2014/main" id="{EA23D435-A14E-F7A2-A44E-CCFB96477BD9}"/>
              </a:ext>
            </a:extLst>
          </p:cNvPr>
          <p:cNvSpPr/>
          <p:nvPr/>
        </p:nvSpPr>
        <p:spPr>
          <a:xfrm>
            <a:off x="6323500" y="4212077"/>
            <a:ext cx="2732951" cy="27237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835052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089639D-9F9A-6E15-8916-6A724B2CC502}"/>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2800" kern="1200" dirty="0" err="1">
                <a:solidFill>
                  <a:srgbClr val="FFFFFF"/>
                </a:solidFill>
                <a:latin typeface="+mj-lt"/>
                <a:ea typeface="+mj-ea"/>
                <a:cs typeface="+mj-cs"/>
              </a:rPr>
              <a:t>Verschijnselen</a:t>
            </a:r>
            <a:r>
              <a:rPr lang="en-US" sz="2800" kern="1200" dirty="0">
                <a:solidFill>
                  <a:srgbClr val="FFFFFF"/>
                </a:solidFill>
                <a:latin typeface="+mj-lt"/>
                <a:ea typeface="+mj-ea"/>
                <a:cs typeface="+mj-cs"/>
              </a:rPr>
              <a:t> van hypo- </a:t>
            </a:r>
            <a:r>
              <a:rPr lang="en-US" sz="2800" kern="1200" dirty="0" err="1">
                <a:solidFill>
                  <a:srgbClr val="FFFFFF"/>
                </a:solidFill>
                <a:latin typeface="+mj-lt"/>
                <a:ea typeface="+mj-ea"/>
                <a:cs typeface="+mj-cs"/>
              </a:rPr>
              <a:t>en</a:t>
            </a:r>
            <a:r>
              <a:rPr lang="en-US" sz="2800" kern="1200" dirty="0">
                <a:solidFill>
                  <a:srgbClr val="FFFFFF"/>
                </a:solidFill>
                <a:latin typeface="+mj-lt"/>
                <a:ea typeface="+mj-ea"/>
                <a:cs typeface="+mj-cs"/>
              </a:rPr>
              <a:t> </a:t>
            </a:r>
            <a:r>
              <a:rPr lang="en-US" sz="2800" kern="1200" dirty="0" err="1">
                <a:solidFill>
                  <a:srgbClr val="FFFFFF"/>
                </a:solidFill>
                <a:latin typeface="+mj-lt"/>
                <a:ea typeface="+mj-ea"/>
                <a:cs typeface="+mj-cs"/>
              </a:rPr>
              <a:t>hyperthyreoïdie</a:t>
            </a:r>
            <a:r>
              <a:rPr lang="en-US" sz="2800" kern="1200" dirty="0">
                <a:solidFill>
                  <a:srgbClr val="FFFFFF"/>
                </a:solidFill>
                <a:latin typeface="+mj-lt"/>
                <a:ea typeface="+mj-ea"/>
                <a:cs typeface="+mj-cs"/>
              </a:rPr>
              <a:t> </a:t>
            </a:r>
          </a:p>
        </p:txBody>
      </p:sp>
      <p:pic>
        <p:nvPicPr>
          <p:cNvPr id="1026" name="Picture 2" descr="Signs And Symptoms Of Hypothyroidism - Hypothyroidism Living ...">
            <a:extLst>
              <a:ext uri="{FF2B5EF4-FFF2-40B4-BE49-F238E27FC236}">
                <a16:creationId xmlns:a16="http://schemas.microsoft.com/office/drawing/2014/main" id="{B54955DA-8905-D319-8917-5FA3064B2D6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806499" y="427873"/>
            <a:ext cx="6780700" cy="5085525"/>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F144B129-ACD3-A319-3388-E594A73EEEA0}"/>
              </a:ext>
            </a:extLst>
          </p:cNvPr>
          <p:cNvSpPr txBox="1"/>
          <p:nvPr/>
        </p:nvSpPr>
        <p:spPr>
          <a:xfrm>
            <a:off x="1028700" y="5783796"/>
            <a:ext cx="8262257" cy="646331"/>
          </a:xfrm>
          <a:prstGeom prst="rect">
            <a:avLst/>
          </a:prstGeom>
          <a:noFill/>
        </p:spPr>
        <p:txBody>
          <a:bodyPr wrap="square" rtlCol="0">
            <a:spAutoFit/>
          </a:bodyPr>
          <a:lstStyle/>
          <a:p>
            <a:r>
              <a:rPr lang="nl-NL" b="1" dirty="0">
                <a:latin typeface="Fontys Frutiger" panose="00000400000000000000" pitchFamily="2" charset="0"/>
              </a:rPr>
              <a:t>N.B.: </a:t>
            </a:r>
            <a:r>
              <a:rPr lang="nl-NL" dirty="0">
                <a:latin typeface="Fontys Frutiger" panose="00000400000000000000" pitchFamily="2" charset="0"/>
              </a:rPr>
              <a:t>Bij ouderen vaak toch moeilijk te herkennen!</a:t>
            </a:r>
          </a:p>
          <a:p>
            <a:r>
              <a:rPr lang="nl-NL" dirty="0">
                <a:latin typeface="Fontys Frutiger" panose="00000400000000000000" pitchFamily="2" charset="0"/>
              </a:rPr>
              <a:t>         Soms vage klachten die aan een andere oorzaak worden toebedeeld</a:t>
            </a:r>
          </a:p>
        </p:txBody>
      </p:sp>
      <p:pic>
        <p:nvPicPr>
          <p:cNvPr id="3" name="Picture 4">
            <a:extLst>
              <a:ext uri="{FF2B5EF4-FFF2-40B4-BE49-F238E27FC236}">
                <a16:creationId xmlns:a16="http://schemas.microsoft.com/office/drawing/2014/main" id="{5E30E1CA-4E81-F85D-C032-DAE82AF8F4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67420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A7522A-F1DA-838A-2F0A-114DD5B24B15}"/>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102BDD9E-241B-A05B-F255-B2F2AE0135D0}"/>
              </a:ext>
            </a:extLst>
          </p:cNvPr>
          <p:cNvSpPr>
            <a:spLocks noGrp="1"/>
          </p:cNvSpPr>
          <p:nvPr>
            <p:ph idx="1"/>
          </p:nvPr>
        </p:nvSpPr>
        <p:spPr/>
        <p:txBody>
          <a:bodyPr/>
          <a:lstStyle/>
          <a:p>
            <a:pPr algn="l"/>
            <a:r>
              <a:rPr lang="nl-NL" b="1" i="0" dirty="0">
                <a:solidFill>
                  <a:srgbClr val="373636"/>
                </a:solidFill>
                <a:effectLst/>
                <a:latin typeface="ff-meta-web-pro"/>
              </a:rPr>
              <a:t>Richtlijnen diagnostiek (NHG-standaard 2013)</a:t>
            </a:r>
          </a:p>
          <a:p>
            <a:pPr algn="l">
              <a:buFont typeface="Arial" panose="020B0604020202020204" pitchFamily="34" charset="0"/>
              <a:buChar char="•"/>
            </a:pPr>
            <a:r>
              <a:rPr lang="nl-NL" b="0" i="0" dirty="0">
                <a:solidFill>
                  <a:srgbClr val="373636"/>
                </a:solidFill>
                <a:effectLst/>
                <a:latin typeface="alegreya-sans"/>
              </a:rPr>
              <a:t>Klachten vaak aspecifiek, vooral bij ouderen. </a:t>
            </a:r>
            <a:endParaRPr lang="nl-NL" dirty="0">
              <a:solidFill>
                <a:srgbClr val="373636"/>
              </a:solidFill>
              <a:latin typeface="alegreya-sans"/>
            </a:endParaRPr>
          </a:p>
          <a:p>
            <a:pPr marL="0" indent="0" algn="l">
              <a:buNone/>
            </a:pPr>
            <a:r>
              <a:rPr lang="nl-NL" b="0" i="0" dirty="0">
                <a:solidFill>
                  <a:srgbClr val="373636"/>
                </a:solidFill>
                <a:effectLst/>
                <a:latin typeface="alegreya-sans"/>
              </a:rPr>
              <a:t>(N.B.: Bij verdenking dementie denk ook altijd aan schildklierlijden!!) </a:t>
            </a:r>
          </a:p>
          <a:p>
            <a:pPr algn="l">
              <a:buFont typeface="Arial" panose="020B0604020202020204" pitchFamily="34" charset="0"/>
              <a:buChar char="•"/>
            </a:pPr>
            <a:r>
              <a:rPr lang="nl-NL" b="0" i="0" dirty="0">
                <a:solidFill>
                  <a:srgbClr val="373636"/>
                </a:solidFill>
                <a:effectLst/>
                <a:latin typeface="alegreya-sans"/>
              </a:rPr>
              <a:t>Denk aan hypothyreoïdie bij: gewichtstoename, kouwelijkheid, traagheid, obstipatie, menstruatiestoornissen, myxoedeem en bradycardie.</a:t>
            </a:r>
          </a:p>
          <a:p>
            <a:pPr algn="l">
              <a:buFont typeface="Arial" panose="020B0604020202020204" pitchFamily="34" charset="0"/>
              <a:buChar char="•"/>
            </a:pPr>
            <a:r>
              <a:rPr lang="nl-NL" b="0" i="0" dirty="0">
                <a:solidFill>
                  <a:srgbClr val="373636"/>
                </a:solidFill>
                <a:effectLst/>
                <a:latin typeface="alegreya-sans"/>
              </a:rPr>
              <a:t>Denk aan hyperthyreoïdie bij: diarree, gewichtsverlies bij goede eetlust, menstruatiestoornissen, hartkloppingen, nervositeit en oftalmopathie.</a:t>
            </a:r>
          </a:p>
          <a:p>
            <a:endParaRPr lang="nl-NL" dirty="0"/>
          </a:p>
        </p:txBody>
      </p:sp>
      <p:pic>
        <p:nvPicPr>
          <p:cNvPr id="4" name="Picture 4">
            <a:extLst>
              <a:ext uri="{FF2B5EF4-FFF2-40B4-BE49-F238E27FC236}">
                <a16:creationId xmlns:a16="http://schemas.microsoft.com/office/drawing/2014/main" id="{1DD82CB8-4927-30C3-84D2-71EACEDC3F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641753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F03D99B-F492-5EC7-05BB-130584598F08}"/>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597168D-F93D-2F2A-281B-463A61165122}"/>
              </a:ext>
            </a:extLst>
          </p:cNvPr>
          <p:cNvSpPr>
            <a:spLocks noGrp="1"/>
          </p:cNvSpPr>
          <p:nvPr>
            <p:ph type="title"/>
          </p:nvPr>
        </p:nvSpPr>
        <p:spPr>
          <a:xfrm>
            <a:off x="686834" y="1153572"/>
            <a:ext cx="3200400" cy="4461163"/>
          </a:xfrm>
        </p:spPr>
        <p:txBody>
          <a:bodyPr>
            <a:normAutofit/>
          </a:bodyPr>
          <a:lstStyle/>
          <a:p>
            <a:endParaRPr lang="nl-NL" dirty="0">
              <a:solidFill>
                <a:srgbClr val="FFFFFF"/>
              </a:solidFill>
            </a:endParaRP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ijdelijke aanduiding voor inhoud 2">
            <a:extLst>
              <a:ext uri="{FF2B5EF4-FFF2-40B4-BE49-F238E27FC236}">
                <a16:creationId xmlns:a16="http://schemas.microsoft.com/office/drawing/2014/main" id="{EFAC2253-2117-A7BE-6F41-B6D6EA08D0FD}"/>
              </a:ext>
            </a:extLst>
          </p:cNvPr>
          <p:cNvSpPr>
            <a:spLocks noGrp="1"/>
          </p:cNvSpPr>
          <p:nvPr>
            <p:ph idx="1"/>
          </p:nvPr>
        </p:nvSpPr>
        <p:spPr>
          <a:xfrm>
            <a:off x="4447308" y="591344"/>
            <a:ext cx="6906491" cy="5585619"/>
          </a:xfrm>
        </p:spPr>
        <p:txBody>
          <a:bodyPr anchor="ctr">
            <a:normAutofit/>
          </a:bodyPr>
          <a:lstStyle/>
          <a:p>
            <a:pPr marL="0" indent="0">
              <a:buNone/>
            </a:pPr>
            <a:endParaRPr lang="nl-NL" dirty="0"/>
          </a:p>
          <a:p>
            <a:pPr marL="0" indent="0">
              <a:buNone/>
            </a:pPr>
            <a:endParaRPr lang="nl-NL" dirty="0"/>
          </a:p>
          <a:p>
            <a:pPr marL="0" indent="0">
              <a:buNone/>
            </a:pPr>
            <a:r>
              <a:rPr lang="nl-NL" dirty="0">
                <a:latin typeface="Fontys Frutiger" panose="00000400000000000000" pitchFamily="2" charset="0"/>
              </a:rPr>
              <a:t>Schilklierdiagnostiek  </a:t>
            </a:r>
          </a:p>
        </p:txBody>
      </p:sp>
      <p:pic>
        <p:nvPicPr>
          <p:cNvPr id="4" name="Picture 4">
            <a:extLst>
              <a:ext uri="{FF2B5EF4-FFF2-40B4-BE49-F238E27FC236}">
                <a16:creationId xmlns:a16="http://schemas.microsoft.com/office/drawing/2014/main" id="{415BDD9A-8229-9341-9A96-9CC5141990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875791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2C5FEC-6A18-1367-0CF6-3420E609BA89}"/>
              </a:ext>
            </a:extLst>
          </p:cNvPr>
          <p:cNvSpPr>
            <a:spLocks noGrp="1"/>
          </p:cNvSpPr>
          <p:nvPr>
            <p:ph type="title"/>
          </p:nvPr>
        </p:nvSpPr>
        <p:spPr/>
        <p:txBody>
          <a:bodyPr/>
          <a:lstStyle/>
          <a:p>
            <a:r>
              <a:rPr lang="nl-NL" dirty="0"/>
              <a:t>Referentiewaarden </a:t>
            </a:r>
          </a:p>
        </p:txBody>
      </p:sp>
      <p:sp>
        <p:nvSpPr>
          <p:cNvPr id="3" name="Tijdelijke aanduiding voor inhoud 2">
            <a:extLst>
              <a:ext uri="{FF2B5EF4-FFF2-40B4-BE49-F238E27FC236}">
                <a16:creationId xmlns:a16="http://schemas.microsoft.com/office/drawing/2014/main" id="{D04F4C6E-AB2D-2996-177D-6F804191857D}"/>
              </a:ext>
            </a:extLst>
          </p:cNvPr>
          <p:cNvSpPr>
            <a:spLocks noGrp="1"/>
          </p:cNvSpPr>
          <p:nvPr>
            <p:ph idx="1"/>
          </p:nvPr>
        </p:nvSpPr>
        <p:spPr/>
        <p:txBody>
          <a:bodyPr>
            <a:normAutofit fontScale="85000" lnSpcReduction="20000"/>
          </a:bodyPr>
          <a:lstStyle/>
          <a:p>
            <a:r>
              <a:rPr lang="nl-NL" dirty="0"/>
              <a:t>TSH: 0,4 – 4,0 </a:t>
            </a:r>
            <a:r>
              <a:rPr lang="nl-NL" dirty="0" err="1"/>
              <a:t>mU</a:t>
            </a:r>
            <a:r>
              <a:rPr lang="nl-NL" dirty="0"/>
              <a:t>/l </a:t>
            </a:r>
          </a:p>
          <a:p>
            <a:r>
              <a:rPr lang="nl-NL" dirty="0"/>
              <a:t>FT4: 9,0 – 24,0 </a:t>
            </a:r>
            <a:r>
              <a:rPr lang="nl-NL" dirty="0" err="1"/>
              <a:t>pmol</a:t>
            </a:r>
            <a:r>
              <a:rPr lang="nl-NL" dirty="0"/>
              <a:t>/l</a:t>
            </a:r>
          </a:p>
          <a:p>
            <a:r>
              <a:rPr lang="nl-NL" dirty="0"/>
              <a:t>FT3: 3,0 – 8,0 </a:t>
            </a:r>
            <a:r>
              <a:rPr lang="nl-NL" dirty="0" err="1"/>
              <a:t>pmol</a:t>
            </a:r>
            <a:r>
              <a:rPr lang="nl-NL" dirty="0"/>
              <a:t>/l </a:t>
            </a:r>
          </a:p>
          <a:p>
            <a:pPr algn="l">
              <a:buFont typeface="Arial" panose="020B0604020202020204" pitchFamily="34" charset="0"/>
              <a:buChar char="•"/>
            </a:pPr>
            <a:r>
              <a:rPr lang="nl-NL" dirty="0"/>
              <a:t>Anti-TPO: </a:t>
            </a:r>
            <a:r>
              <a:rPr lang="nl-NL" dirty="0">
                <a:solidFill>
                  <a:srgbClr val="111111"/>
                </a:solidFill>
                <a:latin typeface="-apple-system"/>
              </a:rPr>
              <a:t>&lt; </a:t>
            </a:r>
            <a:r>
              <a:rPr lang="nl-NL" b="0" i="0" dirty="0">
                <a:solidFill>
                  <a:srgbClr val="111111"/>
                </a:solidFill>
                <a:effectLst/>
                <a:latin typeface="-apple-system"/>
              </a:rPr>
              <a:t>60 IE/ml          negatief</a:t>
            </a:r>
          </a:p>
          <a:p>
            <a:pPr marL="0" indent="0" algn="l">
              <a:buNone/>
            </a:pPr>
            <a:r>
              <a:rPr lang="nl-NL" b="0" i="0" dirty="0">
                <a:solidFill>
                  <a:srgbClr val="111111"/>
                </a:solidFill>
                <a:effectLst/>
                <a:latin typeface="-apple-system"/>
              </a:rPr>
              <a:t>                      60 t/m 100 IE/ml            dubieus</a:t>
            </a:r>
          </a:p>
          <a:p>
            <a:pPr marL="0" indent="0" algn="l">
              <a:buNone/>
            </a:pPr>
            <a:r>
              <a:rPr lang="nl-NL" b="0" i="0" dirty="0">
                <a:solidFill>
                  <a:srgbClr val="111111"/>
                </a:solidFill>
                <a:effectLst/>
                <a:latin typeface="-apple-system"/>
              </a:rPr>
              <a:t>                       &gt; 100 IE/ml              positief</a:t>
            </a:r>
          </a:p>
          <a:p>
            <a:endParaRPr lang="nl-NL" dirty="0"/>
          </a:p>
          <a:p>
            <a:endParaRPr lang="nl-NL" dirty="0"/>
          </a:p>
          <a:p>
            <a:pPr marL="0" indent="0">
              <a:buNone/>
            </a:pPr>
            <a:endParaRPr lang="nl-NL" dirty="0"/>
          </a:p>
          <a:p>
            <a:pPr marL="0" indent="0">
              <a:buNone/>
            </a:pPr>
            <a:r>
              <a:rPr lang="nl-NL" dirty="0"/>
              <a:t>N.B.1: Normaalwaarden afhankelijk van gehanteerde laboratorium methode</a:t>
            </a:r>
          </a:p>
          <a:p>
            <a:pPr marL="0" indent="0">
              <a:buNone/>
            </a:pPr>
            <a:r>
              <a:rPr lang="nl-NL" dirty="0"/>
              <a:t>N.B.2: FT3 en anti-TPO worden in principe niet in de eerste lijn bepaald. </a:t>
            </a:r>
          </a:p>
        </p:txBody>
      </p:sp>
      <p:pic>
        <p:nvPicPr>
          <p:cNvPr id="4" name="Picture 4">
            <a:extLst>
              <a:ext uri="{FF2B5EF4-FFF2-40B4-BE49-F238E27FC236}">
                <a16:creationId xmlns:a16="http://schemas.microsoft.com/office/drawing/2014/main" id="{523299B9-4DC8-7D1A-B16C-EB2D296624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Pijl: rechts 4">
            <a:extLst>
              <a:ext uri="{FF2B5EF4-FFF2-40B4-BE49-F238E27FC236}">
                <a16:creationId xmlns:a16="http://schemas.microsoft.com/office/drawing/2014/main" id="{045E43FB-3FA4-DA17-596A-724BF13AD8FF}"/>
              </a:ext>
            </a:extLst>
          </p:cNvPr>
          <p:cNvSpPr/>
          <p:nvPr/>
        </p:nvSpPr>
        <p:spPr>
          <a:xfrm>
            <a:off x="3722913" y="3069772"/>
            <a:ext cx="547008" cy="138792"/>
          </a:xfrm>
          <a:prstGeom prst="rightArrow">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Pijl: rechts 5">
            <a:extLst>
              <a:ext uri="{FF2B5EF4-FFF2-40B4-BE49-F238E27FC236}">
                <a16:creationId xmlns:a16="http://schemas.microsoft.com/office/drawing/2014/main" id="{AAF632B9-8ABB-3742-C0DE-F6BF04BC99B4}"/>
              </a:ext>
            </a:extLst>
          </p:cNvPr>
          <p:cNvSpPr/>
          <p:nvPr/>
        </p:nvSpPr>
        <p:spPr>
          <a:xfrm flipV="1">
            <a:off x="4630366" y="3428999"/>
            <a:ext cx="612843" cy="141052"/>
          </a:xfrm>
          <a:prstGeom prst="rightArrow">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Pijl: rechts 6">
            <a:extLst>
              <a:ext uri="{FF2B5EF4-FFF2-40B4-BE49-F238E27FC236}">
                <a16:creationId xmlns:a16="http://schemas.microsoft.com/office/drawing/2014/main" id="{40D1C1C9-43B2-D71D-EA90-47F25687D0F3}"/>
              </a:ext>
            </a:extLst>
          </p:cNvPr>
          <p:cNvSpPr/>
          <p:nvPr/>
        </p:nvSpPr>
        <p:spPr>
          <a:xfrm flipV="1">
            <a:off x="4085617" y="3843778"/>
            <a:ext cx="612843" cy="138791"/>
          </a:xfrm>
          <a:prstGeom prst="rightArrow">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0510895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4E0A94-A211-9AA3-E5D2-8C8517D53DD0}"/>
              </a:ext>
            </a:extLst>
          </p:cNvPr>
          <p:cNvSpPr>
            <a:spLocks noGrp="1"/>
          </p:cNvSpPr>
          <p:nvPr>
            <p:ph type="title"/>
          </p:nvPr>
        </p:nvSpPr>
        <p:spPr>
          <a:xfrm>
            <a:off x="138793" y="2179864"/>
            <a:ext cx="3327660" cy="2408466"/>
          </a:xfrm>
        </p:spPr>
        <p:txBody>
          <a:bodyPr>
            <a:normAutofit/>
          </a:bodyPr>
          <a:lstStyle/>
          <a:p>
            <a:r>
              <a:rPr lang="nl-NL" sz="3200" dirty="0"/>
              <a:t>Stroomschema NHG-standaard </a:t>
            </a:r>
          </a:p>
        </p:txBody>
      </p:sp>
      <p:pic>
        <p:nvPicPr>
          <p:cNvPr id="1026" name="Picture 2">
            <a:extLst>
              <a:ext uri="{FF2B5EF4-FFF2-40B4-BE49-F238E27FC236}">
                <a16:creationId xmlns:a16="http://schemas.microsoft.com/office/drawing/2014/main" id="{063AF1D1-AF28-B269-4066-8322A995B7B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66453" y="105562"/>
            <a:ext cx="8321733" cy="6752438"/>
          </a:xfrm>
          <a:prstGeom prst="rect">
            <a:avLst/>
          </a:prstGeom>
          <a:noFill/>
          <a:extLst>
            <a:ext uri="{909E8E84-426E-40DD-AFC4-6F175D3DCCD1}">
              <a14:hiddenFill xmlns:a14="http://schemas.microsoft.com/office/drawing/2010/main">
                <a:solidFill>
                  <a:srgbClr val="FFFFFF"/>
                </a:solidFill>
              </a14:hiddenFill>
            </a:ext>
          </a:extLst>
        </p:spPr>
      </p:pic>
      <p:sp>
        <p:nvSpPr>
          <p:cNvPr id="4" name="Rechthoek: afgeschuinde bovenhoeken 3">
            <a:extLst>
              <a:ext uri="{FF2B5EF4-FFF2-40B4-BE49-F238E27FC236}">
                <a16:creationId xmlns:a16="http://schemas.microsoft.com/office/drawing/2014/main" id="{8E68E2BC-2FC9-CFAE-60D0-1DB3D63EDB5F}"/>
              </a:ext>
            </a:extLst>
          </p:cNvPr>
          <p:cNvSpPr/>
          <p:nvPr/>
        </p:nvSpPr>
        <p:spPr>
          <a:xfrm rot="5400000">
            <a:off x="493939" y="2143126"/>
            <a:ext cx="2090058" cy="2800350"/>
          </a:xfrm>
          <a:prstGeom prst="snip2SameRect">
            <a:avLst/>
          </a:prstGeom>
          <a:solidFill>
            <a:schemeClr val="accent1">
              <a:alpha val="1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 name="Tekstvak 2">
            <a:extLst>
              <a:ext uri="{FF2B5EF4-FFF2-40B4-BE49-F238E27FC236}">
                <a16:creationId xmlns:a16="http://schemas.microsoft.com/office/drawing/2014/main" id="{A04BA06B-B954-400B-3612-0C2203356B13}"/>
              </a:ext>
            </a:extLst>
          </p:cNvPr>
          <p:cNvSpPr txBox="1"/>
          <p:nvPr/>
        </p:nvSpPr>
        <p:spPr>
          <a:xfrm>
            <a:off x="138792" y="6157609"/>
            <a:ext cx="2721139" cy="461665"/>
          </a:xfrm>
          <a:prstGeom prst="rect">
            <a:avLst/>
          </a:prstGeom>
          <a:noFill/>
        </p:spPr>
        <p:txBody>
          <a:bodyPr wrap="square" rtlCol="0">
            <a:spAutoFit/>
          </a:bodyPr>
          <a:lstStyle/>
          <a:p>
            <a:r>
              <a:rPr lang="nl-NL" sz="1200" dirty="0">
                <a:latin typeface="Fontys Frutiger" panose="00000400000000000000" pitchFamily="2" charset="0"/>
              </a:rPr>
              <a:t>NHG-standaard: schildklieraandoeningen 2013</a:t>
            </a:r>
          </a:p>
        </p:txBody>
      </p:sp>
    </p:spTree>
    <p:extLst>
      <p:ext uri="{BB962C8B-B14F-4D97-AF65-F5344CB8AC3E}">
        <p14:creationId xmlns:p14="http://schemas.microsoft.com/office/powerpoint/2010/main" val="5689720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4E0A94-A211-9AA3-E5D2-8C8517D53DD0}"/>
              </a:ext>
            </a:extLst>
          </p:cNvPr>
          <p:cNvSpPr>
            <a:spLocks noGrp="1"/>
          </p:cNvSpPr>
          <p:nvPr>
            <p:ph type="title"/>
          </p:nvPr>
        </p:nvSpPr>
        <p:spPr>
          <a:xfrm>
            <a:off x="138793" y="2179864"/>
            <a:ext cx="3327660" cy="2408466"/>
          </a:xfrm>
        </p:spPr>
        <p:txBody>
          <a:bodyPr>
            <a:normAutofit/>
          </a:bodyPr>
          <a:lstStyle/>
          <a:p>
            <a:r>
              <a:rPr lang="nl-NL" sz="3200" dirty="0"/>
              <a:t>Stroomschema NHG-standaard </a:t>
            </a:r>
          </a:p>
        </p:txBody>
      </p:sp>
      <p:pic>
        <p:nvPicPr>
          <p:cNvPr id="1026" name="Picture 2">
            <a:extLst>
              <a:ext uri="{FF2B5EF4-FFF2-40B4-BE49-F238E27FC236}">
                <a16:creationId xmlns:a16="http://schemas.microsoft.com/office/drawing/2014/main" id="{063AF1D1-AF28-B269-4066-8322A995B7B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66453" y="105562"/>
            <a:ext cx="8321733" cy="6752438"/>
          </a:xfrm>
          <a:prstGeom prst="rect">
            <a:avLst/>
          </a:prstGeom>
          <a:noFill/>
          <a:extLst>
            <a:ext uri="{909E8E84-426E-40DD-AFC4-6F175D3DCCD1}">
              <a14:hiddenFill xmlns:a14="http://schemas.microsoft.com/office/drawing/2010/main">
                <a:solidFill>
                  <a:srgbClr val="FFFFFF"/>
                </a:solidFill>
              </a14:hiddenFill>
            </a:ext>
          </a:extLst>
        </p:spPr>
      </p:pic>
      <p:sp>
        <p:nvSpPr>
          <p:cNvPr id="4" name="Rechthoek: afgeschuinde bovenhoeken 3">
            <a:extLst>
              <a:ext uri="{FF2B5EF4-FFF2-40B4-BE49-F238E27FC236}">
                <a16:creationId xmlns:a16="http://schemas.microsoft.com/office/drawing/2014/main" id="{8E68E2BC-2FC9-CFAE-60D0-1DB3D63EDB5F}"/>
              </a:ext>
            </a:extLst>
          </p:cNvPr>
          <p:cNvSpPr/>
          <p:nvPr/>
        </p:nvSpPr>
        <p:spPr>
          <a:xfrm rot="5400000">
            <a:off x="493939" y="2143126"/>
            <a:ext cx="2090058" cy="2800350"/>
          </a:xfrm>
          <a:prstGeom prst="snip2SameRect">
            <a:avLst/>
          </a:prstGeom>
          <a:solidFill>
            <a:schemeClr val="accent1">
              <a:alpha val="1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 name="Tekstvak 2">
            <a:extLst>
              <a:ext uri="{FF2B5EF4-FFF2-40B4-BE49-F238E27FC236}">
                <a16:creationId xmlns:a16="http://schemas.microsoft.com/office/drawing/2014/main" id="{A04BA06B-B954-400B-3612-0C2203356B13}"/>
              </a:ext>
            </a:extLst>
          </p:cNvPr>
          <p:cNvSpPr txBox="1"/>
          <p:nvPr/>
        </p:nvSpPr>
        <p:spPr>
          <a:xfrm>
            <a:off x="138792" y="6157609"/>
            <a:ext cx="2662773" cy="461665"/>
          </a:xfrm>
          <a:prstGeom prst="rect">
            <a:avLst/>
          </a:prstGeom>
          <a:noFill/>
        </p:spPr>
        <p:txBody>
          <a:bodyPr wrap="square" rtlCol="0">
            <a:spAutoFit/>
          </a:bodyPr>
          <a:lstStyle/>
          <a:p>
            <a:r>
              <a:rPr lang="nl-NL" sz="1200" dirty="0">
                <a:latin typeface="Fontys Frutiger" panose="00000400000000000000" pitchFamily="2" charset="0"/>
              </a:rPr>
              <a:t>NHG-standaard: Schildklieraandoeningen  2013</a:t>
            </a:r>
          </a:p>
        </p:txBody>
      </p:sp>
      <p:sp>
        <p:nvSpPr>
          <p:cNvPr id="5" name="Tekstvak 4">
            <a:extLst>
              <a:ext uri="{FF2B5EF4-FFF2-40B4-BE49-F238E27FC236}">
                <a16:creationId xmlns:a16="http://schemas.microsoft.com/office/drawing/2014/main" id="{F88A196C-4F2B-DA70-3680-C64D7071F129}"/>
              </a:ext>
            </a:extLst>
          </p:cNvPr>
          <p:cNvSpPr txBox="1"/>
          <p:nvPr/>
        </p:nvSpPr>
        <p:spPr>
          <a:xfrm>
            <a:off x="9961123" y="2324913"/>
            <a:ext cx="1108954" cy="461665"/>
          </a:xfrm>
          <a:prstGeom prst="rect">
            <a:avLst/>
          </a:prstGeom>
          <a:noFill/>
          <a:ln w="19050">
            <a:solidFill>
              <a:srgbClr val="FF0000"/>
            </a:solidFill>
          </a:ln>
        </p:spPr>
        <p:txBody>
          <a:bodyPr wrap="square" rtlCol="0">
            <a:spAutoFit/>
          </a:bodyPr>
          <a:lstStyle/>
          <a:p>
            <a:r>
              <a:rPr lang="nl-NL" sz="1200" dirty="0">
                <a:solidFill>
                  <a:srgbClr val="FF0000"/>
                </a:solidFill>
              </a:rPr>
              <a:t>of T3-thyreotoxicose </a:t>
            </a:r>
          </a:p>
        </p:txBody>
      </p:sp>
      <p:cxnSp>
        <p:nvCxnSpPr>
          <p:cNvPr id="9" name="Rechte verbindingslijn met pijl 8">
            <a:extLst>
              <a:ext uri="{FF2B5EF4-FFF2-40B4-BE49-F238E27FC236}">
                <a16:creationId xmlns:a16="http://schemas.microsoft.com/office/drawing/2014/main" id="{102D0452-DA1C-8413-5F7D-D914C2924371}"/>
              </a:ext>
            </a:extLst>
          </p:cNvPr>
          <p:cNvCxnSpPr>
            <a:endCxn id="5" idx="1"/>
          </p:cNvCxnSpPr>
          <p:nvPr/>
        </p:nvCxnSpPr>
        <p:spPr>
          <a:xfrm>
            <a:off x="9640111" y="2324913"/>
            <a:ext cx="321012" cy="23083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3322654"/>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E3676-9D38-F07A-9CAB-056284753AC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0F66A52-AEB4-2519-47B5-30EBB9FF96A0}"/>
              </a:ext>
            </a:extLst>
          </p:cNvPr>
          <p:cNvSpPr>
            <a:spLocks noGrp="1"/>
          </p:cNvSpPr>
          <p:nvPr>
            <p:ph type="title"/>
          </p:nvPr>
        </p:nvSpPr>
        <p:spPr>
          <a:xfrm>
            <a:off x="138793" y="2179864"/>
            <a:ext cx="3327660" cy="2408466"/>
          </a:xfrm>
        </p:spPr>
        <p:txBody>
          <a:bodyPr>
            <a:normAutofit/>
          </a:bodyPr>
          <a:lstStyle/>
          <a:p>
            <a:r>
              <a:rPr lang="nl-NL" sz="3200" dirty="0"/>
              <a:t>Stroomschema NHG-standaard </a:t>
            </a:r>
          </a:p>
        </p:txBody>
      </p:sp>
      <p:pic>
        <p:nvPicPr>
          <p:cNvPr id="1026" name="Picture 2">
            <a:extLst>
              <a:ext uri="{FF2B5EF4-FFF2-40B4-BE49-F238E27FC236}">
                <a16:creationId xmlns:a16="http://schemas.microsoft.com/office/drawing/2014/main" id="{0FD863E8-219C-7A6F-EBC5-6C5493B35E9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66453" y="105562"/>
            <a:ext cx="8321733" cy="6752438"/>
          </a:xfrm>
          <a:prstGeom prst="rect">
            <a:avLst/>
          </a:prstGeom>
          <a:noFill/>
          <a:extLst>
            <a:ext uri="{909E8E84-426E-40DD-AFC4-6F175D3DCCD1}">
              <a14:hiddenFill xmlns:a14="http://schemas.microsoft.com/office/drawing/2010/main">
                <a:solidFill>
                  <a:srgbClr val="FFFFFF"/>
                </a:solidFill>
              </a14:hiddenFill>
            </a:ext>
          </a:extLst>
        </p:spPr>
      </p:pic>
      <p:sp>
        <p:nvSpPr>
          <p:cNvPr id="4" name="Rechthoek: afgeschuinde bovenhoeken 3">
            <a:extLst>
              <a:ext uri="{FF2B5EF4-FFF2-40B4-BE49-F238E27FC236}">
                <a16:creationId xmlns:a16="http://schemas.microsoft.com/office/drawing/2014/main" id="{36C25FD6-9C31-E519-07DF-45C19B1B44C6}"/>
              </a:ext>
            </a:extLst>
          </p:cNvPr>
          <p:cNvSpPr/>
          <p:nvPr/>
        </p:nvSpPr>
        <p:spPr>
          <a:xfrm rot="5400000">
            <a:off x="493939" y="2143126"/>
            <a:ext cx="2090058" cy="2800350"/>
          </a:xfrm>
          <a:prstGeom prst="snip2SameRect">
            <a:avLst/>
          </a:prstGeom>
          <a:solidFill>
            <a:schemeClr val="accent1">
              <a:alpha val="1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 name="Tekstvak 2">
            <a:extLst>
              <a:ext uri="{FF2B5EF4-FFF2-40B4-BE49-F238E27FC236}">
                <a16:creationId xmlns:a16="http://schemas.microsoft.com/office/drawing/2014/main" id="{28E2064D-7BE7-83D3-B4EC-E6F352F1734B}"/>
              </a:ext>
            </a:extLst>
          </p:cNvPr>
          <p:cNvSpPr txBox="1"/>
          <p:nvPr/>
        </p:nvSpPr>
        <p:spPr>
          <a:xfrm>
            <a:off x="138792" y="6157609"/>
            <a:ext cx="2721139" cy="461665"/>
          </a:xfrm>
          <a:prstGeom prst="rect">
            <a:avLst/>
          </a:prstGeom>
          <a:noFill/>
        </p:spPr>
        <p:txBody>
          <a:bodyPr wrap="square" rtlCol="0">
            <a:spAutoFit/>
          </a:bodyPr>
          <a:lstStyle/>
          <a:p>
            <a:r>
              <a:rPr lang="nl-NL" sz="1200" dirty="0">
                <a:latin typeface="Fontys Frutiger" panose="00000400000000000000" pitchFamily="2" charset="0"/>
              </a:rPr>
              <a:t>NHG-standaard: schildklieraandoeningen 2013</a:t>
            </a:r>
          </a:p>
        </p:txBody>
      </p:sp>
      <p:sp>
        <p:nvSpPr>
          <p:cNvPr id="5" name="Tekstvak 4">
            <a:extLst>
              <a:ext uri="{FF2B5EF4-FFF2-40B4-BE49-F238E27FC236}">
                <a16:creationId xmlns:a16="http://schemas.microsoft.com/office/drawing/2014/main" id="{ADF4C590-1F99-520B-4A4E-35E08DAFB7C3}"/>
              </a:ext>
            </a:extLst>
          </p:cNvPr>
          <p:cNvSpPr txBox="1"/>
          <p:nvPr/>
        </p:nvSpPr>
        <p:spPr>
          <a:xfrm>
            <a:off x="277586" y="5004707"/>
            <a:ext cx="2695225" cy="923330"/>
          </a:xfrm>
          <a:prstGeom prst="rect">
            <a:avLst/>
          </a:prstGeom>
          <a:noFill/>
        </p:spPr>
        <p:txBody>
          <a:bodyPr wrap="none" rtlCol="0">
            <a:spAutoFit/>
          </a:bodyPr>
          <a:lstStyle/>
          <a:p>
            <a:r>
              <a:rPr lang="nl-NL" dirty="0"/>
              <a:t>Nieuwe standaard: </a:t>
            </a:r>
          </a:p>
          <a:p>
            <a:r>
              <a:rPr lang="nl-NL" dirty="0"/>
              <a:t>Struma weggelaten </a:t>
            </a:r>
          </a:p>
          <a:p>
            <a:r>
              <a:rPr lang="nl-NL" dirty="0"/>
              <a:t>Verlaagd TSH </a:t>
            </a:r>
            <a:r>
              <a:rPr lang="nl-NL" dirty="0">
                <a:sym typeface="Wingdings" panose="05000000000000000000" pitchFamily="2" charset="2"/>
              </a:rPr>
              <a:t> verwijzing</a:t>
            </a:r>
            <a:endParaRPr lang="nl-NL" dirty="0"/>
          </a:p>
        </p:txBody>
      </p:sp>
    </p:spTree>
    <p:extLst>
      <p:ext uri="{BB962C8B-B14F-4D97-AF65-F5344CB8AC3E}">
        <p14:creationId xmlns:p14="http://schemas.microsoft.com/office/powerpoint/2010/main" val="2822506186"/>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818206-BAC3-F2E3-A69C-857F4ED3C2DE}"/>
              </a:ext>
            </a:extLst>
          </p:cNvPr>
          <p:cNvSpPr>
            <a:spLocks noGrp="1"/>
          </p:cNvSpPr>
          <p:nvPr>
            <p:ph type="title"/>
          </p:nvPr>
        </p:nvSpPr>
        <p:spPr/>
        <p:txBody>
          <a:bodyPr/>
          <a:lstStyle/>
          <a:p>
            <a:r>
              <a:rPr lang="nl-NL" sz="3200" dirty="0">
                <a:latin typeface="Fontys Frutiger" panose="00000400000000000000" pitchFamily="2" charset="0"/>
              </a:rPr>
              <a:t>Diagnostiek</a:t>
            </a:r>
            <a:r>
              <a:rPr lang="nl-NL" dirty="0"/>
              <a:t> </a:t>
            </a:r>
          </a:p>
        </p:txBody>
      </p:sp>
      <p:sp>
        <p:nvSpPr>
          <p:cNvPr id="4" name="Tijdelijke aanduiding voor inhoud 3">
            <a:extLst>
              <a:ext uri="{FF2B5EF4-FFF2-40B4-BE49-F238E27FC236}">
                <a16:creationId xmlns:a16="http://schemas.microsoft.com/office/drawing/2014/main" id="{51E6C2E5-DE37-4B68-81D8-79E82E443F16}"/>
              </a:ext>
            </a:extLst>
          </p:cNvPr>
          <p:cNvSpPr>
            <a:spLocks noGrp="1"/>
          </p:cNvSpPr>
          <p:nvPr>
            <p:ph idx="1"/>
          </p:nvPr>
        </p:nvSpPr>
        <p:spPr/>
        <p:txBody>
          <a:bodyPr/>
          <a:lstStyle/>
          <a:p>
            <a:r>
              <a:rPr lang="nl-NL" dirty="0"/>
              <a:t>Vermoeden schildklierfunctiestoornis: TSH</a:t>
            </a:r>
          </a:p>
          <a:p>
            <a:r>
              <a:rPr lang="nl-NL" dirty="0"/>
              <a:t>TSH afwijkend: FT4 bepaling </a:t>
            </a:r>
          </a:p>
          <a:p>
            <a:r>
              <a:rPr lang="nl-NL" dirty="0"/>
              <a:t>Verdenking hyperthyreoïdie: (TSI of) bij verdenking thryreoïditis BSE en leukocyten. </a:t>
            </a:r>
          </a:p>
          <a:p>
            <a:r>
              <a:rPr lang="nl-NL" dirty="0"/>
              <a:t>Verdenking hyperthyreoïdie bij  vergrote schildklier: Echo voor aantonen multinodulair struma. </a:t>
            </a:r>
          </a:p>
          <a:p>
            <a:endParaRPr lang="nl-NL" dirty="0"/>
          </a:p>
          <a:p>
            <a:endParaRPr lang="nl-NL" dirty="0"/>
          </a:p>
          <a:p>
            <a:pPr marL="0" indent="0">
              <a:buNone/>
            </a:pPr>
            <a:r>
              <a:rPr lang="nl-NL" sz="2000" dirty="0"/>
              <a:t>NHG-standaard: Schildklieraandoeningen 2013</a:t>
            </a:r>
          </a:p>
          <a:p>
            <a:endParaRPr lang="nl-NL" dirty="0"/>
          </a:p>
        </p:txBody>
      </p:sp>
      <p:pic>
        <p:nvPicPr>
          <p:cNvPr id="3" name="Picture 4">
            <a:extLst>
              <a:ext uri="{FF2B5EF4-FFF2-40B4-BE49-F238E27FC236}">
                <a16:creationId xmlns:a16="http://schemas.microsoft.com/office/drawing/2014/main" id="{BBBB06F1-3B7E-E8B3-96F6-39BEAAD593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07828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452F88-5029-B7A4-1AD8-77156E0DE358}"/>
              </a:ext>
            </a:extLst>
          </p:cNvPr>
          <p:cNvSpPr>
            <a:spLocks noGrp="1"/>
          </p:cNvSpPr>
          <p:nvPr>
            <p:ph type="title"/>
          </p:nvPr>
        </p:nvSpPr>
        <p:spPr/>
        <p:txBody>
          <a:bodyPr/>
          <a:lstStyle/>
          <a:p>
            <a:r>
              <a:rPr lang="nl-NL" dirty="0">
                <a:latin typeface="Fontys Frutiger" panose="00000400000000000000" pitchFamily="2" charset="0"/>
              </a:rPr>
              <a:t>Anti-TPO</a:t>
            </a:r>
            <a:r>
              <a:rPr lang="nl-NL" dirty="0"/>
              <a:t> </a:t>
            </a:r>
          </a:p>
        </p:txBody>
      </p:sp>
      <p:sp>
        <p:nvSpPr>
          <p:cNvPr id="3" name="Tijdelijke aanduiding voor inhoud 2">
            <a:extLst>
              <a:ext uri="{FF2B5EF4-FFF2-40B4-BE49-F238E27FC236}">
                <a16:creationId xmlns:a16="http://schemas.microsoft.com/office/drawing/2014/main" id="{E4F00CFA-F0D3-252C-4891-1BB7288412E5}"/>
              </a:ext>
            </a:extLst>
          </p:cNvPr>
          <p:cNvSpPr>
            <a:spLocks noGrp="1"/>
          </p:cNvSpPr>
          <p:nvPr>
            <p:ph idx="1"/>
          </p:nvPr>
        </p:nvSpPr>
        <p:spPr/>
        <p:txBody>
          <a:bodyPr/>
          <a:lstStyle/>
          <a:p>
            <a:r>
              <a:rPr lang="nl-NL" b="0" i="0" dirty="0">
                <a:solidFill>
                  <a:srgbClr val="000000"/>
                </a:solidFill>
                <a:effectLst/>
                <a:latin typeface="Fontys Frutiger" panose="00000400000000000000" pitchFamily="2" charset="0"/>
              </a:rPr>
              <a:t>Anti-TPO is een antistof tegen </a:t>
            </a:r>
            <a:r>
              <a:rPr lang="nl-NL" b="0" i="0" dirty="0" err="1">
                <a:solidFill>
                  <a:srgbClr val="000000"/>
                </a:solidFill>
                <a:effectLst/>
                <a:latin typeface="Fontys Frutiger" panose="00000400000000000000" pitchFamily="2" charset="0"/>
              </a:rPr>
              <a:t>thyreoperoxidase</a:t>
            </a:r>
            <a:r>
              <a:rPr lang="nl-NL" b="0" i="0" dirty="0">
                <a:solidFill>
                  <a:srgbClr val="000000"/>
                </a:solidFill>
                <a:effectLst/>
                <a:latin typeface="Fontys Frutiger" panose="00000400000000000000" pitchFamily="2" charset="0"/>
              </a:rPr>
              <a:t> </a:t>
            </a:r>
            <a:r>
              <a:rPr lang="nl-NL" dirty="0">
                <a:solidFill>
                  <a:srgbClr val="000000"/>
                </a:solidFill>
                <a:latin typeface="Fontys Frutiger" panose="00000400000000000000" pitchFamily="2" charset="0"/>
              </a:rPr>
              <a:t>(</a:t>
            </a:r>
            <a:r>
              <a:rPr lang="nl-NL" b="0" i="0" dirty="0">
                <a:solidFill>
                  <a:srgbClr val="000000"/>
                </a:solidFill>
                <a:effectLst/>
                <a:latin typeface="Fontys Frutiger" panose="00000400000000000000" pitchFamily="2" charset="0"/>
              </a:rPr>
              <a:t>een enzym dat door de schildklier wordt aangemaakt)</a:t>
            </a:r>
          </a:p>
          <a:p>
            <a:r>
              <a:rPr lang="nl-NL" b="0" i="0" dirty="0">
                <a:solidFill>
                  <a:srgbClr val="000000"/>
                </a:solidFill>
                <a:effectLst/>
                <a:latin typeface="Fontys Frutiger" panose="00000400000000000000" pitchFamily="2" charset="0"/>
              </a:rPr>
              <a:t>Helpt bij de vorming van schildklierhormoon</a:t>
            </a:r>
          </a:p>
          <a:p>
            <a:r>
              <a:rPr lang="nl-NL" dirty="0">
                <a:solidFill>
                  <a:srgbClr val="000000"/>
                </a:solidFill>
                <a:latin typeface="Fontys Frutiger" panose="00000400000000000000" pitchFamily="2" charset="0"/>
              </a:rPr>
              <a:t>K</a:t>
            </a:r>
            <a:r>
              <a:rPr lang="nl-NL" b="0" i="0" dirty="0">
                <a:solidFill>
                  <a:srgbClr val="000000"/>
                </a:solidFill>
                <a:effectLst/>
                <a:latin typeface="Fontys Frutiger" panose="00000400000000000000" pitchFamily="2" charset="0"/>
              </a:rPr>
              <a:t>an voorkomen bij de ziekte van Hashimoto, de ziekte van Graves, maar ook soms bij een normaal werkende schildklier</a:t>
            </a:r>
          </a:p>
          <a:p>
            <a:r>
              <a:rPr lang="nl-NL" dirty="0">
                <a:solidFill>
                  <a:srgbClr val="000000"/>
                </a:solidFill>
                <a:latin typeface="Fontys Frutiger" panose="00000400000000000000" pitchFamily="2" charset="0"/>
              </a:rPr>
              <a:t>Voegt in de meeste gevallen weinig toe bij de behandeling van schildklierproblemen. </a:t>
            </a:r>
            <a:r>
              <a:rPr lang="nl-NL" b="0" i="0" dirty="0">
                <a:solidFill>
                  <a:srgbClr val="000000"/>
                </a:solidFill>
                <a:effectLst/>
                <a:latin typeface="Fontys Frutiger" panose="00000400000000000000" pitchFamily="2" charset="0"/>
              </a:rPr>
              <a:t> </a:t>
            </a:r>
            <a:endParaRPr lang="nl-NL" dirty="0"/>
          </a:p>
        </p:txBody>
      </p:sp>
      <p:pic>
        <p:nvPicPr>
          <p:cNvPr id="4" name="Picture 2" descr="Thyroid Peroxidase Antibodies (Anti-TPO) | VisitHealth">
            <a:extLst>
              <a:ext uri="{FF2B5EF4-FFF2-40B4-BE49-F238E27FC236}">
                <a16:creationId xmlns:a16="http://schemas.microsoft.com/office/drawing/2014/main" id="{52CCA713-AEEE-777E-46BD-8E0A5D8B52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3306" y="5262181"/>
            <a:ext cx="3356438" cy="123069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5DFD50E0-7358-5252-200B-419BF50450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76449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2154C-16E4-6131-5B9A-F39111DC2CF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44AC6FF-5432-DFDE-80E8-39CCA26D66CF}"/>
              </a:ext>
            </a:extLst>
          </p:cNvPr>
          <p:cNvSpPr>
            <a:spLocks noGrp="1"/>
          </p:cNvSpPr>
          <p:nvPr>
            <p:ph type="title"/>
          </p:nvPr>
        </p:nvSpPr>
        <p:spPr>
          <a:xfrm>
            <a:off x="838200" y="0"/>
            <a:ext cx="10515600" cy="898071"/>
          </a:xfrm>
        </p:spPr>
        <p:txBody>
          <a:bodyPr/>
          <a:lstStyle/>
          <a:p>
            <a:r>
              <a:rPr lang="nl-NL" dirty="0"/>
              <a:t>Ziekte van Graves, een </a:t>
            </a:r>
            <a:r>
              <a:rPr lang="nl-NL" dirty="0" err="1"/>
              <a:t>autoimmuunziekte</a:t>
            </a:r>
            <a:r>
              <a:rPr lang="nl-NL" dirty="0"/>
              <a:t>  </a:t>
            </a:r>
          </a:p>
        </p:txBody>
      </p:sp>
      <p:sp>
        <p:nvSpPr>
          <p:cNvPr id="3" name="Tijdelijke aanduiding voor inhoud 2">
            <a:extLst>
              <a:ext uri="{FF2B5EF4-FFF2-40B4-BE49-F238E27FC236}">
                <a16:creationId xmlns:a16="http://schemas.microsoft.com/office/drawing/2014/main" id="{C0784459-061E-2769-F09F-CA700267F2A3}"/>
              </a:ext>
            </a:extLst>
          </p:cNvPr>
          <p:cNvSpPr>
            <a:spLocks noGrp="1"/>
          </p:cNvSpPr>
          <p:nvPr>
            <p:ph idx="1"/>
          </p:nvPr>
        </p:nvSpPr>
        <p:spPr>
          <a:xfrm>
            <a:off x="234384" y="1448140"/>
            <a:ext cx="10845588" cy="4657300"/>
          </a:xfrm>
        </p:spPr>
        <p:txBody>
          <a:bodyPr>
            <a:normAutofit lnSpcReduction="10000"/>
          </a:bodyPr>
          <a:lstStyle/>
          <a:p>
            <a:r>
              <a:rPr lang="nl-NL" i="0" dirty="0">
                <a:solidFill>
                  <a:srgbClr val="000000"/>
                </a:solidFill>
                <a:effectLst/>
                <a:latin typeface="Fontys Frutiger" panose="00000400000000000000" pitchFamily="2" charset="0"/>
              </a:rPr>
              <a:t>TSI of TSH-</a:t>
            </a:r>
            <a:r>
              <a:rPr lang="nl-NL" dirty="0">
                <a:solidFill>
                  <a:srgbClr val="000000"/>
                </a:solidFill>
                <a:latin typeface="Fontys Frutiger" panose="00000400000000000000" pitchFamily="2" charset="0"/>
              </a:rPr>
              <a:t>R antistoffen </a:t>
            </a:r>
            <a:r>
              <a:rPr lang="nl-NL" i="0" dirty="0">
                <a:solidFill>
                  <a:srgbClr val="000000"/>
                </a:solidFill>
                <a:effectLst/>
                <a:latin typeface="Fontys Frutiger" panose="00000400000000000000" pitchFamily="2" charset="0"/>
              </a:rPr>
              <a:t>zijn </a:t>
            </a:r>
            <a:r>
              <a:rPr lang="nl-NL" i="0" dirty="0" err="1">
                <a:solidFill>
                  <a:srgbClr val="000000"/>
                </a:solidFill>
                <a:effectLst/>
                <a:latin typeface="Fontys Frutiger" panose="00000400000000000000" pitchFamily="2" charset="0"/>
              </a:rPr>
              <a:t>thyreoïd</a:t>
            </a:r>
            <a:r>
              <a:rPr lang="nl-NL" i="0" dirty="0">
                <a:solidFill>
                  <a:srgbClr val="000000"/>
                </a:solidFill>
                <a:effectLst/>
                <a:latin typeface="Fontys Frutiger" panose="00000400000000000000" pitchFamily="2" charset="0"/>
              </a:rPr>
              <a:t> stimulerende immunoglobulines. Het zijn agonisten voor de TSH-receptor. Gevolg:  </a:t>
            </a:r>
            <a:r>
              <a:rPr lang="nl-NL" dirty="0">
                <a:solidFill>
                  <a:srgbClr val="000000"/>
                </a:solidFill>
                <a:latin typeface="Fontys Frutiger" panose="00000400000000000000" pitchFamily="2" charset="0"/>
              </a:rPr>
              <a:t>Verhoogde productie van schildklierhormoon.</a:t>
            </a:r>
          </a:p>
          <a:p>
            <a:pPr marL="457200" lvl="1" indent="0">
              <a:buNone/>
            </a:pPr>
            <a:r>
              <a:rPr lang="nl-NL" dirty="0">
                <a:solidFill>
                  <a:srgbClr val="000000"/>
                </a:solidFill>
                <a:latin typeface="Fontys Frutiger" panose="00000400000000000000" pitchFamily="2" charset="0"/>
              </a:rPr>
              <a:t>Aanwezigheid bewijzend voor ziekte van Graves. </a:t>
            </a:r>
          </a:p>
          <a:p>
            <a:r>
              <a:rPr lang="nl-NL" dirty="0">
                <a:latin typeface="Fontys Frutiger" panose="00000400000000000000" pitchFamily="2" charset="0"/>
              </a:rPr>
              <a:t>Ziekte van Graves zijn de </a:t>
            </a:r>
            <a:r>
              <a:rPr lang="nl-NL" dirty="0" err="1">
                <a:latin typeface="Fontys Frutiger" panose="00000400000000000000" pitchFamily="2" charset="0"/>
              </a:rPr>
              <a:t>autoimmuunstoffen</a:t>
            </a:r>
            <a:r>
              <a:rPr lang="nl-NL" dirty="0">
                <a:latin typeface="Fontys Frutiger" panose="00000400000000000000" pitchFamily="2" charset="0"/>
              </a:rPr>
              <a:t> ook gericht tegen de spieren van het oog. Gevolg:</a:t>
            </a:r>
          </a:p>
          <a:p>
            <a:pPr lvl="1">
              <a:buFont typeface="Courier New" panose="02070309020205020404" pitchFamily="49" charset="0"/>
              <a:buChar char="o"/>
            </a:pPr>
            <a:r>
              <a:rPr lang="nl-NL" dirty="0">
                <a:latin typeface="Fontys Frutiger" panose="00000400000000000000" pitchFamily="2" charset="0"/>
              </a:rPr>
              <a:t>Toename druk in oog ( verdikking van de oogspieren, toename van vetweefsel, littekenvorming)</a:t>
            </a:r>
          </a:p>
          <a:p>
            <a:pPr lvl="1">
              <a:buFont typeface="Courier New" panose="02070309020205020404" pitchFamily="49" charset="0"/>
              <a:buChar char="o"/>
            </a:pPr>
            <a:r>
              <a:rPr lang="nl-NL" dirty="0">
                <a:latin typeface="Fontys Frutiger" panose="00000400000000000000" pitchFamily="2" charset="0"/>
              </a:rPr>
              <a:t>Gevolg oogleden zwellen op en ogen puilen uit </a:t>
            </a:r>
          </a:p>
          <a:p>
            <a:pPr lvl="1">
              <a:buFont typeface="Courier New" panose="02070309020205020404" pitchFamily="49" charset="0"/>
              <a:buChar char="o"/>
            </a:pPr>
            <a:r>
              <a:rPr lang="nl-NL" dirty="0">
                <a:latin typeface="Fontys Frutiger" panose="00000400000000000000" pitchFamily="2" charset="0"/>
              </a:rPr>
              <a:t>Daardoor ogen niet goed meer sluiten en bewegen</a:t>
            </a:r>
          </a:p>
          <a:p>
            <a:pPr lvl="1">
              <a:buFont typeface="Courier New" panose="02070309020205020404" pitchFamily="49" charset="0"/>
              <a:buChar char="o"/>
            </a:pPr>
            <a:r>
              <a:rPr lang="nl-NL" dirty="0">
                <a:latin typeface="Fontys Frutiger" panose="00000400000000000000" pitchFamily="2" charset="0"/>
              </a:rPr>
              <a:t>Dubbel- of scheelzien</a:t>
            </a:r>
          </a:p>
          <a:p>
            <a:pPr lvl="1">
              <a:buFont typeface="Courier New" panose="02070309020205020404" pitchFamily="49" charset="0"/>
              <a:buChar char="o"/>
            </a:pPr>
            <a:r>
              <a:rPr lang="nl-NL" dirty="0">
                <a:latin typeface="Fontys Frutiger" panose="00000400000000000000" pitchFamily="2" charset="0"/>
              </a:rPr>
              <a:t>Soms gestoorde visus </a:t>
            </a:r>
          </a:p>
        </p:txBody>
      </p:sp>
      <p:pic>
        <p:nvPicPr>
          <p:cNvPr id="4" name="Picture 4">
            <a:extLst>
              <a:ext uri="{FF2B5EF4-FFF2-40B4-BE49-F238E27FC236}">
                <a16:creationId xmlns:a16="http://schemas.microsoft.com/office/drawing/2014/main" id="{EE2C4CBA-EBA9-3AA5-72BC-D68A8F2C3D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6" name="Picture 2" descr="Graves' ophthalmopathy - Mayo Clinic">
            <a:extLst>
              <a:ext uri="{FF2B5EF4-FFF2-40B4-BE49-F238E27FC236}">
                <a16:creationId xmlns:a16="http://schemas.microsoft.com/office/drawing/2014/main" id="{0A857A66-37BF-74D7-5AE6-3C3232CD10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1186" y="5154500"/>
            <a:ext cx="1971947" cy="1428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0356483"/>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0AA5686-1A27-C1C1-4729-99C7EA0D16E8}"/>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F2E4B5B-C71E-2C1B-96B4-527A14BCD024}"/>
              </a:ext>
            </a:extLst>
          </p:cNvPr>
          <p:cNvSpPr>
            <a:spLocks noGrp="1"/>
          </p:cNvSpPr>
          <p:nvPr>
            <p:ph type="title"/>
          </p:nvPr>
        </p:nvSpPr>
        <p:spPr>
          <a:xfrm>
            <a:off x="686834" y="1153572"/>
            <a:ext cx="3200400" cy="4461163"/>
          </a:xfrm>
        </p:spPr>
        <p:txBody>
          <a:bodyPr>
            <a:normAutofit/>
          </a:bodyPr>
          <a:lstStyle/>
          <a:p>
            <a:endParaRPr lang="nl-NL" dirty="0">
              <a:solidFill>
                <a:srgbClr val="FFFFFF"/>
              </a:solidFill>
            </a:endParaRP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ijdelijke aanduiding voor inhoud 2">
            <a:extLst>
              <a:ext uri="{FF2B5EF4-FFF2-40B4-BE49-F238E27FC236}">
                <a16:creationId xmlns:a16="http://schemas.microsoft.com/office/drawing/2014/main" id="{070F0E73-1165-913A-5F5C-7C950A26FF89}"/>
              </a:ext>
            </a:extLst>
          </p:cNvPr>
          <p:cNvSpPr>
            <a:spLocks noGrp="1"/>
          </p:cNvSpPr>
          <p:nvPr>
            <p:ph idx="1"/>
          </p:nvPr>
        </p:nvSpPr>
        <p:spPr>
          <a:xfrm>
            <a:off x="4447308" y="591344"/>
            <a:ext cx="6906491" cy="5585619"/>
          </a:xfrm>
        </p:spPr>
        <p:txBody>
          <a:bodyPr anchor="ctr">
            <a:normAutofit/>
          </a:bodyPr>
          <a:lstStyle/>
          <a:p>
            <a:pPr marL="0" indent="0">
              <a:buNone/>
            </a:pPr>
            <a:endParaRPr lang="nl-NL" dirty="0"/>
          </a:p>
          <a:p>
            <a:pPr marL="0" indent="0">
              <a:buNone/>
            </a:pPr>
            <a:endParaRPr lang="nl-NL" dirty="0"/>
          </a:p>
          <a:p>
            <a:pPr marL="0" indent="0">
              <a:buNone/>
            </a:pPr>
            <a:r>
              <a:rPr lang="nl-NL" dirty="0">
                <a:latin typeface="Fontys Frutiger" panose="00000400000000000000" pitchFamily="2" charset="0"/>
              </a:rPr>
              <a:t>Ziektebeelden van de schildklier en beleid </a:t>
            </a:r>
          </a:p>
        </p:txBody>
      </p:sp>
      <p:pic>
        <p:nvPicPr>
          <p:cNvPr id="4" name="Picture 4">
            <a:extLst>
              <a:ext uri="{FF2B5EF4-FFF2-40B4-BE49-F238E27FC236}">
                <a16:creationId xmlns:a16="http://schemas.microsoft.com/office/drawing/2014/main" id="{51476A6D-BC27-F324-AA87-CA32DF14A3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37173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E21B93C9-E0C9-A4B3-89D6-635A6075FB80}"/>
              </a:ext>
            </a:extLst>
          </p:cNvPr>
          <p:cNvSpPr>
            <a:spLocks noGrp="1"/>
          </p:cNvSpPr>
          <p:nvPr>
            <p:ph idx="1"/>
          </p:nvPr>
        </p:nvSpPr>
        <p:spPr>
          <a:xfrm>
            <a:off x="838200" y="791936"/>
            <a:ext cx="10515600" cy="5385027"/>
          </a:xfrm>
        </p:spPr>
        <p:txBody>
          <a:bodyPr/>
          <a:lstStyle/>
          <a:p>
            <a:pPr marL="0" indent="0" algn="l">
              <a:buNone/>
            </a:pPr>
            <a:r>
              <a:rPr lang="nl-NL" sz="2400" b="1" i="0" u="none" strike="noStrike" baseline="0" dirty="0" err="1">
                <a:latin typeface="Fontys Frutiger" panose="00000400000000000000" pitchFamily="2" charset="0"/>
              </a:rPr>
              <a:t>Thyreotoxische</a:t>
            </a:r>
            <a:r>
              <a:rPr lang="nl-NL" sz="2400" b="1" i="0" u="none" strike="noStrike" baseline="0" dirty="0">
                <a:latin typeface="Fontys Frutiger" panose="00000400000000000000" pitchFamily="2" charset="0"/>
              </a:rPr>
              <a:t> crisis (= </a:t>
            </a:r>
            <a:r>
              <a:rPr lang="nl-NL" sz="2400" b="1" i="0" u="none" strike="noStrike" baseline="0" dirty="0" err="1">
                <a:latin typeface="Fontys Frutiger" panose="00000400000000000000" pitchFamily="2" charset="0"/>
              </a:rPr>
              <a:t>Thyreotoxische</a:t>
            </a:r>
            <a:r>
              <a:rPr lang="nl-NL" sz="2400" b="1" i="0" u="none" strike="noStrike" baseline="0" dirty="0">
                <a:latin typeface="Fontys Frutiger" panose="00000400000000000000" pitchFamily="2" charset="0"/>
              </a:rPr>
              <a:t> storm)</a:t>
            </a:r>
          </a:p>
          <a:p>
            <a:pPr algn="l"/>
            <a:r>
              <a:rPr lang="nl-NL" sz="1800" b="0" i="0" u="none" strike="noStrike" baseline="0" dirty="0">
                <a:latin typeface="Fontys Frutiger" panose="00000400000000000000" pitchFamily="2" charset="0"/>
              </a:rPr>
              <a:t>Ernstige thyreotoxicose</a:t>
            </a:r>
          </a:p>
          <a:p>
            <a:pPr algn="l"/>
            <a:r>
              <a:rPr lang="nl-NL" sz="1800" dirty="0">
                <a:latin typeface="Fontys Frutiger" panose="00000400000000000000" pitchFamily="2" charset="0"/>
              </a:rPr>
              <a:t>H</a:t>
            </a:r>
            <a:r>
              <a:rPr lang="nl-NL" sz="1800" b="0" i="0" u="none" strike="noStrike" baseline="0" dirty="0">
                <a:latin typeface="Fontys Frutiger" panose="00000400000000000000" pitchFamily="2" charset="0"/>
              </a:rPr>
              <a:t>yperthyreoïdie door teveel hormoon aanmakende schildklier of </a:t>
            </a:r>
            <a:r>
              <a:rPr lang="nl-NL" sz="1800" b="0" i="0" u="none" strike="noStrike" baseline="0" dirty="0" err="1">
                <a:latin typeface="Fontys Frutiger" panose="00000400000000000000" pitchFamily="2" charset="0"/>
              </a:rPr>
              <a:t>thyreoïditis</a:t>
            </a:r>
            <a:r>
              <a:rPr lang="nl-NL" sz="1800" b="0" i="0" u="none" strike="noStrike" baseline="0" dirty="0">
                <a:latin typeface="Fontys Frutiger" panose="00000400000000000000" pitchFamily="2" charset="0"/>
              </a:rPr>
              <a:t> </a:t>
            </a:r>
          </a:p>
          <a:p>
            <a:pPr algn="l"/>
            <a:r>
              <a:rPr lang="nl-NL" sz="1800" b="0" i="0" u="none" strike="noStrike" baseline="0" dirty="0">
                <a:latin typeface="Fontys Frutiger" panose="00000400000000000000" pitchFamily="2" charset="0"/>
              </a:rPr>
              <a:t>Symptomen: koorts, diarree, braken, dyspnoe, ernstige palpitaties, oedeem, icterus, verwardheid, convulsies. Koorts &gt; 39° C, hartfrequentie &gt; 140/min (meestal69 boezemfibrilleren), </a:t>
            </a:r>
            <a:r>
              <a:rPr lang="nl-NL" sz="1800" b="0" i="0" u="none" strike="noStrike" baseline="0" dirty="0" err="1">
                <a:latin typeface="Fontys Frutiger" panose="00000400000000000000" pitchFamily="2" charset="0"/>
              </a:rPr>
              <a:t>decompensatio</a:t>
            </a:r>
            <a:r>
              <a:rPr lang="nl-NL" sz="1800" b="0" i="0" u="none" strike="noStrike" baseline="0" dirty="0">
                <a:latin typeface="Fontys Frutiger" panose="00000400000000000000" pitchFamily="2" charset="0"/>
              </a:rPr>
              <a:t> cordis, icterus, delier, hyperkinesie, hyperreflexie.</a:t>
            </a:r>
          </a:p>
          <a:p>
            <a:pPr algn="l"/>
            <a:r>
              <a:rPr lang="nl-NL" sz="1800" b="0" i="0" u="none" strike="noStrike" baseline="0" dirty="0">
                <a:latin typeface="Fontys Frutiger" panose="00000400000000000000" pitchFamily="2" charset="0"/>
              </a:rPr>
              <a:t>Mogelijke uitlokkende factoren: infectie, operatie, bevalling, CVA, diabetische ketoacidose, longembolie, myocardinfarct</a:t>
            </a:r>
          </a:p>
          <a:p>
            <a:pPr marL="0" indent="0" algn="l">
              <a:buNone/>
            </a:pPr>
            <a:endParaRPr lang="nl-NL" sz="2400" b="1" dirty="0">
              <a:latin typeface="Fontys Frutiger" panose="00000400000000000000" pitchFamily="2" charset="0"/>
            </a:endParaRPr>
          </a:p>
          <a:p>
            <a:pPr marL="0" indent="0" algn="l">
              <a:buNone/>
            </a:pPr>
            <a:r>
              <a:rPr lang="nl-NL" sz="2400" b="1" dirty="0" err="1">
                <a:latin typeface="Fontys Frutiger" panose="00000400000000000000" pitchFamily="2" charset="0"/>
              </a:rPr>
              <a:t>Hypothyreote</a:t>
            </a:r>
            <a:r>
              <a:rPr lang="nl-NL" sz="2400" b="1" dirty="0">
                <a:latin typeface="Fontys Frutiger" panose="00000400000000000000" pitchFamily="2" charset="0"/>
              </a:rPr>
              <a:t> crisis </a:t>
            </a:r>
            <a:r>
              <a:rPr lang="nl-NL" sz="2400" dirty="0">
                <a:latin typeface="Fontys Frutiger" panose="00000400000000000000" pitchFamily="2" charset="0"/>
              </a:rPr>
              <a:t>(Voorheen myxoedeem coma genoemd) </a:t>
            </a:r>
          </a:p>
          <a:p>
            <a:pPr algn="l"/>
            <a:r>
              <a:rPr lang="nl-NL" sz="1800" dirty="0">
                <a:latin typeface="Fontys Frutiger" panose="00000400000000000000" pitchFamily="2" charset="0"/>
              </a:rPr>
              <a:t>L</a:t>
            </a:r>
            <a:r>
              <a:rPr lang="nl-NL" sz="1800" b="0" i="0" u="none" strike="noStrike" baseline="0" dirty="0">
                <a:latin typeface="Fontys Frutiger" panose="00000400000000000000" pitchFamily="2" charset="0"/>
              </a:rPr>
              <a:t>anger bestaande onbehandelde hypothyreoïdie</a:t>
            </a:r>
          </a:p>
          <a:p>
            <a:pPr algn="l"/>
            <a:r>
              <a:rPr lang="nl-NL" sz="1800" b="0" i="0" u="none" strike="noStrike" baseline="0" dirty="0">
                <a:latin typeface="Fontys Frutiger" panose="00000400000000000000" pitchFamily="2" charset="0"/>
              </a:rPr>
              <a:t>Uitlokkende factor b.v.: infectie, beroerte, hartinfarct of gastro-intestinale bloeding) </a:t>
            </a:r>
          </a:p>
          <a:p>
            <a:pPr algn="l"/>
            <a:r>
              <a:rPr lang="nl-NL" sz="1800" dirty="0">
                <a:latin typeface="Fontys Frutiger" panose="00000400000000000000" pitchFamily="2" charset="0"/>
              </a:rPr>
              <a:t>Levensbedreigend</a:t>
            </a:r>
          </a:p>
          <a:p>
            <a:pPr algn="l"/>
            <a:r>
              <a:rPr lang="nl-NL" sz="1800" b="0" i="0" u="none" strike="noStrike" baseline="0" dirty="0">
                <a:latin typeface="Fontys Frutiger" panose="00000400000000000000" pitchFamily="2" charset="0"/>
              </a:rPr>
              <a:t>Symptomen o.a. veranderde mentale status, respiratoire insufficiëntie, hypothermie, hartfalen, bradycardie en hypotensie</a:t>
            </a:r>
            <a:endParaRPr lang="nl-NL" sz="1800" dirty="0">
              <a:latin typeface="Fontys Frutiger" panose="00000400000000000000" pitchFamily="2" charset="0"/>
            </a:endParaRPr>
          </a:p>
          <a:p>
            <a:pPr algn="l"/>
            <a:endParaRPr lang="nl-NL" sz="1800" b="0" i="0" u="none" strike="noStrike" baseline="0" dirty="0">
              <a:latin typeface="Fontys Frutiger" panose="00000400000000000000" pitchFamily="2" charset="0"/>
            </a:endParaRPr>
          </a:p>
          <a:p>
            <a:pPr algn="l"/>
            <a:endParaRPr lang="nl-NL" sz="1800" dirty="0">
              <a:latin typeface="Fontys Frutiger" panose="00000400000000000000" pitchFamily="2" charset="0"/>
            </a:endParaRPr>
          </a:p>
          <a:p>
            <a:pPr algn="l"/>
            <a:endParaRPr lang="nl-NL" dirty="0">
              <a:latin typeface="Fontys Frutiger" panose="00000400000000000000" pitchFamily="2" charset="0"/>
            </a:endParaRPr>
          </a:p>
        </p:txBody>
      </p:sp>
      <p:pic>
        <p:nvPicPr>
          <p:cNvPr id="4" name="Picture 4">
            <a:extLst>
              <a:ext uri="{FF2B5EF4-FFF2-40B4-BE49-F238E27FC236}">
                <a16:creationId xmlns:a16="http://schemas.microsoft.com/office/drawing/2014/main" id="{392D7DDD-4858-4167-C3AA-4E5CF89D38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ekstvak 1">
            <a:extLst>
              <a:ext uri="{FF2B5EF4-FFF2-40B4-BE49-F238E27FC236}">
                <a16:creationId xmlns:a16="http://schemas.microsoft.com/office/drawing/2014/main" id="{E7A74E09-43A7-F2B6-52B8-64C26578086F}"/>
              </a:ext>
            </a:extLst>
          </p:cNvPr>
          <p:cNvSpPr txBox="1"/>
          <p:nvPr/>
        </p:nvSpPr>
        <p:spPr>
          <a:xfrm>
            <a:off x="838200" y="179615"/>
            <a:ext cx="4804075" cy="461665"/>
          </a:xfrm>
          <a:prstGeom prst="rect">
            <a:avLst/>
          </a:prstGeom>
          <a:noFill/>
        </p:spPr>
        <p:txBody>
          <a:bodyPr wrap="square" rtlCol="0">
            <a:spAutoFit/>
          </a:bodyPr>
          <a:lstStyle/>
          <a:p>
            <a:r>
              <a:rPr lang="nl-NL" sz="2400" b="1" dirty="0">
                <a:latin typeface="Fontys Frutiger" panose="00000400000000000000" pitchFamily="2" charset="0"/>
              </a:rPr>
              <a:t>Spoedverwijzing noodzakelijk: </a:t>
            </a:r>
          </a:p>
        </p:txBody>
      </p:sp>
    </p:spTree>
    <p:extLst>
      <p:ext uri="{BB962C8B-B14F-4D97-AF65-F5344CB8AC3E}">
        <p14:creationId xmlns:p14="http://schemas.microsoft.com/office/powerpoint/2010/main" val="16698669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BFB177-3873-3D69-A538-FDCA026FD9F6}"/>
              </a:ext>
            </a:extLst>
          </p:cNvPr>
          <p:cNvSpPr>
            <a:spLocks noGrp="1"/>
          </p:cNvSpPr>
          <p:nvPr>
            <p:ph type="title"/>
          </p:nvPr>
        </p:nvSpPr>
        <p:spPr>
          <a:xfrm>
            <a:off x="615043" y="365126"/>
            <a:ext cx="10738757" cy="704396"/>
          </a:xfrm>
        </p:spPr>
        <p:txBody>
          <a:bodyPr>
            <a:normAutofit/>
          </a:bodyPr>
          <a:lstStyle/>
          <a:p>
            <a:r>
              <a:rPr lang="nl-NL" sz="2800" dirty="0">
                <a:latin typeface="Fontys Frutiger" panose="00000400000000000000" pitchFamily="2" charset="0"/>
              </a:rPr>
              <a:t>Verwijzing verlaagd TSH naar internist-endocrinoloog</a:t>
            </a:r>
          </a:p>
        </p:txBody>
      </p:sp>
      <p:sp>
        <p:nvSpPr>
          <p:cNvPr id="3" name="Tijdelijke aanduiding voor inhoud 2">
            <a:extLst>
              <a:ext uri="{FF2B5EF4-FFF2-40B4-BE49-F238E27FC236}">
                <a16:creationId xmlns:a16="http://schemas.microsoft.com/office/drawing/2014/main" id="{B2C024F3-E35E-3930-4AB6-520CCFBE740D}"/>
              </a:ext>
            </a:extLst>
          </p:cNvPr>
          <p:cNvSpPr>
            <a:spLocks noGrp="1"/>
          </p:cNvSpPr>
          <p:nvPr>
            <p:ph idx="1"/>
          </p:nvPr>
        </p:nvSpPr>
        <p:spPr>
          <a:xfrm>
            <a:off x="615043" y="979714"/>
            <a:ext cx="10961913" cy="5513161"/>
          </a:xfrm>
        </p:spPr>
        <p:txBody>
          <a:bodyPr>
            <a:normAutofit/>
          </a:bodyPr>
          <a:lstStyle/>
          <a:p>
            <a:pPr algn="l">
              <a:buFont typeface="Arial" panose="020B0604020202020204" pitchFamily="34" charset="0"/>
              <a:buChar char="•"/>
            </a:pPr>
            <a:r>
              <a:rPr lang="nl-NL" sz="2200" b="0" i="0" dirty="0">
                <a:solidFill>
                  <a:srgbClr val="373636"/>
                </a:solidFill>
                <a:effectLst/>
                <a:latin typeface="Fontys Frutiger" panose="00000400000000000000" pitchFamily="2" charset="0"/>
              </a:rPr>
              <a:t>spoed bij vermoeden van een </a:t>
            </a:r>
            <a:r>
              <a:rPr lang="nl-NL" sz="2200" b="0" i="0" dirty="0" err="1">
                <a:solidFill>
                  <a:srgbClr val="373636"/>
                </a:solidFill>
                <a:effectLst/>
                <a:latin typeface="Fontys Frutiger" panose="00000400000000000000" pitchFamily="2" charset="0"/>
              </a:rPr>
              <a:t>thyreotoxische</a:t>
            </a:r>
            <a:r>
              <a:rPr lang="nl-NL" sz="2200" b="0" i="0" dirty="0">
                <a:solidFill>
                  <a:srgbClr val="373636"/>
                </a:solidFill>
                <a:effectLst/>
                <a:latin typeface="Fontys Frutiger" panose="00000400000000000000" pitchFamily="2" charset="0"/>
              </a:rPr>
              <a:t> crisis</a:t>
            </a:r>
          </a:p>
          <a:p>
            <a:pPr algn="l">
              <a:buFont typeface="Arial" panose="020B0604020202020204" pitchFamily="34" charset="0"/>
              <a:buChar char="•"/>
            </a:pPr>
            <a:r>
              <a:rPr lang="nl-NL" sz="2200" b="0" i="0" dirty="0">
                <a:solidFill>
                  <a:srgbClr val="373636"/>
                </a:solidFill>
                <a:effectLst/>
                <a:latin typeface="Fontys Frutiger" panose="00000400000000000000" pitchFamily="2" charset="0"/>
              </a:rPr>
              <a:t>Spoed als diagnose wordt gesteld tijdens zwangerschap </a:t>
            </a:r>
          </a:p>
          <a:p>
            <a:pPr algn="l">
              <a:buFont typeface="Arial" panose="020B0604020202020204" pitchFamily="34" charset="0"/>
              <a:buChar char="•"/>
            </a:pPr>
            <a:r>
              <a:rPr lang="nl-NL" sz="2200" b="0" i="0" dirty="0">
                <a:solidFill>
                  <a:srgbClr val="373636"/>
                </a:solidFill>
                <a:effectLst/>
                <a:latin typeface="Fontys Frutiger" panose="00000400000000000000" pitchFamily="2" charset="0"/>
              </a:rPr>
              <a:t>Elke gediagnosticeerde hyperthyreoïdie </a:t>
            </a:r>
          </a:p>
          <a:p>
            <a:pPr marL="457200" lvl="1" indent="0">
              <a:buNone/>
            </a:pPr>
            <a:r>
              <a:rPr lang="nl-NL" sz="2200" b="0" i="0" dirty="0">
                <a:solidFill>
                  <a:srgbClr val="373636"/>
                </a:solidFill>
                <a:effectLst/>
                <a:latin typeface="Fontys Frutiger" panose="00000400000000000000" pitchFamily="2" charset="0"/>
              </a:rPr>
              <a:t>(</a:t>
            </a:r>
            <a:r>
              <a:rPr lang="nl-NL" sz="2200" dirty="0">
                <a:solidFill>
                  <a:srgbClr val="373636"/>
                </a:solidFill>
                <a:latin typeface="Fontys Frutiger" panose="00000400000000000000" pitchFamily="2" charset="0"/>
              </a:rPr>
              <a:t>i.t.t. NHG-Standaard 2013 huisarts kon eventueel nog zelf kiezen voor een block-</a:t>
            </a:r>
            <a:r>
              <a:rPr lang="nl-NL" sz="2200" dirty="0" err="1">
                <a:solidFill>
                  <a:srgbClr val="373636"/>
                </a:solidFill>
                <a:latin typeface="Fontys Frutiger" panose="00000400000000000000" pitchFamily="2" charset="0"/>
              </a:rPr>
              <a:t>replacement</a:t>
            </a:r>
            <a:r>
              <a:rPr lang="nl-NL" sz="2200" dirty="0">
                <a:solidFill>
                  <a:srgbClr val="373636"/>
                </a:solidFill>
                <a:latin typeface="Fontys Frutiger" panose="00000400000000000000" pitchFamily="2" charset="0"/>
              </a:rPr>
              <a:t> therapie)</a:t>
            </a:r>
          </a:p>
          <a:p>
            <a:pPr algn="l">
              <a:buFont typeface="Arial" panose="020B0604020202020204" pitchFamily="34" charset="0"/>
              <a:buChar char="•"/>
            </a:pPr>
            <a:r>
              <a:rPr lang="nl-NL" sz="2200" dirty="0">
                <a:solidFill>
                  <a:srgbClr val="373636"/>
                </a:solidFill>
                <a:latin typeface="Fontys Frutiger" panose="00000400000000000000" pitchFamily="2" charset="0"/>
              </a:rPr>
              <a:t>Uitzondering eventueel tijdelijke verlaagde TSH: </a:t>
            </a:r>
          </a:p>
          <a:p>
            <a:pPr lvl="1">
              <a:buFont typeface="Wingdings" panose="05000000000000000000" pitchFamily="2" charset="2"/>
              <a:buChar char="Ø"/>
            </a:pPr>
            <a:r>
              <a:rPr lang="nl-NL" sz="2200" dirty="0">
                <a:solidFill>
                  <a:srgbClr val="373636"/>
                </a:solidFill>
                <a:latin typeface="Fontys Frutiger" panose="00000400000000000000" pitchFamily="2" charset="0"/>
              </a:rPr>
              <a:t> </a:t>
            </a:r>
            <a:r>
              <a:rPr lang="nl-NL" sz="2200" dirty="0" err="1">
                <a:solidFill>
                  <a:srgbClr val="373636"/>
                </a:solidFill>
                <a:latin typeface="Fontys Frutiger" panose="00000400000000000000" pitchFamily="2" charset="0"/>
              </a:rPr>
              <a:t>Thyreoïditis</a:t>
            </a:r>
            <a:r>
              <a:rPr lang="nl-NL" sz="2200" dirty="0">
                <a:solidFill>
                  <a:srgbClr val="373636"/>
                </a:solidFill>
                <a:latin typeface="Fontys Frutiger" panose="00000400000000000000" pitchFamily="2" charset="0"/>
              </a:rPr>
              <a:t> (De Quervain) </a:t>
            </a:r>
          </a:p>
          <a:p>
            <a:pPr lvl="1">
              <a:buFont typeface="Wingdings" panose="05000000000000000000" pitchFamily="2" charset="2"/>
              <a:buChar char="Ø"/>
            </a:pPr>
            <a:r>
              <a:rPr lang="nl-NL" sz="2200" b="0" i="0" u="none" strike="noStrike" baseline="0" dirty="0">
                <a:latin typeface="Fontys Frutiger" panose="00000400000000000000" pitchFamily="2" charset="0"/>
              </a:rPr>
              <a:t>iatrogene oorzaken zoals jodium bevattende</a:t>
            </a:r>
            <a:r>
              <a:rPr lang="nl-NL" sz="2200" dirty="0">
                <a:latin typeface="Fontys Frutiger" panose="00000400000000000000" pitchFamily="2" charset="0"/>
              </a:rPr>
              <a:t> </a:t>
            </a:r>
            <a:r>
              <a:rPr lang="nl-NL" sz="2200" b="0" i="0" u="none" strike="noStrike" baseline="0" dirty="0">
                <a:latin typeface="Fontys Frutiger" panose="00000400000000000000" pitchFamily="2" charset="0"/>
              </a:rPr>
              <a:t>contrastmiddelen, lithium- of jodium bevattende medicatie (effect meestal 12 weken na staken van het middel verdwenen, maar bij amiodaron kan het 6–9 maanden duren). Vaak is verder overleg of verwijzing nodig, omdat medicatie niet kan worden gestopt. </a:t>
            </a:r>
          </a:p>
          <a:p>
            <a:pPr lvl="1">
              <a:buFont typeface="Wingdings" panose="05000000000000000000" pitchFamily="2" charset="2"/>
              <a:buChar char="Ø"/>
            </a:pPr>
            <a:r>
              <a:rPr lang="nl-NL" sz="2200" b="0" i="0" u="none" strike="noStrike" baseline="0" dirty="0">
                <a:latin typeface="Fontys Frutiger" panose="00000400000000000000" pitchFamily="2" charset="0"/>
              </a:rPr>
              <a:t>Denk ook aan jodium bevattende zelfzorgmiddelen (bijvoorbeeld zeewier, kelp, visoliecapsules, </a:t>
            </a:r>
            <a:r>
              <a:rPr lang="nl-NL" sz="2200" b="0" i="0" u="none" strike="noStrike" baseline="0" dirty="0" err="1">
                <a:latin typeface="Fontys Frutiger" panose="00000400000000000000" pitchFamily="2" charset="0"/>
              </a:rPr>
              <a:t>multivitamines</a:t>
            </a:r>
            <a:r>
              <a:rPr lang="nl-NL" sz="2200" b="0" i="0" u="none" strike="noStrike" baseline="0" dirty="0">
                <a:latin typeface="Fontys Frutiger" panose="00000400000000000000" pitchFamily="2" charset="0"/>
              </a:rPr>
              <a:t> met jodium. Effect is meestal 12 weken na het staken van het middel verdwenen).</a:t>
            </a:r>
            <a:endParaRPr lang="nl-NL" sz="2200" dirty="0">
              <a:solidFill>
                <a:srgbClr val="373636"/>
              </a:solidFill>
              <a:latin typeface="Fontys Frutiger" panose="00000400000000000000" pitchFamily="2" charset="0"/>
            </a:endParaRPr>
          </a:p>
          <a:p>
            <a:pPr lvl="1">
              <a:buFont typeface="Wingdings" panose="05000000000000000000" pitchFamily="2" charset="2"/>
              <a:buChar char="Ø"/>
            </a:pPr>
            <a:endParaRPr lang="nl-NL" sz="2000" b="0" i="0" dirty="0">
              <a:solidFill>
                <a:srgbClr val="373636"/>
              </a:solidFill>
              <a:effectLst/>
              <a:latin typeface="Fontys Frutiger" panose="00000400000000000000" pitchFamily="2" charset="0"/>
            </a:endParaRPr>
          </a:p>
          <a:p>
            <a:endParaRPr lang="nl-NL" dirty="0"/>
          </a:p>
        </p:txBody>
      </p:sp>
      <p:pic>
        <p:nvPicPr>
          <p:cNvPr id="4" name="Picture 4">
            <a:extLst>
              <a:ext uri="{FF2B5EF4-FFF2-40B4-BE49-F238E27FC236}">
                <a16:creationId xmlns:a16="http://schemas.microsoft.com/office/drawing/2014/main" id="{B22FED33-E1E8-582D-E406-009AA1A38E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70721" y="5954940"/>
            <a:ext cx="1521279" cy="9030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53218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E6D2E587-21C8-82EB-26EC-222A54A50F6B}"/>
              </a:ext>
            </a:extLst>
          </p:cNvPr>
          <p:cNvSpPr>
            <a:spLocks noGrp="1"/>
          </p:cNvSpPr>
          <p:nvPr>
            <p:ph idx="1"/>
          </p:nvPr>
        </p:nvSpPr>
        <p:spPr>
          <a:xfrm>
            <a:off x="838200" y="702129"/>
            <a:ext cx="10515600" cy="5474834"/>
          </a:xfrm>
        </p:spPr>
        <p:txBody>
          <a:bodyPr>
            <a:normAutofit/>
          </a:bodyPr>
          <a:lstStyle/>
          <a:p>
            <a:pPr marL="0" indent="0" algn="l">
              <a:buNone/>
            </a:pPr>
            <a:r>
              <a:rPr lang="nl-NL" sz="2400" b="1" i="0" u="none" strike="noStrike" baseline="0" dirty="0">
                <a:latin typeface="Fontys Frutiger" panose="00000400000000000000" pitchFamily="2" charset="0"/>
              </a:rPr>
              <a:t>(Sub)acute </a:t>
            </a:r>
            <a:r>
              <a:rPr lang="nl-NL" sz="2400" b="1" i="0" u="none" strike="noStrike" baseline="0" dirty="0" err="1">
                <a:latin typeface="Fontys Frutiger" panose="00000400000000000000" pitchFamily="2" charset="0"/>
              </a:rPr>
              <a:t>thyreoïditis</a:t>
            </a:r>
            <a:r>
              <a:rPr lang="nl-NL" sz="2400" b="1" i="0" u="none" strike="noStrike" baseline="0" dirty="0">
                <a:latin typeface="Fontys Frutiger" panose="00000400000000000000" pitchFamily="2" charset="0"/>
              </a:rPr>
              <a:t> van De Quervain </a:t>
            </a:r>
          </a:p>
          <a:p>
            <a:pPr marL="0" indent="0" algn="l">
              <a:buNone/>
            </a:pPr>
            <a:endParaRPr lang="nl-NL" sz="2400" b="1" i="0" u="none" strike="noStrike" baseline="0" dirty="0">
              <a:latin typeface="Fontys Frutiger" panose="00000400000000000000" pitchFamily="2" charset="0"/>
            </a:endParaRPr>
          </a:p>
          <a:p>
            <a:pPr algn="l"/>
            <a:r>
              <a:rPr lang="nl-NL" sz="2000" b="0" i="0" u="none" strike="noStrike" baseline="0" dirty="0">
                <a:latin typeface="Fontys Frutiger" panose="00000400000000000000" pitchFamily="2" charset="0"/>
              </a:rPr>
              <a:t>(Virale) ontsteking van de schildklier</a:t>
            </a:r>
          </a:p>
          <a:p>
            <a:pPr algn="l"/>
            <a:r>
              <a:rPr lang="nl-NL" sz="2000" b="0" i="0" u="none" strike="noStrike" baseline="0" dirty="0">
                <a:latin typeface="Fontys Frutiger" panose="00000400000000000000" pitchFamily="2" charset="0"/>
              </a:rPr>
              <a:t>hevige pijn in de schildklierregio met koorts, koude rillingen, malaise</a:t>
            </a:r>
          </a:p>
          <a:p>
            <a:pPr algn="l"/>
            <a:r>
              <a:rPr lang="nl-NL" sz="2000" dirty="0">
                <a:latin typeface="Fontys Frutiger" panose="00000400000000000000" pitchFamily="2" charset="0"/>
              </a:rPr>
              <a:t>Tijdelijke hyperthyreoïdie </a:t>
            </a:r>
            <a:endParaRPr lang="nl-NL" sz="2000" b="0" i="0" u="none" strike="noStrike" baseline="0" dirty="0">
              <a:latin typeface="Fontys Frutiger" panose="00000400000000000000" pitchFamily="2" charset="0"/>
            </a:endParaRPr>
          </a:p>
          <a:p>
            <a:pPr algn="l"/>
            <a:r>
              <a:rPr lang="nl-NL" sz="2000" b="0" i="0" u="none" strike="noStrike" baseline="0" dirty="0">
                <a:latin typeface="Fontys Frutiger" panose="00000400000000000000" pitchFamily="2" charset="0"/>
              </a:rPr>
              <a:t>Verhoogde bezinking en </a:t>
            </a:r>
            <a:r>
              <a:rPr lang="nl-NL" sz="2000" b="0" i="0" u="none" strike="noStrike" baseline="0" dirty="0" err="1">
                <a:latin typeface="Fontys Frutiger" panose="00000400000000000000" pitchFamily="2" charset="0"/>
              </a:rPr>
              <a:t>leucocytose</a:t>
            </a:r>
            <a:endParaRPr lang="nl-NL" sz="2000" b="0" i="0" u="none" strike="noStrike" baseline="0" dirty="0">
              <a:latin typeface="Fontys Frutiger" panose="00000400000000000000" pitchFamily="2" charset="0"/>
            </a:endParaRPr>
          </a:p>
          <a:p>
            <a:pPr algn="l"/>
            <a:r>
              <a:rPr lang="nl-NL" sz="2000" dirty="0">
                <a:latin typeface="Fontys Frutiger" panose="00000400000000000000" pitchFamily="2" charset="0"/>
              </a:rPr>
              <a:t>G</a:t>
            </a:r>
            <a:r>
              <a:rPr lang="nl-NL" sz="2000" b="0" i="0" u="none" strike="noStrike" baseline="0" dirty="0">
                <a:latin typeface="Fontys Frutiger" panose="00000400000000000000" pitchFamily="2" charset="0"/>
              </a:rPr>
              <a:t>eneest spontaan met soms eerst nog een periode hypothyreoïdie</a:t>
            </a:r>
            <a:endParaRPr lang="nl-NL" sz="2000" dirty="0">
              <a:latin typeface="Fontys Frutiger" panose="00000400000000000000" pitchFamily="2" charset="0"/>
            </a:endParaRPr>
          </a:p>
        </p:txBody>
      </p:sp>
      <p:pic>
        <p:nvPicPr>
          <p:cNvPr id="4" name="Picture 4">
            <a:extLst>
              <a:ext uri="{FF2B5EF4-FFF2-40B4-BE49-F238E27FC236}">
                <a16:creationId xmlns:a16="http://schemas.microsoft.com/office/drawing/2014/main" id="{E4AC17E8-EAFD-6BAD-DCD7-3D67B4E273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30617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EDBCE-4DAE-BFE9-A0BA-3865110CEB94}"/>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84DFD241-00B1-E928-9047-8FEB4D42F40E}"/>
              </a:ext>
            </a:extLst>
          </p:cNvPr>
          <p:cNvSpPr>
            <a:spLocks noGrp="1"/>
          </p:cNvSpPr>
          <p:nvPr>
            <p:ph idx="1"/>
          </p:nvPr>
        </p:nvSpPr>
        <p:spPr>
          <a:xfrm>
            <a:off x="838200" y="693964"/>
            <a:ext cx="10515600" cy="5482999"/>
          </a:xfrm>
        </p:spPr>
        <p:txBody>
          <a:bodyPr>
            <a:noAutofit/>
          </a:bodyPr>
          <a:lstStyle/>
          <a:p>
            <a:pPr marL="0" indent="0">
              <a:buNone/>
            </a:pPr>
            <a:r>
              <a:rPr lang="nl-NL" sz="1800" b="1" dirty="0">
                <a:latin typeface="Fontys Frutiger" panose="00000400000000000000" pitchFamily="2" charset="0"/>
              </a:rPr>
              <a:t>Subklinische hyperthyreoïdie</a:t>
            </a:r>
          </a:p>
          <a:p>
            <a:r>
              <a:rPr lang="nl-NL" sz="1800" dirty="0">
                <a:latin typeface="Fontys Frutiger" panose="00000400000000000000" pitchFamily="2" charset="0"/>
              </a:rPr>
              <a:t>TSH verlaagd </a:t>
            </a:r>
          </a:p>
          <a:p>
            <a:r>
              <a:rPr lang="nl-NL" sz="1800" dirty="0">
                <a:latin typeface="Fontys Frutiger" panose="00000400000000000000" pitchFamily="2" charset="0"/>
              </a:rPr>
              <a:t>Hoe lager TSH hoe groter de kans op ontwikkeling van een hyperthyreoïdie </a:t>
            </a:r>
          </a:p>
          <a:p>
            <a:r>
              <a:rPr lang="nl-NL" sz="1800" dirty="0">
                <a:latin typeface="Fontys Frutiger" panose="00000400000000000000" pitchFamily="2" charset="0"/>
              </a:rPr>
              <a:t>FT4 binnen de normaal waarden</a:t>
            </a:r>
          </a:p>
          <a:p>
            <a:r>
              <a:rPr lang="nl-NL" sz="1800" dirty="0">
                <a:latin typeface="Fontys Frutiger" panose="00000400000000000000" pitchFamily="2" charset="0"/>
              </a:rPr>
              <a:t>Risico op atriumfibrilleren en osteoporose is verhoogd</a:t>
            </a:r>
          </a:p>
          <a:p>
            <a:r>
              <a:rPr lang="nl-NL" sz="1800" dirty="0">
                <a:latin typeface="Fontys Frutiger" panose="00000400000000000000" pitchFamily="2" charset="0"/>
              </a:rPr>
              <a:t>Atriumfibrilleren behandelen volgens NHG-standaard atriumfibrilleren </a:t>
            </a:r>
          </a:p>
          <a:p>
            <a:r>
              <a:rPr lang="nl-NL" sz="1800" dirty="0">
                <a:latin typeface="Fontys Frutiger" panose="00000400000000000000" pitchFamily="2" charset="0"/>
              </a:rPr>
              <a:t>Na 3 maanden herhalen TSH, FT4 en TSI</a:t>
            </a:r>
          </a:p>
          <a:p>
            <a:pPr marL="457200" lvl="1" indent="0">
              <a:buNone/>
            </a:pPr>
            <a:r>
              <a:rPr lang="nl-NL" sz="1800" dirty="0">
                <a:latin typeface="Fontys Frutiger" panose="00000400000000000000" pitchFamily="2" charset="0"/>
              </a:rPr>
              <a:t>- Eerste jaar elke 3 maanden herhalen, daarna jaarlijks.</a:t>
            </a:r>
          </a:p>
          <a:p>
            <a:pPr marL="457200" lvl="1" indent="0">
              <a:buNone/>
            </a:pPr>
            <a:endParaRPr lang="nl-NL" sz="1800" dirty="0">
              <a:latin typeface="Fontys Frutiger" panose="00000400000000000000" pitchFamily="2" charset="0"/>
            </a:endParaRPr>
          </a:p>
          <a:p>
            <a:pPr marL="457200" lvl="1" indent="0">
              <a:buNone/>
            </a:pPr>
            <a:r>
              <a:rPr lang="nl-NL" sz="1800" dirty="0">
                <a:latin typeface="Fontys Frutiger" panose="00000400000000000000" pitchFamily="2" charset="0"/>
              </a:rPr>
              <a:t>- Verwijzen naar internist-endocrinoloog indien</a:t>
            </a:r>
          </a:p>
          <a:p>
            <a:pPr lvl="1">
              <a:buFont typeface="Wingdings" panose="05000000000000000000" pitchFamily="2" charset="2"/>
              <a:buChar char="Ø"/>
            </a:pPr>
            <a:r>
              <a:rPr lang="nl-NL" sz="1800" b="0" i="0" u="none" strike="noStrike" baseline="0" dirty="0">
                <a:latin typeface="Fontys Frutiger" panose="00000400000000000000" pitchFamily="2" charset="0"/>
              </a:rPr>
              <a:t>TSH &lt; 0.1mU/L </a:t>
            </a:r>
            <a:endParaRPr lang="nl-NL" sz="1800" dirty="0">
              <a:latin typeface="Fontys Frutiger" panose="00000400000000000000" pitchFamily="2" charset="0"/>
            </a:endParaRPr>
          </a:p>
          <a:p>
            <a:pPr lvl="1">
              <a:buFont typeface="Wingdings" panose="05000000000000000000" pitchFamily="2" charset="2"/>
              <a:buChar char="Ø"/>
            </a:pPr>
            <a:r>
              <a:rPr lang="nl-NL" sz="1800" b="0" i="0" u="none" strike="noStrike" baseline="0" dirty="0">
                <a:latin typeface="Fontys Frutiger" panose="00000400000000000000" pitchFamily="2" charset="0"/>
              </a:rPr>
              <a:t>Persisterend (na 3 maanden) TSH onder referentiewaarde en aanwezigheid atriumfibrilleren of osteoporose</a:t>
            </a:r>
          </a:p>
          <a:p>
            <a:pPr lvl="1">
              <a:buFont typeface="Wingdings" panose="05000000000000000000" pitchFamily="2" charset="2"/>
              <a:buChar char="Ø"/>
            </a:pPr>
            <a:r>
              <a:rPr lang="nl-NL" sz="1800" b="0" i="0" u="none" strike="noStrike" baseline="0" dirty="0">
                <a:latin typeface="Fontys Frutiger" panose="00000400000000000000" pitchFamily="2" charset="0"/>
              </a:rPr>
              <a:t>persisterend (na 3 maanden) TSH onder referentiewaarde en positieve TSI </a:t>
            </a:r>
            <a:endParaRPr lang="nl-NL" sz="1800" dirty="0">
              <a:latin typeface="Fontys Frutiger" panose="00000400000000000000" pitchFamily="2" charset="0"/>
            </a:endParaRPr>
          </a:p>
          <a:p>
            <a:endParaRPr lang="nl-NL" sz="1800" dirty="0">
              <a:latin typeface="Fontys Frutiger" panose="00000400000000000000" pitchFamily="2" charset="0"/>
            </a:endParaRPr>
          </a:p>
          <a:p>
            <a:pPr marL="0" indent="0">
              <a:buNone/>
            </a:pPr>
            <a:endParaRPr lang="nl-NL" sz="1800" dirty="0">
              <a:latin typeface="Fontys Frutiger" panose="00000400000000000000" pitchFamily="2" charset="0"/>
            </a:endParaRPr>
          </a:p>
          <a:p>
            <a:pPr>
              <a:buFont typeface="Wingdings" panose="05000000000000000000" pitchFamily="2" charset="2"/>
              <a:buChar char="§"/>
            </a:pPr>
            <a:endParaRPr lang="nl-NL" sz="1800" dirty="0">
              <a:latin typeface="Fontys Frutiger" panose="00000400000000000000" pitchFamily="2" charset="0"/>
            </a:endParaRPr>
          </a:p>
          <a:p>
            <a:pPr marL="0" indent="0">
              <a:buNone/>
            </a:pPr>
            <a:r>
              <a:rPr lang="nl-NL" sz="1800" dirty="0">
                <a:latin typeface="Fontys Frutiger" panose="00000400000000000000" pitchFamily="2" charset="0"/>
              </a:rPr>
              <a:t>  </a:t>
            </a:r>
          </a:p>
        </p:txBody>
      </p:sp>
      <p:pic>
        <p:nvPicPr>
          <p:cNvPr id="6" name="Picture 4">
            <a:extLst>
              <a:ext uri="{FF2B5EF4-FFF2-40B4-BE49-F238E27FC236}">
                <a16:creationId xmlns:a16="http://schemas.microsoft.com/office/drawing/2014/main" id="{FC847A91-2BB4-40B2-5C0C-514CC90115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ekstvak 1">
            <a:extLst>
              <a:ext uri="{FF2B5EF4-FFF2-40B4-BE49-F238E27FC236}">
                <a16:creationId xmlns:a16="http://schemas.microsoft.com/office/drawing/2014/main" id="{4D11DF68-2436-5332-60BB-3C97873EC3FD}"/>
              </a:ext>
            </a:extLst>
          </p:cNvPr>
          <p:cNvSpPr txBox="1"/>
          <p:nvPr/>
        </p:nvSpPr>
        <p:spPr>
          <a:xfrm>
            <a:off x="726621" y="6176963"/>
            <a:ext cx="2364750" cy="400110"/>
          </a:xfrm>
          <a:prstGeom prst="rect">
            <a:avLst/>
          </a:prstGeom>
          <a:noFill/>
        </p:spPr>
        <p:txBody>
          <a:bodyPr wrap="none" rtlCol="0">
            <a:spAutoFit/>
          </a:bodyPr>
          <a:lstStyle/>
          <a:p>
            <a:r>
              <a:rPr lang="nl-NL" sz="2000" dirty="0">
                <a:latin typeface="Fontys Frutiger" panose="00000400000000000000" pitchFamily="2" charset="0"/>
              </a:rPr>
              <a:t>Nieuwe standaard</a:t>
            </a:r>
          </a:p>
        </p:txBody>
      </p:sp>
    </p:spTree>
    <p:extLst>
      <p:ext uri="{BB962C8B-B14F-4D97-AF65-F5344CB8AC3E}">
        <p14:creationId xmlns:p14="http://schemas.microsoft.com/office/powerpoint/2010/main" val="34891507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7530EA32-01D7-0A5D-60A7-4CBD3E579D8D}"/>
              </a:ext>
            </a:extLst>
          </p:cNvPr>
          <p:cNvSpPr>
            <a:spLocks noGrp="1"/>
          </p:cNvSpPr>
          <p:nvPr>
            <p:ph idx="1"/>
          </p:nvPr>
        </p:nvSpPr>
        <p:spPr>
          <a:xfrm>
            <a:off x="838200" y="693964"/>
            <a:ext cx="10515600" cy="5482999"/>
          </a:xfrm>
        </p:spPr>
        <p:txBody>
          <a:bodyPr>
            <a:normAutofit/>
          </a:bodyPr>
          <a:lstStyle/>
          <a:p>
            <a:pPr marL="0" indent="0">
              <a:buNone/>
            </a:pPr>
            <a:r>
              <a:rPr lang="nl-NL" sz="2000" b="1" dirty="0">
                <a:latin typeface="Fontys Frutiger" panose="00000400000000000000" pitchFamily="2" charset="0"/>
              </a:rPr>
              <a:t>Subklinische hypothyreoïdie</a:t>
            </a:r>
            <a:r>
              <a:rPr lang="nl-NL" sz="2000" dirty="0">
                <a:latin typeface="Fontys Frutiger" panose="00000400000000000000" pitchFamily="2" charset="0"/>
              </a:rPr>
              <a:t> </a:t>
            </a:r>
          </a:p>
          <a:p>
            <a:r>
              <a:rPr lang="nl-NL" sz="2000" dirty="0">
                <a:latin typeface="Fontys Frutiger" panose="00000400000000000000" pitchFamily="2" charset="0"/>
              </a:rPr>
              <a:t>TSH verhoogd</a:t>
            </a:r>
          </a:p>
          <a:p>
            <a:r>
              <a:rPr lang="nl-NL" sz="2000" dirty="0">
                <a:latin typeface="Fontys Frutiger" panose="00000400000000000000" pitchFamily="2" charset="0"/>
              </a:rPr>
              <a:t>Hoe hoger het TSH hoe groter de kans op ontwikkeling hypothyreoïdie </a:t>
            </a:r>
          </a:p>
          <a:p>
            <a:r>
              <a:rPr lang="nl-NL" sz="2000" dirty="0">
                <a:latin typeface="Fontys Frutiger" panose="00000400000000000000" pitchFamily="2" charset="0"/>
              </a:rPr>
              <a:t>FT4 binnen de normaalwaarden</a:t>
            </a:r>
          </a:p>
          <a:p>
            <a:r>
              <a:rPr lang="nl-NL" sz="2000" dirty="0">
                <a:latin typeface="Fontys Frutiger" panose="00000400000000000000" pitchFamily="2" charset="0"/>
              </a:rPr>
              <a:t>Proefbehandeling ? In het algemeen niet nodig </a:t>
            </a:r>
          </a:p>
          <a:p>
            <a:pPr lvl="1">
              <a:buFont typeface="Wingdings" panose="05000000000000000000" pitchFamily="2" charset="2"/>
              <a:buChar char="Ø"/>
            </a:pPr>
            <a:r>
              <a:rPr lang="nl-NL" sz="2000" dirty="0">
                <a:latin typeface="Fontys Frutiger" panose="00000400000000000000" pitchFamily="2" charset="0"/>
              </a:rPr>
              <a:t>TSH &lt; 7,0  </a:t>
            </a:r>
            <a:r>
              <a:rPr lang="nl-NL" sz="2000" dirty="0">
                <a:latin typeface="Fontys Frutiger" panose="00000400000000000000" pitchFamily="2" charset="0"/>
                <a:sym typeface="Wingdings" panose="05000000000000000000" pitchFamily="2" charset="2"/>
              </a:rPr>
              <a:t> afwachten (geen herhaling lab.) </a:t>
            </a:r>
          </a:p>
          <a:p>
            <a:pPr lvl="1">
              <a:buFont typeface="Wingdings" panose="05000000000000000000" pitchFamily="2" charset="2"/>
              <a:buChar char="Ø"/>
            </a:pPr>
            <a:r>
              <a:rPr lang="nl-NL" sz="2000" dirty="0">
                <a:latin typeface="Fontys Frutiger" panose="00000400000000000000" pitchFamily="2" charset="0"/>
              </a:rPr>
              <a:t>TSH </a:t>
            </a:r>
            <a:r>
              <a:rPr lang="nl-NL" sz="2000" u="sng" dirty="0">
                <a:latin typeface="Fontys Frutiger" panose="00000400000000000000" pitchFamily="2" charset="0"/>
              </a:rPr>
              <a:t>&gt; </a:t>
            </a:r>
            <a:r>
              <a:rPr lang="nl-NL" sz="2000" dirty="0">
                <a:latin typeface="Fontys Frutiger" panose="00000400000000000000" pitchFamily="2" charset="0"/>
              </a:rPr>
              <a:t>7,0 </a:t>
            </a:r>
            <a:r>
              <a:rPr lang="nl-NL" sz="2000" dirty="0">
                <a:latin typeface="Fontys Frutiger" panose="00000400000000000000" pitchFamily="2" charset="0"/>
                <a:sym typeface="Wingdings" panose="05000000000000000000" pitchFamily="2" charset="2"/>
              </a:rPr>
              <a:t> Herhalen TSH/FT4 na 3 maanden</a:t>
            </a:r>
          </a:p>
          <a:p>
            <a:pPr lvl="1">
              <a:buFont typeface="Wingdings" panose="05000000000000000000" pitchFamily="2" charset="2"/>
              <a:buChar char="Ø"/>
            </a:pPr>
            <a:r>
              <a:rPr lang="nl-NL" sz="2000" dirty="0">
                <a:latin typeface="Fontys Frutiger" panose="00000400000000000000" pitchFamily="2" charset="0"/>
                <a:sym typeface="Wingdings" panose="05000000000000000000" pitchFamily="2" charset="2"/>
              </a:rPr>
              <a:t>Bij persisteren TSH </a:t>
            </a:r>
            <a:r>
              <a:rPr lang="nl-NL" sz="2000" u="sng" dirty="0">
                <a:latin typeface="Fontys Frutiger" panose="00000400000000000000" pitchFamily="2" charset="0"/>
                <a:sym typeface="Wingdings" panose="05000000000000000000" pitchFamily="2" charset="2"/>
              </a:rPr>
              <a:t>&gt;</a:t>
            </a:r>
            <a:r>
              <a:rPr lang="nl-NL" sz="2000" dirty="0">
                <a:latin typeface="Fontys Frutiger" panose="00000400000000000000" pitchFamily="2" charset="0"/>
                <a:sym typeface="Wingdings" panose="05000000000000000000" pitchFamily="2" charset="2"/>
              </a:rPr>
              <a:t>  7,0 en normaal FT4 jaarlijks herhalen</a:t>
            </a:r>
            <a:endParaRPr lang="nl-NL" sz="2000" dirty="0">
              <a:latin typeface="Fontys Frutiger" panose="00000400000000000000" pitchFamily="2" charset="0"/>
            </a:endParaRPr>
          </a:p>
          <a:p>
            <a:r>
              <a:rPr lang="nl-NL" sz="2000" dirty="0">
                <a:latin typeface="Fontys Frutiger" panose="00000400000000000000" pitchFamily="2" charset="0"/>
              </a:rPr>
              <a:t>Zwangerschap of zwangerschapswens mogelijk wel behandelen. Overleg of verwijzing tweede lijn.</a:t>
            </a:r>
          </a:p>
          <a:p>
            <a:endParaRPr lang="nl-NL" sz="2000" dirty="0">
              <a:latin typeface="Fontys Frutiger" panose="00000400000000000000" pitchFamily="2" charset="0"/>
            </a:endParaRPr>
          </a:p>
          <a:p>
            <a:pPr marL="0" indent="0">
              <a:buNone/>
            </a:pPr>
            <a:endParaRPr lang="nl-NL" sz="2000" dirty="0">
              <a:latin typeface="Fontys Frutiger" panose="00000400000000000000" pitchFamily="2" charset="0"/>
            </a:endParaRPr>
          </a:p>
          <a:p>
            <a:pPr marL="0" indent="0">
              <a:buNone/>
            </a:pPr>
            <a:endParaRPr lang="nl-NL" sz="2000" dirty="0">
              <a:latin typeface="Fontys Frutiger" panose="00000400000000000000" pitchFamily="2" charset="0"/>
            </a:endParaRPr>
          </a:p>
          <a:p>
            <a:pPr marL="0" indent="0">
              <a:buNone/>
            </a:pPr>
            <a:r>
              <a:rPr lang="nl-NL" sz="2000" dirty="0">
                <a:latin typeface="Fontys Frutiger" panose="00000400000000000000" pitchFamily="2" charset="0"/>
              </a:rPr>
              <a:t> Nieuwe Standaard  </a:t>
            </a:r>
          </a:p>
        </p:txBody>
      </p:sp>
      <p:pic>
        <p:nvPicPr>
          <p:cNvPr id="6" name="Picture 4">
            <a:extLst>
              <a:ext uri="{FF2B5EF4-FFF2-40B4-BE49-F238E27FC236}">
                <a16:creationId xmlns:a16="http://schemas.microsoft.com/office/drawing/2014/main" id="{944B8095-9F55-8A41-0C10-47C382C7AF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32896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F1AB13-9E6E-AEC8-3802-9071FBEF3104}"/>
              </a:ext>
            </a:extLst>
          </p:cNvPr>
          <p:cNvSpPr>
            <a:spLocks noGrp="1"/>
          </p:cNvSpPr>
          <p:nvPr>
            <p:ph type="title"/>
          </p:nvPr>
        </p:nvSpPr>
        <p:spPr/>
        <p:txBody>
          <a:bodyPr/>
          <a:lstStyle/>
          <a:p>
            <a:r>
              <a:rPr lang="nl-NL" dirty="0"/>
              <a:t>T3-thyreotoxicose </a:t>
            </a:r>
          </a:p>
        </p:txBody>
      </p:sp>
      <p:sp>
        <p:nvSpPr>
          <p:cNvPr id="3" name="Tijdelijke aanduiding voor inhoud 2">
            <a:extLst>
              <a:ext uri="{FF2B5EF4-FFF2-40B4-BE49-F238E27FC236}">
                <a16:creationId xmlns:a16="http://schemas.microsoft.com/office/drawing/2014/main" id="{DCCB8281-739B-7B48-6636-BF79EC73067F}"/>
              </a:ext>
            </a:extLst>
          </p:cNvPr>
          <p:cNvSpPr>
            <a:spLocks noGrp="1"/>
          </p:cNvSpPr>
          <p:nvPr>
            <p:ph idx="1"/>
          </p:nvPr>
        </p:nvSpPr>
        <p:spPr/>
        <p:txBody>
          <a:bodyPr/>
          <a:lstStyle/>
          <a:p>
            <a:r>
              <a:rPr lang="nl-NL" dirty="0"/>
              <a:t>Zeer zeldzaam </a:t>
            </a:r>
          </a:p>
          <a:p>
            <a:r>
              <a:rPr lang="nl-NL" dirty="0"/>
              <a:t>Verschijnselen van hyperthyreoïdie (</a:t>
            </a:r>
            <a:r>
              <a:rPr lang="nl-NL" b="0" i="0" dirty="0">
                <a:solidFill>
                  <a:srgbClr val="373636"/>
                </a:solidFill>
                <a:effectLst/>
                <a:latin typeface="alegreya-sans"/>
              </a:rPr>
              <a:t>diarree, gewichtsverlies bij goede eetlust, menstruatiestoornissen, hartkloppingen en nervositeit) (</a:t>
            </a:r>
            <a:r>
              <a:rPr lang="nl-NL" b="0" i="0" dirty="0" err="1">
                <a:solidFill>
                  <a:srgbClr val="373636"/>
                </a:solidFill>
                <a:effectLst/>
                <a:latin typeface="alegreya-sans"/>
              </a:rPr>
              <a:t>lich</a:t>
            </a:r>
            <a:r>
              <a:rPr lang="nl-NL" b="0" i="0" dirty="0">
                <a:solidFill>
                  <a:srgbClr val="373636"/>
                </a:solidFill>
                <a:effectLst/>
                <a:latin typeface="alegreya-sans"/>
              </a:rPr>
              <a:t>. </a:t>
            </a:r>
            <a:r>
              <a:rPr lang="nl-NL" dirty="0" err="1">
                <a:solidFill>
                  <a:srgbClr val="373636"/>
                </a:solidFill>
                <a:latin typeface="alegreya-sans"/>
              </a:rPr>
              <a:t>ond</a:t>
            </a:r>
            <a:r>
              <a:rPr lang="nl-NL" dirty="0">
                <a:solidFill>
                  <a:srgbClr val="373636"/>
                </a:solidFill>
                <a:latin typeface="alegreya-sans"/>
              </a:rPr>
              <a:t>. tachycardie, hoge bloeddruk en droge huid) </a:t>
            </a:r>
            <a:endParaRPr lang="nl-NL" b="0" i="0" dirty="0">
              <a:solidFill>
                <a:srgbClr val="373636"/>
              </a:solidFill>
              <a:effectLst/>
              <a:latin typeface="alegreya-sans"/>
            </a:endParaRPr>
          </a:p>
          <a:p>
            <a:r>
              <a:rPr lang="nl-NL" dirty="0">
                <a:solidFill>
                  <a:srgbClr val="373636"/>
                </a:solidFill>
                <a:latin typeface="alegreya-sans"/>
              </a:rPr>
              <a:t>Laag TSH</a:t>
            </a:r>
            <a:endParaRPr lang="nl-NL" b="0" i="0" dirty="0">
              <a:solidFill>
                <a:srgbClr val="373636"/>
              </a:solidFill>
              <a:effectLst/>
              <a:latin typeface="alegreya-sans"/>
            </a:endParaRPr>
          </a:p>
          <a:p>
            <a:r>
              <a:rPr lang="nl-NL" dirty="0"/>
              <a:t>Normaal T4</a:t>
            </a:r>
          </a:p>
          <a:p>
            <a:r>
              <a:rPr lang="nl-NL" dirty="0"/>
              <a:t>Verhoogd T3 </a:t>
            </a:r>
          </a:p>
          <a:p>
            <a:r>
              <a:rPr lang="nl-NL" dirty="0"/>
              <a:t>Verwijzen naar tweede lijn. </a:t>
            </a:r>
          </a:p>
          <a:p>
            <a:pPr marL="0" indent="0">
              <a:buNone/>
            </a:pPr>
            <a:endParaRPr lang="nl-NL" dirty="0"/>
          </a:p>
          <a:p>
            <a:endParaRPr lang="nl-NL" dirty="0"/>
          </a:p>
        </p:txBody>
      </p:sp>
      <p:pic>
        <p:nvPicPr>
          <p:cNvPr id="6" name="Picture 4">
            <a:extLst>
              <a:ext uri="{FF2B5EF4-FFF2-40B4-BE49-F238E27FC236}">
                <a16:creationId xmlns:a16="http://schemas.microsoft.com/office/drawing/2014/main" id="{01E44C21-478C-8313-7105-E1FAD98355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2854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A57030-2CFA-B3E8-E743-6AB79EA3E793}"/>
              </a:ext>
            </a:extLst>
          </p:cNvPr>
          <p:cNvSpPr>
            <a:spLocks noGrp="1"/>
          </p:cNvSpPr>
          <p:nvPr>
            <p:ph type="title"/>
          </p:nvPr>
        </p:nvSpPr>
        <p:spPr/>
        <p:txBody>
          <a:bodyPr/>
          <a:lstStyle/>
          <a:p>
            <a:r>
              <a:rPr lang="nl-NL" dirty="0"/>
              <a:t>Beleid palpabele afwijkingen schildklier bij </a:t>
            </a:r>
            <a:r>
              <a:rPr lang="nl-NL" dirty="0" err="1"/>
              <a:t>euthyreoïdie</a:t>
            </a:r>
            <a:r>
              <a:rPr lang="nl-NL" dirty="0"/>
              <a:t> </a:t>
            </a:r>
          </a:p>
        </p:txBody>
      </p:sp>
      <p:graphicFrame>
        <p:nvGraphicFramePr>
          <p:cNvPr id="6" name="Tabel 5">
            <a:extLst>
              <a:ext uri="{FF2B5EF4-FFF2-40B4-BE49-F238E27FC236}">
                <a16:creationId xmlns:a16="http://schemas.microsoft.com/office/drawing/2014/main" id="{CF2A6B31-49D1-71A0-F409-E352BF4C755E}"/>
              </a:ext>
            </a:extLst>
          </p:cNvPr>
          <p:cNvGraphicFramePr>
            <a:graphicFrameLocks noGrp="1"/>
          </p:cNvGraphicFramePr>
          <p:nvPr>
            <p:extLst>
              <p:ext uri="{D42A27DB-BD31-4B8C-83A1-F6EECF244321}">
                <p14:modId xmlns:p14="http://schemas.microsoft.com/office/powerpoint/2010/main" val="3726683529"/>
              </p:ext>
            </p:extLst>
          </p:nvPr>
        </p:nvGraphicFramePr>
        <p:xfrm>
          <a:off x="898071" y="2163535"/>
          <a:ext cx="9261930" cy="3347359"/>
        </p:xfrm>
        <a:graphic>
          <a:graphicData uri="http://schemas.openxmlformats.org/drawingml/2006/table">
            <a:tbl>
              <a:tblPr firstRow="1" bandRow="1">
                <a:tableStyleId>{5C22544A-7EE6-4342-B048-85BDC9FD1C3A}</a:tableStyleId>
              </a:tblPr>
              <a:tblGrid>
                <a:gridCol w="4630965">
                  <a:extLst>
                    <a:ext uri="{9D8B030D-6E8A-4147-A177-3AD203B41FA5}">
                      <a16:colId xmlns:a16="http://schemas.microsoft.com/office/drawing/2014/main" val="1123495360"/>
                    </a:ext>
                  </a:extLst>
                </a:gridCol>
                <a:gridCol w="4630965">
                  <a:extLst>
                    <a:ext uri="{9D8B030D-6E8A-4147-A177-3AD203B41FA5}">
                      <a16:colId xmlns:a16="http://schemas.microsoft.com/office/drawing/2014/main" val="337435284"/>
                    </a:ext>
                  </a:extLst>
                </a:gridCol>
              </a:tblGrid>
              <a:tr h="640133">
                <a:tc>
                  <a:txBody>
                    <a:bodyPr/>
                    <a:lstStyle/>
                    <a:p>
                      <a:r>
                        <a:rPr lang="nl-NL" b="0" dirty="0">
                          <a:latin typeface="Fontys Frutiger" panose="00000400000000000000" pitchFamily="2" charset="0"/>
                        </a:rPr>
                        <a:t>Palpabele afwijking </a:t>
                      </a:r>
                    </a:p>
                  </a:txBody>
                  <a:tcPr/>
                </a:tc>
                <a:tc>
                  <a:txBody>
                    <a:bodyPr/>
                    <a:lstStyle/>
                    <a:p>
                      <a:r>
                        <a:rPr lang="nl-NL" dirty="0"/>
                        <a:t>Beleid </a:t>
                      </a:r>
                    </a:p>
                  </a:txBody>
                  <a:tcPr/>
                </a:tc>
                <a:extLst>
                  <a:ext uri="{0D108BD9-81ED-4DB2-BD59-A6C34878D82A}">
                    <a16:rowId xmlns:a16="http://schemas.microsoft.com/office/drawing/2014/main" val="2895955431"/>
                  </a:ext>
                </a:extLst>
              </a:tr>
              <a:tr h="640133">
                <a:tc>
                  <a:txBody>
                    <a:bodyPr/>
                    <a:lstStyle/>
                    <a:p>
                      <a:r>
                        <a:rPr lang="nl-NL" dirty="0"/>
                        <a:t>Solitaire nodus </a:t>
                      </a:r>
                    </a:p>
                  </a:txBody>
                  <a:tcPr/>
                </a:tc>
                <a:tc>
                  <a:txBody>
                    <a:bodyPr/>
                    <a:lstStyle/>
                    <a:p>
                      <a:r>
                        <a:rPr lang="nl-NL" dirty="0"/>
                        <a:t>Verwijzing naar internist </a:t>
                      </a:r>
                    </a:p>
                  </a:txBody>
                  <a:tcPr/>
                </a:tc>
                <a:extLst>
                  <a:ext uri="{0D108BD9-81ED-4DB2-BD59-A6C34878D82A}">
                    <a16:rowId xmlns:a16="http://schemas.microsoft.com/office/drawing/2014/main" val="1881483718"/>
                  </a:ext>
                </a:extLst>
              </a:tr>
              <a:tr h="640133">
                <a:tc>
                  <a:txBody>
                    <a:bodyPr/>
                    <a:lstStyle/>
                    <a:p>
                      <a:r>
                        <a:rPr lang="nl-NL" dirty="0"/>
                        <a:t>Diffuus struma </a:t>
                      </a:r>
                    </a:p>
                  </a:txBody>
                  <a:tcPr/>
                </a:tc>
                <a:tc>
                  <a:txBody>
                    <a:bodyPr/>
                    <a:lstStyle/>
                    <a:p>
                      <a:r>
                        <a:rPr lang="nl-NL" dirty="0"/>
                        <a:t>Behandeling bij klachten</a:t>
                      </a:r>
                    </a:p>
                  </a:txBody>
                  <a:tcPr/>
                </a:tc>
                <a:extLst>
                  <a:ext uri="{0D108BD9-81ED-4DB2-BD59-A6C34878D82A}">
                    <a16:rowId xmlns:a16="http://schemas.microsoft.com/office/drawing/2014/main" val="3641751202"/>
                  </a:ext>
                </a:extLst>
              </a:tr>
              <a:tr h="640133">
                <a:tc>
                  <a:txBody>
                    <a:bodyPr/>
                    <a:lstStyle/>
                    <a:p>
                      <a:r>
                        <a:rPr lang="nl-NL" dirty="0"/>
                        <a:t>Multinodulair struma zonder dominante nodus </a:t>
                      </a:r>
                    </a:p>
                  </a:txBody>
                  <a:tcPr/>
                </a:tc>
                <a:tc>
                  <a:txBody>
                    <a:bodyPr/>
                    <a:lstStyle/>
                    <a:p>
                      <a:r>
                        <a:rPr lang="nl-NL" dirty="0"/>
                        <a:t>Behandeling bij klachten </a:t>
                      </a:r>
                    </a:p>
                  </a:txBody>
                  <a:tcPr/>
                </a:tc>
                <a:extLst>
                  <a:ext uri="{0D108BD9-81ED-4DB2-BD59-A6C34878D82A}">
                    <a16:rowId xmlns:a16="http://schemas.microsoft.com/office/drawing/2014/main" val="1945395891"/>
                  </a:ext>
                </a:extLst>
              </a:tr>
              <a:tr h="786827">
                <a:tc>
                  <a:txBody>
                    <a:bodyPr/>
                    <a:lstStyle/>
                    <a:p>
                      <a:r>
                        <a:rPr lang="nl-NL" dirty="0"/>
                        <a:t>Multinodulair struma met dominante nodus (&gt; 1 cm) </a:t>
                      </a:r>
                    </a:p>
                  </a:txBody>
                  <a:tcPr/>
                </a:tc>
                <a:tc>
                  <a:txBody>
                    <a:bodyPr/>
                    <a:lstStyle/>
                    <a:p>
                      <a:r>
                        <a:rPr lang="nl-NL" dirty="0"/>
                        <a:t>Verwijzing naar de internist </a:t>
                      </a:r>
                    </a:p>
                  </a:txBody>
                  <a:tcPr/>
                </a:tc>
                <a:extLst>
                  <a:ext uri="{0D108BD9-81ED-4DB2-BD59-A6C34878D82A}">
                    <a16:rowId xmlns:a16="http://schemas.microsoft.com/office/drawing/2014/main" val="390451448"/>
                  </a:ext>
                </a:extLst>
              </a:tr>
            </a:tbl>
          </a:graphicData>
        </a:graphic>
      </p:graphicFrame>
      <p:sp>
        <p:nvSpPr>
          <p:cNvPr id="9" name="Tekstvak 8">
            <a:extLst>
              <a:ext uri="{FF2B5EF4-FFF2-40B4-BE49-F238E27FC236}">
                <a16:creationId xmlns:a16="http://schemas.microsoft.com/office/drawing/2014/main" id="{9D94C047-BB8A-C5A2-080F-F85A7F7842FC}"/>
              </a:ext>
            </a:extLst>
          </p:cNvPr>
          <p:cNvSpPr txBox="1"/>
          <p:nvPr/>
        </p:nvSpPr>
        <p:spPr>
          <a:xfrm>
            <a:off x="838200" y="6139543"/>
            <a:ext cx="4753801" cy="369332"/>
          </a:xfrm>
          <a:prstGeom prst="rect">
            <a:avLst/>
          </a:prstGeom>
          <a:noFill/>
        </p:spPr>
        <p:txBody>
          <a:bodyPr wrap="square" rtlCol="0">
            <a:spAutoFit/>
          </a:bodyPr>
          <a:lstStyle/>
          <a:p>
            <a:pPr marL="0" indent="0">
              <a:buNone/>
            </a:pPr>
            <a:r>
              <a:rPr lang="nl-NL" sz="1800"/>
              <a:t>NHG-standaard: Schildklieraandoeningen 2013</a:t>
            </a:r>
            <a:endParaRPr lang="nl-NL" sz="1800" dirty="0"/>
          </a:p>
        </p:txBody>
      </p:sp>
      <p:pic>
        <p:nvPicPr>
          <p:cNvPr id="10" name="Picture 4">
            <a:extLst>
              <a:ext uri="{FF2B5EF4-FFF2-40B4-BE49-F238E27FC236}">
                <a16:creationId xmlns:a16="http://schemas.microsoft.com/office/drawing/2014/main" id="{4A2B6C57-A3D9-3CD1-9CAB-454B3C4CA7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24800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5AB3CE5-8CBB-1D3F-298B-F318CAE22F4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FF3328C-8E82-1C24-107F-37D1000F7332}"/>
              </a:ext>
            </a:extLst>
          </p:cNvPr>
          <p:cNvSpPr>
            <a:spLocks noGrp="1"/>
          </p:cNvSpPr>
          <p:nvPr>
            <p:ph type="title"/>
          </p:nvPr>
        </p:nvSpPr>
        <p:spPr>
          <a:xfrm>
            <a:off x="686834" y="1153572"/>
            <a:ext cx="3200400" cy="4461163"/>
          </a:xfrm>
        </p:spPr>
        <p:txBody>
          <a:bodyPr>
            <a:normAutofit/>
          </a:bodyPr>
          <a:lstStyle/>
          <a:p>
            <a:endParaRPr lang="nl-NL" dirty="0">
              <a:solidFill>
                <a:srgbClr val="FFFFFF"/>
              </a:solidFill>
            </a:endParaRP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ijdelijke aanduiding voor inhoud 2">
            <a:extLst>
              <a:ext uri="{FF2B5EF4-FFF2-40B4-BE49-F238E27FC236}">
                <a16:creationId xmlns:a16="http://schemas.microsoft.com/office/drawing/2014/main" id="{D59D7753-5069-7E31-242F-1D45DF74BD87}"/>
              </a:ext>
            </a:extLst>
          </p:cNvPr>
          <p:cNvSpPr>
            <a:spLocks noGrp="1"/>
          </p:cNvSpPr>
          <p:nvPr>
            <p:ph idx="1"/>
          </p:nvPr>
        </p:nvSpPr>
        <p:spPr>
          <a:xfrm>
            <a:off x="4447308" y="591344"/>
            <a:ext cx="6906491" cy="5585619"/>
          </a:xfrm>
        </p:spPr>
        <p:txBody>
          <a:bodyPr anchor="ctr">
            <a:normAutofit/>
          </a:bodyPr>
          <a:lstStyle/>
          <a:p>
            <a:pPr marL="0" indent="0">
              <a:buNone/>
            </a:pPr>
            <a:endParaRPr lang="nl-NL" dirty="0"/>
          </a:p>
          <a:p>
            <a:pPr marL="0" indent="0">
              <a:buNone/>
            </a:pPr>
            <a:endParaRPr lang="nl-NL" dirty="0"/>
          </a:p>
          <a:p>
            <a:pPr marL="0" indent="0">
              <a:buNone/>
            </a:pPr>
            <a:r>
              <a:rPr lang="nl-NL" dirty="0">
                <a:latin typeface="Fontys Frutiger" panose="00000400000000000000" pitchFamily="2" charset="0"/>
              </a:rPr>
              <a:t>Behandeling hypothyreoïdie </a:t>
            </a:r>
          </a:p>
        </p:txBody>
      </p:sp>
      <p:pic>
        <p:nvPicPr>
          <p:cNvPr id="5" name="Picture 4" descr="Afbeelding met logo, Lettertype, Graphics&#10;&#10;Automatisch gegenereerde beschrijving">
            <a:extLst>
              <a:ext uri="{FF2B5EF4-FFF2-40B4-BE49-F238E27FC236}">
                <a16:creationId xmlns:a16="http://schemas.microsoft.com/office/drawing/2014/main" id="{F53C17F4-8E37-DCDD-DF88-A656E58146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Picture 4">
            <a:extLst>
              <a:ext uri="{FF2B5EF4-FFF2-40B4-BE49-F238E27FC236}">
                <a16:creationId xmlns:a16="http://schemas.microsoft.com/office/drawing/2014/main" id="{CD81EB72-2075-12DF-9186-0598CDEBC1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3687" y="5888037"/>
            <a:ext cx="1890713" cy="1122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51067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3F8310-BC7C-BDE6-AB0D-04A41DE90E9F}"/>
              </a:ext>
            </a:extLst>
          </p:cNvPr>
          <p:cNvSpPr>
            <a:spLocks noGrp="1"/>
          </p:cNvSpPr>
          <p:nvPr>
            <p:ph type="title"/>
          </p:nvPr>
        </p:nvSpPr>
        <p:spPr>
          <a:xfrm>
            <a:off x="838200" y="1"/>
            <a:ext cx="10515600" cy="1690688"/>
          </a:xfrm>
        </p:spPr>
        <p:txBody>
          <a:bodyPr>
            <a:normAutofit/>
          </a:bodyPr>
          <a:lstStyle/>
          <a:p>
            <a:r>
              <a:rPr lang="nl-NL" sz="3200" dirty="0">
                <a:latin typeface="Fontys Frutiger" panose="00000400000000000000" pitchFamily="2" charset="0"/>
              </a:rPr>
              <a:t>Oorzaken hypothyreoïdie</a:t>
            </a:r>
          </a:p>
        </p:txBody>
      </p:sp>
      <p:sp>
        <p:nvSpPr>
          <p:cNvPr id="3" name="Tijdelijke aanduiding voor inhoud 2">
            <a:extLst>
              <a:ext uri="{FF2B5EF4-FFF2-40B4-BE49-F238E27FC236}">
                <a16:creationId xmlns:a16="http://schemas.microsoft.com/office/drawing/2014/main" id="{5A65E372-6B90-132D-D840-16F098BA643E}"/>
              </a:ext>
            </a:extLst>
          </p:cNvPr>
          <p:cNvSpPr>
            <a:spLocks noGrp="1"/>
          </p:cNvSpPr>
          <p:nvPr>
            <p:ph idx="1"/>
          </p:nvPr>
        </p:nvSpPr>
        <p:spPr>
          <a:xfrm>
            <a:off x="663191" y="1590261"/>
            <a:ext cx="11103429" cy="4951216"/>
          </a:xfrm>
        </p:spPr>
        <p:txBody>
          <a:bodyPr>
            <a:normAutofit lnSpcReduction="10000"/>
          </a:bodyPr>
          <a:lstStyle/>
          <a:p>
            <a:pPr algn="l"/>
            <a:r>
              <a:rPr lang="nl-NL" sz="2000" b="0" i="0" u="none" strike="noStrike" baseline="0" dirty="0">
                <a:latin typeface="Fontys Frutiger" panose="00000400000000000000" pitchFamily="2" charset="0"/>
              </a:rPr>
              <a:t>De ziekte van Hashimoto (&gt; 90% van de patiënten).</a:t>
            </a:r>
          </a:p>
          <a:p>
            <a:pPr algn="l"/>
            <a:r>
              <a:rPr lang="nl-NL" sz="2000" b="0" i="0" u="none" strike="noStrike" baseline="0" dirty="0">
                <a:latin typeface="Fontys Frutiger" panose="00000400000000000000" pitchFamily="2" charset="0"/>
              </a:rPr>
              <a:t>Stille of pijnloze lymfocytaire </a:t>
            </a:r>
            <a:r>
              <a:rPr lang="nl-NL" sz="2000" b="0" i="0" u="none" strike="noStrike" baseline="0" dirty="0" err="1">
                <a:latin typeface="Fontys Frutiger" panose="00000400000000000000" pitchFamily="2" charset="0"/>
              </a:rPr>
              <a:t>thyreoïditis</a:t>
            </a:r>
            <a:r>
              <a:rPr lang="nl-NL" sz="2000" b="0" i="0" u="none" strike="noStrike" baseline="0" dirty="0">
                <a:latin typeface="Fontys Frutiger" panose="00000400000000000000" pitchFamily="2" charset="0"/>
              </a:rPr>
              <a:t>: moeilijk te onderscheiden van de ziekte van Hashimoto.</a:t>
            </a:r>
          </a:p>
          <a:p>
            <a:pPr algn="l"/>
            <a:r>
              <a:rPr lang="nl-NL" sz="2000" b="0" i="0" u="none" strike="noStrike" baseline="0" dirty="0" err="1">
                <a:latin typeface="Fontys Frutiger" panose="00000400000000000000" pitchFamily="2" charset="0"/>
              </a:rPr>
              <a:t>Postpartumthyreoïditis</a:t>
            </a:r>
            <a:r>
              <a:rPr lang="nl-NL" sz="2000" b="0" i="0" u="none" strike="noStrike" baseline="0" dirty="0">
                <a:latin typeface="Fontys Frutiger" panose="00000400000000000000" pitchFamily="2" charset="0"/>
              </a:rPr>
              <a:t>: treedt op &lt; 1 jaar na de bevalling</a:t>
            </a:r>
          </a:p>
          <a:p>
            <a:pPr algn="l"/>
            <a:r>
              <a:rPr lang="nl-NL" sz="2200" dirty="0">
                <a:latin typeface="Fontys Frutiger" panose="00000400000000000000" pitchFamily="2" charset="0"/>
              </a:rPr>
              <a:t>Iatrogene oorzaken: </a:t>
            </a:r>
            <a:endParaRPr lang="nl-NL" sz="2200" b="0" i="0" u="none" strike="noStrike" baseline="0" dirty="0">
              <a:latin typeface="Fontys Frutiger" panose="00000400000000000000" pitchFamily="2" charset="0"/>
            </a:endParaRPr>
          </a:p>
          <a:p>
            <a:pPr lvl="1">
              <a:buFont typeface="Wingdings" panose="05000000000000000000" pitchFamily="2" charset="2"/>
              <a:buChar char="Ø"/>
            </a:pPr>
            <a:r>
              <a:rPr lang="nl-NL" sz="1800" b="0" i="0" u="none" strike="noStrike" baseline="0" dirty="0">
                <a:latin typeface="Fontys Frutiger" panose="00000400000000000000" pitchFamily="2" charset="0"/>
              </a:rPr>
              <a:t> (</a:t>
            </a:r>
            <a:r>
              <a:rPr lang="nl-NL" sz="1800" b="0" i="0" u="none" strike="noStrike" baseline="0" dirty="0" err="1">
                <a:latin typeface="Fontys Frutiger" panose="00000400000000000000" pitchFamily="2" charset="0"/>
              </a:rPr>
              <a:t>hemi</a:t>
            </a:r>
            <a:r>
              <a:rPr lang="nl-NL" sz="1800" b="0" i="0" u="none" strike="noStrike" baseline="0" dirty="0">
                <a:latin typeface="Fontys Frutiger" panose="00000400000000000000" pitchFamily="2" charset="0"/>
              </a:rPr>
              <a:t>)</a:t>
            </a:r>
            <a:r>
              <a:rPr lang="nl-NL" sz="1800" b="0" i="0" u="none" strike="noStrike" baseline="0" dirty="0" err="1">
                <a:latin typeface="Fontys Frutiger" panose="00000400000000000000" pitchFamily="2" charset="0"/>
              </a:rPr>
              <a:t>thyreoïdectomie</a:t>
            </a:r>
            <a:endParaRPr lang="nl-NL" sz="1800" dirty="0">
              <a:latin typeface="Fontys Frutiger" panose="00000400000000000000" pitchFamily="2" charset="0"/>
            </a:endParaRPr>
          </a:p>
          <a:p>
            <a:pPr lvl="1">
              <a:buFont typeface="Wingdings" panose="05000000000000000000" pitchFamily="2" charset="2"/>
              <a:buChar char="Ø"/>
            </a:pPr>
            <a:r>
              <a:rPr lang="nl-NL" sz="1800" b="0" i="0" u="none" strike="noStrike" baseline="0" dirty="0">
                <a:latin typeface="Fontys Frutiger" panose="00000400000000000000" pitchFamily="2" charset="0"/>
              </a:rPr>
              <a:t>bestraling van de hals,</a:t>
            </a:r>
          </a:p>
          <a:p>
            <a:pPr lvl="1">
              <a:buFont typeface="Wingdings" panose="05000000000000000000" pitchFamily="2" charset="2"/>
              <a:buChar char="Ø"/>
            </a:pPr>
            <a:r>
              <a:rPr lang="nl-NL" sz="1800" b="0" i="0" u="none" strike="noStrike" baseline="0" dirty="0">
                <a:latin typeface="Fontys Frutiger" panose="00000400000000000000" pitchFamily="2" charset="0"/>
              </a:rPr>
              <a:t>behandeling met radioactief jodium,</a:t>
            </a:r>
          </a:p>
          <a:p>
            <a:pPr lvl="1">
              <a:buFont typeface="Wingdings" panose="05000000000000000000" pitchFamily="2" charset="2"/>
              <a:buChar char="Ø"/>
            </a:pPr>
            <a:r>
              <a:rPr lang="nl-NL" sz="2200" b="0" i="0" u="none" strike="noStrike" baseline="0" dirty="0">
                <a:latin typeface="Fontys Frutiger" panose="00000400000000000000" pitchFamily="2" charset="0"/>
              </a:rPr>
              <a:t>jodium bevattende</a:t>
            </a:r>
            <a:r>
              <a:rPr lang="nl-NL" sz="2200" dirty="0">
                <a:latin typeface="Fontys Frutiger" panose="00000400000000000000" pitchFamily="2" charset="0"/>
              </a:rPr>
              <a:t> </a:t>
            </a:r>
            <a:r>
              <a:rPr lang="nl-NL" sz="2200" b="0" i="0" u="none" strike="noStrike" baseline="0" dirty="0">
                <a:latin typeface="Fontys Frutiger" panose="00000400000000000000" pitchFamily="2" charset="0"/>
              </a:rPr>
              <a:t>contrastmiddelen, lithium- of jodium bevattende medicatie (effect meestal 12 weken na staken van het middel verdwenen, maar bij amiodaron kan het 6–9 maanden duren). Vaak is verder overleg of verwijzing nodig, omdat medicatie niet kan worden gestopt. </a:t>
            </a:r>
          </a:p>
          <a:p>
            <a:pPr lvl="1">
              <a:buFont typeface="Wingdings" panose="05000000000000000000" pitchFamily="2" charset="2"/>
              <a:buChar char="Ø"/>
            </a:pPr>
            <a:r>
              <a:rPr lang="nl-NL" sz="2200" b="0" i="0" u="none" strike="noStrike" baseline="0" dirty="0">
                <a:latin typeface="Fontys Frutiger" panose="00000400000000000000" pitchFamily="2" charset="0"/>
              </a:rPr>
              <a:t>Denk ook aan jodium bevattende zelfzorgmiddelen (bijvoorbeeld zeewier, kelp, visoliecapsules, </a:t>
            </a:r>
            <a:r>
              <a:rPr lang="nl-NL" sz="2200" b="0" i="0" u="none" strike="noStrike" baseline="0" dirty="0" err="1">
                <a:latin typeface="Fontys Frutiger" panose="00000400000000000000" pitchFamily="2" charset="0"/>
              </a:rPr>
              <a:t>multivitamines</a:t>
            </a:r>
            <a:r>
              <a:rPr lang="nl-NL" sz="2200" b="0" i="0" u="none" strike="noStrike" baseline="0" dirty="0">
                <a:latin typeface="Fontys Frutiger" panose="00000400000000000000" pitchFamily="2" charset="0"/>
              </a:rPr>
              <a:t> met jodium. Effect is meestal 12 weken na het staken van het middel verdwenen).</a:t>
            </a:r>
            <a:endParaRPr lang="nl-NL" sz="2200" dirty="0">
              <a:solidFill>
                <a:srgbClr val="373636"/>
              </a:solidFill>
              <a:latin typeface="Fontys Frutiger" panose="00000400000000000000" pitchFamily="2" charset="0"/>
            </a:endParaRPr>
          </a:p>
          <a:p>
            <a:pPr lvl="1">
              <a:buFont typeface="Wingdings" panose="05000000000000000000" pitchFamily="2" charset="2"/>
              <a:buChar char="Ø"/>
            </a:pPr>
            <a:endParaRPr lang="nl-NL" sz="2200" b="0" i="0" u="none" strike="noStrike" baseline="0" dirty="0">
              <a:latin typeface="Fontys Frutiger" panose="00000400000000000000" pitchFamily="2" charset="0"/>
            </a:endParaRPr>
          </a:p>
        </p:txBody>
      </p:sp>
      <p:pic>
        <p:nvPicPr>
          <p:cNvPr id="4" name="Picture 4">
            <a:extLst>
              <a:ext uri="{FF2B5EF4-FFF2-40B4-BE49-F238E27FC236}">
                <a16:creationId xmlns:a16="http://schemas.microsoft.com/office/drawing/2014/main" id="{3F034473-E94A-7609-00F3-F9CD42268A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71349" y="5955313"/>
            <a:ext cx="1520651" cy="9026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31778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3AFA92-9371-A0AD-9FDB-616C7EDE8B0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B29581E-37BF-9378-8AF4-AE53F32988C8}"/>
              </a:ext>
            </a:extLst>
          </p:cNvPr>
          <p:cNvSpPr>
            <a:spLocks noGrp="1"/>
          </p:cNvSpPr>
          <p:nvPr>
            <p:ph type="title"/>
          </p:nvPr>
        </p:nvSpPr>
        <p:spPr>
          <a:xfrm>
            <a:off x="838200" y="1"/>
            <a:ext cx="10515600" cy="1690688"/>
          </a:xfrm>
        </p:spPr>
        <p:txBody>
          <a:bodyPr>
            <a:normAutofit/>
          </a:bodyPr>
          <a:lstStyle/>
          <a:p>
            <a:r>
              <a:rPr lang="nl-NL" sz="3200" dirty="0">
                <a:latin typeface="Fontys Frutiger" panose="00000400000000000000" pitchFamily="2" charset="0"/>
              </a:rPr>
              <a:t>Hypothyreoïdie: levenslange behandeling bij </a:t>
            </a:r>
          </a:p>
        </p:txBody>
      </p:sp>
      <p:sp>
        <p:nvSpPr>
          <p:cNvPr id="3" name="Tijdelijke aanduiding voor inhoud 2">
            <a:extLst>
              <a:ext uri="{FF2B5EF4-FFF2-40B4-BE49-F238E27FC236}">
                <a16:creationId xmlns:a16="http://schemas.microsoft.com/office/drawing/2014/main" id="{7066F98F-03FC-D22A-5EA2-22ED243E8C12}"/>
              </a:ext>
            </a:extLst>
          </p:cNvPr>
          <p:cNvSpPr>
            <a:spLocks noGrp="1"/>
          </p:cNvSpPr>
          <p:nvPr>
            <p:ph idx="1"/>
          </p:nvPr>
        </p:nvSpPr>
        <p:spPr>
          <a:xfrm>
            <a:off x="663191" y="1590261"/>
            <a:ext cx="11103429" cy="4951216"/>
          </a:xfrm>
        </p:spPr>
        <p:txBody>
          <a:bodyPr>
            <a:normAutofit/>
          </a:bodyPr>
          <a:lstStyle/>
          <a:p>
            <a:pPr algn="l"/>
            <a:r>
              <a:rPr lang="nl-NL" sz="2400" b="0" i="0" u="none" strike="noStrike" baseline="0" dirty="0">
                <a:latin typeface="Fontys Frutiger" panose="00000400000000000000" pitchFamily="2" charset="0"/>
              </a:rPr>
              <a:t>De ziekte van Hashimoto (&gt; 90% van de patiënten).</a:t>
            </a:r>
          </a:p>
          <a:p>
            <a:pPr algn="l"/>
            <a:r>
              <a:rPr lang="nl-NL" sz="2400" dirty="0">
                <a:latin typeface="Fontys Frutiger" panose="00000400000000000000" pitchFamily="2" charset="0"/>
              </a:rPr>
              <a:t>Iatrogene oorzaken: </a:t>
            </a:r>
            <a:endParaRPr lang="nl-NL" sz="2400" b="0" i="0" u="none" strike="noStrike" baseline="0" dirty="0">
              <a:latin typeface="Fontys Frutiger" panose="00000400000000000000" pitchFamily="2" charset="0"/>
            </a:endParaRPr>
          </a:p>
          <a:p>
            <a:pPr lvl="1">
              <a:buFont typeface="Wingdings" panose="05000000000000000000" pitchFamily="2" charset="2"/>
              <a:buChar char="Ø"/>
            </a:pPr>
            <a:r>
              <a:rPr lang="nl-NL" b="0" i="0" u="none" strike="noStrike" baseline="0" dirty="0">
                <a:latin typeface="Fontys Frutiger" panose="00000400000000000000" pitchFamily="2" charset="0"/>
              </a:rPr>
              <a:t> (</a:t>
            </a:r>
            <a:r>
              <a:rPr lang="nl-NL" b="0" i="0" u="none" strike="noStrike" baseline="0" dirty="0" err="1">
                <a:latin typeface="Fontys Frutiger" panose="00000400000000000000" pitchFamily="2" charset="0"/>
              </a:rPr>
              <a:t>hemi</a:t>
            </a:r>
            <a:r>
              <a:rPr lang="nl-NL" b="0" i="0" u="none" strike="noStrike" baseline="0" dirty="0">
                <a:latin typeface="Fontys Frutiger" panose="00000400000000000000" pitchFamily="2" charset="0"/>
              </a:rPr>
              <a:t>)</a:t>
            </a:r>
            <a:r>
              <a:rPr lang="nl-NL" b="0" i="0" u="none" strike="noStrike" baseline="0" dirty="0" err="1">
                <a:latin typeface="Fontys Frutiger" panose="00000400000000000000" pitchFamily="2" charset="0"/>
              </a:rPr>
              <a:t>thyreoïdectomie</a:t>
            </a:r>
            <a:endParaRPr lang="nl-NL" dirty="0">
              <a:latin typeface="Fontys Frutiger" panose="00000400000000000000" pitchFamily="2" charset="0"/>
            </a:endParaRPr>
          </a:p>
          <a:p>
            <a:pPr lvl="1">
              <a:buFont typeface="Wingdings" panose="05000000000000000000" pitchFamily="2" charset="2"/>
              <a:buChar char="Ø"/>
            </a:pPr>
            <a:r>
              <a:rPr lang="nl-NL" b="0" i="0" u="none" strike="noStrike" baseline="0" dirty="0">
                <a:latin typeface="Fontys Frutiger" panose="00000400000000000000" pitchFamily="2" charset="0"/>
              </a:rPr>
              <a:t>bestraling van de hals,</a:t>
            </a:r>
          </a:p>
          <a:p>
            <a:pPr lvl="1">
              <a:buFont typeface="Wingdings" panose="05000000000000000000" pitchFamily="2" charset="2"/>
              <a:buChar char="Ø"/>
            </a:pPr>
            <a:r>
              <a:rPr lang="nl-NL" b="0" i="0" u="none" strike="noStrike" baseline="0" dirty="0">
                <a:latin typeface="Fontys Frutiger" panose="00000400000000000000" pitchFamily="2" charset="0"/>
              </a:rPr>
              <a:t>behandeling met radioactief jodium,</a:t>
            </a:r>
          </a:p>
          <a:p>
            <a:pPr marL="457200" lvl="1" indent="0">
              <a:buNone/>
            </a:pPr>
            <a:endParaRPr lang="nl-NL" sz="2200" b="0" i="0" u="none" strike="noStrike" baseline="0" dirty="0">
              <a:latin typeface="Fontys Frutiger" panose="00000400000000000000" pitchFamily="2" charset="0"/>
            </a:endParaRPr>
          </a:p>
        </p:txBody>
      </p:sp>
      <p:pic>
        <p:nvPicPr>
          <p:cNvPr id="5" name="Picture 4">
            <a:extLst>
              <a:ext uri="{FF2B5EF4-FFF2-40B4-BE49-F238E27FC236}">
                <a16:creationId xmlns:a16="http://schemas.microsoft.com/office/drawing/2014/main" id="{4297C44A-BA79-7571-7F63-FBA4753825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67182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42CF0-E11B-CC96-860A-ECCACD229A4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9294314-2600-4CE6-08AA-009048694F9E}"/>
              </a:ext>
            </a:extLst>
          </p:cNvPr>
          <p:cNvSpPr>
            <a:spLocks noGrp="1"/>
          </p:cNvSpPr>
          <p:nvPr>
            <p:ph type="title"/>
          </p:nvPr>
        </p:nvSpPr>
        <p:spPr>
          <a:xfrm>
            <a:off x="838200" y="1"/>
            <a:ext cx="10515600" cy="1690688"/>
          </a:xfrm>
        </p:spPr>
        <p:txBody>
          <a:bodyPr>
            <a:normAutofit/>
          </a:bodyPr>
          <a:lstStyle/>
          <a:p>
            <a:r>
              <a:rPr lang="nl-NL" sz="3200" dirty="0">
                <a:latin typeface="Fontys Frutiger" panose="00000400000000000000" pitchFamily="2" charset="0"/>
              </a:rPr>
              <a:t>Hypothyreoïdie: tijdelijke behandeling</a:t>
            </a:r>
          </a:p>
        </p:txBody>
      </p:sp>
      <p:sp>
        <p:nvSpPr>
          <p:cNvPr id="3" name="Tijdelijke aanduiding voor inhoud 2">
            <a:extLst>
              <a:ext uri="{FF2B5EF4-FFF2-40B4-BE49-F238E27FC236}">
                <a16:creationId xmlns:a16="http://schemas.microsoft.com/office/drawing/2014/main" id="{2F84FB1D-584F-3224-17AB-F2E97A2E3F92}"/>
              </a:ext>
            </a:extLst>
          </p:cNvPr>
          <p:cNvSpPr>
            <a:spLocks noGrp="1"/>
          </p:cNvSpPr>
          <p:nvPr>
            <p:ph idx="1"/>
          </p:nvPr>
        </p:nvSpPr>
        <p:spPr>
          <a:xfrm>
            <a:off x="663191" y="1590261"/>
            <a:ext cx="11103429" cy="4951216"/>
          </a:xfrm>
        </p:spPr>
        <p:txBody>
          <a:bodyPr>
            <a:normAutofit/>
          </a:bodyPr>
          <a:lstStyle/>
          <a:p>
            <a:pPr algn="l"/>
            <a:r>
              <a:rPr lang="nl-NL" sz="2000" b="0" i="0" u="none" strike="noStrike" baseline="0" dirty="0" err="1">
                <a:latin typeface="Fontys Frutiger" panose="00000400000000000000" pitchFamily="2" charset="0"/>
              </a:rPr>
              <a:t>Postpartumthyreoïditis</a:t>
            </a:r>
            <a:r>
              <a:rPr lang="nl-NL" sz="2000" b="0" i="0" u="none" strike="noStrike" baseline="0" dirty="0">
                <a:latin typeface="Fontys Frutiger" panose="00000400000000000000" pitchFamily="2" charset="0"/>
              </a:rPr>
              <a:t>: treedt op &lt; 1 jaar na de bevalling. Spontaan herstel maar bij 25-50 % van de patiënten in de jaren daarna alsnog hypothyreoïdie, die blijvende behandeling vereist. </a:t>
            </a:r>
          </a:p>
          <a:p>
            <a:pPr algn="l"/>
            <a:r>
              <a:rPr lang="nl-NL" sz="2000" dirty="0">
                <a:latin typeface="Fontys Frutiger" panose="00000400000000000000" pitchFamily="2" charset="0"/>
              </a:rPr>
              <a:t>Zelden bij s</a:t>
            </a:r>
            <a:r>
              <a:rPr lang="nl-NL" sz="2000" b="0" i="0" u="none" strike="noStrike" baseline="0" dirty="0">
                <a:latin typeface="Fontys Frutiger" panose="00000400000000000000" pitchFamily="2" charset="0"/>
              </a:rPr>
              <a:t>tille of pijnloze lymfocytaire </a:t>
            </a:r>
            <a:r>
              <a:rPr lang="nl-NL" sz="2000" b="0" i="0" u="none" strike="noStrike" baseline="0" dirty="0" err="1">
                <a:latin typeface="Fontys Frutiger" panose="00000400000000000000" pitchFamily="2" charset="0"/>
              </a:rPr>
              <a:t>thyreoïditis</a:t>
            </a:r>
            <a:endParaRPr lang="nl-NL" sz="2000" dirty="0">
              <a:latin typeface="Fontys Frutiger" panose="00000400000000000000" pitchFamily="2" charset="0"/>
            </a:endParaRPr>
          </a:p>
          <a:p>
            <a:pPr algn="l"/>
            <a:r>
              <a:rPr lang="nl-NL" sz="2000" b="0" i="0" u="none" strike="noStrike" baseline="0" dirty="0">
                <a:latin typeface="Fontys Frutiger" panose="00000400000000000000" pitchFamily="2" charset="0"/>
              </a:rPr>
              <a:t>iatrogene oorzaken </a:t>
            </a:r>
          </a:p>
          <a:p>
            <a:pPr lvl="1">
              <a:buFont typeface="Wingdings" panose="05000000000000000000" pitchFamily="2" charset="2"/>
              <a:buChar char="Ø"/>
            </a:pPr>
            <a:r>
              <a:rPr lang="nl-NL" sz="2000" b="0" i="0" u="none" strike="noStrike" baseline="0" dirty="0">
                <a:latin typeface="Fontys Frutiger" panose="00000400000000000000" pitchFamily="2" charset="0"/>
              </a:rPr>
              <a:t>zoals jodium bevattende</a:t>
            </a:r>
            <a:r>
              <a:rPr lang="nl-NL" sz="2000" dirty="0">
                <a:latin typeface="Fontys Frutiger" panose="00000400000000000000" pitchFamily="2" charset="0"/>
              </a:rPr>
              <a:t> </a:t>
            </a:r>
            <a:r>
              <a:rPr lang="nl-NL" sz="2000" b="0" i="0" u="none" strike="noStrike" baseline="0" dirty="0">
                <a:latin typeface="Fontys Frutiger" panose="00000400000000000000" pitchFamily="2" charset="0"/>
              </a:rPr>
              <a:t>contrastmiddelen </a:t>
            </a:r>
            <a:r>
              <a:rPr lang="nl-NL" sz="2000" b="0" i="0" u="none" strike="noStrike" baseline="0" dirty="0">
                <a:latin typeface="Fontys Frutiger" panose="00000400000000000000" pitchFamily="2" charset="0"/>
                <a:sym typeface="Wingdings" panose="05000000000000000000" pitchFamily="2" charset="2"/>
              </a:rPr>
              <a:t> spontaan herstel</a:t>
            </a:r>
          </a:p>
          <a:p>
            <a:pPr lvl="1">
              <a:buFont typeface="Wingdings" panose="05000000000000000000" pitchFamily="2" charset="2"/>
              <a:buChar char="Ø"/>
            </a:pPr>
            <a:r>
              <a:rPr lang="nl-NL" sz="2000" b="0" i="0" u="none" strike="noStrike" baseline="0" dirty="0">
                <a:latin typeface="Fontys Frutiger" panose="00000400000000000000" pitchFamily="2" charset="0"/>
              </a:rPr>
              <a:t> lithium- of jodium bevattende medicatie: i.o.m. behandelaars stoppen. Indien dit niet kan behandeling met levothyroxine </a:t>
            </a:r>
          </a:p>
          <a:p>
            <a:pPr lvl="1">
              <a:buFont typeface="Wingdings" panose="05000000000000000000" pitchFamily="2" charset="2"/>
              <a:buChar char="Ø"/>
            </a:pPr>
            <a:r>
              <a:rPr lang="nl-NL" sz="2000" b="0" i="0" u="none" strike="noStrike" baseline="0" dirty="0">
                <a:latin typeface="Fontys Frutiger" panose="00000400000000000000" pitchFamily="2" charset="0"/>
              </a:rPr>
              <a:t>jodium bevattende zelfzorgmiddelen </a:t>
            </a:r>
            <a:r>
              <a:rPr lang="nl-NL" sz="2000" b="0" i="0" u="none" strike="noStrike" baseline="0" dirty="0">
                <a:latin typeface="Fontys Frutiger" panose="00000400000000000000" pitchFamily="2" charset="0"/>
                <a:sym typeface="Wingdings" panose="05000000000000000000" pitchFamily="2" charset="2"/>
              </a:rPr>
              <a:t> stoppen</a:t>
            </a:r>
            <a:endParaRPr lang="nl-NL" sz="2000" dirty="0">
              <a:solidFill>
                <a:srgbClr val="373636"/>
              </a:solidFill>
              <a:latin typeface="Fontys Frutiger" panose="00000400000000000000" pitchFamily="2" charset="0"/>
            </a:endParaRPr>
          </a:p>
          <a:p>
            <a:pPr marL="457200" lvl="1" indent="0">
              <a:buNone/>
            </a:pPr>
            <a:endParaRPr lang="nl-NL" sz="2200" b="0" i="0" u="none" strike="noStrike" baseline="0" dirty="0">
              <a:latin typeface="Fontys Frutiger" panose="00000400000000000000" pitchFamily="2" charset="0"/>
            </a:endParaRPr>
          </a:p>
        </p:txBody>
      </p:sp>
      <p:pic>
        <p:nvPicPr>
          <p:cNvPr id="5" name="Picture 4">
            <a:extLst>
              <a:ext uri="{FF2B5EF4-FFF2-40B4-BE49-F238E27FC236}">
                <a16:creationId xmlns:a16="http://schemas.microsoft.com/office/drawing/2014/main" id="{C0FAEBA7-B41A-8359-9860-A27CF477EF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90671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18B09C-6327-015B-B425-CBFB3E6A8BCF}"/>
              </a:ext>
            </a:extLst>
          </p:cNvPr>
          <p:cNvSpPr>
            <a:spLocks noGrp="1"/>
          </p:cNvSpPr>
          <p:nvPr>
            <p:ph type="title"/>
          </p:nvPr>
        </p:nvSpPr>
        <p:spPr/>
        <p:txBody>
          <a:bodyPr>
            <a:normAutofit/>
          </a:bodyPr>
          <a:lstStyle/>
          <a:p>
            <a:r>
              <a:rPr lang="nl-NL" sz="2800" dirty="0">
                <a:latin typeface="Fontys Frutiger" panose="00000400000000000000" pitchFamily="2" charset="0"/>
              </a:rPr>
              <a:t>Ziekte van Hashimoto </a:t>
            </a:r>
          </a:p>
        </p:txBody>
      </p:sp>
      <p:sp>
        <p:nvSpPr>
          <p:cNvPr id="3" name="Tijdelijke aanduiding voor inhoud 2">
            <a:extLst>
              <a:ext uri="{FF2B5EF4-FFF2-40B4-BE49-F238E27FC236}">
                <a16:creationId xmlns:a16="http://schemas.microsoft.com/office/drawing/2014/main" id="{458FCDD3-E495-EA0F-DE1D-0862A51AA43A}"/>
              </a:ext>
            </a:extLst>
          </p:cNvPr>
          <p:cNvSpPr>
            <a:spLocks noGrp="1"/>
          </p:cNvSpPr>
          <p:nvPr>
            <p:ph idx="1"/>
          </p:nvPr>
        </p:nvSpPr>
        <p:spPr/>
        <p:txBody>
          <a:bodyPr>
            <a:normAutofit/>
          </a:bodyPr>
          <a:lstStyle/>
          <a:p>
            <a:pPr algn="l"/>
            <a:r>
              <a:rPr lang="nl-NL" sz="2000" b="0" i="0" u="none" strike="noStrike" baseline="0" dirty="0">
                <a:latin typeface="Fontys Frutiger" panose="00000400000000000000" pitchFamily="2" charset="0"/>
              </a:rPr>
              <a:t>auto-immuunziekte </a:t>
            </a:r>
          </a:p>
          <a:p>
            <a:pPr algn="l"/>
            <a:r>
              <a:rPr lang="nl-NL" sz="2000" b="0" i="0" u="none" strike="noStrike" baseline="0" dirty="0">
                <a:latin typeface="Fontys Frutiger" panose="00000400000000000000" pitchFamily="2" charset="0"/>
              </a:rPr>
              <a:t> chronische ziekte van de schildklier</a:t>
            </a:r>
          </a:p>
          <a:p>
            <a:pPr algn="l"/>
            <a:r>
              <a:rPr lang="nl-NL" sz="2000" b="0" i="0" u="none" strike="noStrike" baseline="0" dirty="0">
                <a:latin typeface="Fontys Frutiger" panose="00000400000000000000" pitchFamily="2" charset="0"/>
              </a:rPr>
              <a:t>belangrijkste oorzaak van primaire hypothyreoïdie</a:t>
            </a:r>
          </a:p>
          <a:p>
            <a:pPr algn="l"/>
            <a:r>
              <a:rPr lang="nl-NL" sz="2000" dirty="0">
                <a:latin typeface="Fontys Frutiger" panose="00000400000000000000" pitchFamily="2" charset="0"/>
              </a:rPr>
              <a:t>H</a:t>
            </a:r>
            <a:r>
              <a:rPr lang="nl-NL" sz="2000" b="0" i="0" u="none" strike="noStrike" baseline="0" dirty="0">
                <a:latin typeface="Fontys Frutiger" panose="00000400000000000000" pitchFamily="2" charset="0"/>
              </a:rPr>
              <a:t>oofdzakelijk bij vrouwen</a:t>
            </a:r>
          </a:p>
          <a:p>
            <a:pPr algn="l"/>
            <a:r>
              <a:rPr lang="nl-NL" sz="2000" b="0" i="0" u="none" strike="noStrike" baseline="0" dirty="0">
                <a:latin typeface="Fontys Frutiger" panose="00000400000000000000" pitchFamily="2" charset="0"/>
              </a:rPr>
              <a:t>in 90-95% de oorzaak van hypothyreoïdie</a:t>
            </a:r>
          </a:p>
          <a:p>
            <a:pPr algn="l"/>
            <a:r>
              <a:rPr lang="nl-NL" sz="2000" b="0" i="0" u="none" strike="noStrike" baseline="0" dirty="0">
                <a:latin typeface="Fontys Frutiger" panose="00000400000000000000" pitchFamily="2" charset="0"/>
              </a:rPr>
              <a:t>Levenslange substitutietherapie is nodig.</a:t>
            </a:r>
            <a:endParaRPr lang="nl-NL" sz="2000" dirty="0">
              <a:latin typeface="Fontys Frutiger" panose="00000400000000000000" pitchFamily="2" charset="0"/>
            </a:endParaRPr>
          </a:p>
        </p:txBody>
      </p:sp>
      <p:pic>
        <p:nvPicPr>
          <p:cNvPr id="4" name="Picture 4">
            <a:extLst>
              <a:ext uri="{FF2B5EF4-FFF2-40B4-BE49-F238E27FC236}">
                <a16:creationId xmlns:a16="http://schemas.microsoft.com/office/drawing/2014/main" id="{8298C537-39C7-EE15-AC2B-307035A9B9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90926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94E83-9430-DB6A-A12E-6E7603774F0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B13609F-2C18-A58B-E4D6-9486B1A5D62A}"/>
              </a:ext>
            </a:extLst>
          </p:cNvPr>
          <p:cNvSpPr>
            <a:spLocks noGrp="1"/>
          </p:cNvSpPr>
          <p:nvPr>
            <p:ph type="title"/>
          </p:nvPr>
        </p:nvSpPr>
        <p:spPr/>
        <p:txBody>
          <a:bodyPr>
            <a:normAutofit/>
          </a:bodyPr>
          <a:lstStyle/>
          <a:p>
            <a:r>
              <a:rPr lang="nl-NL" sz="2800" i="0" u="none" strike="noStrike" baseline="0" dirty="0">
                <a:latin typeface="Fontys Frutiger" panose="00000400000000000000" pitchFamily="2" charset="0"/>
              </a:rPr>
              <a:t>Stille of pijnloze lymfocytaire </a:t>
            </a:r>
            <a:r>
              <a:rPr lang="nl-NL" sz="2800" i="0" u="none" strike="noStrike" baseline="0" dirty="0" err="1">
                <a:latin typeface="Fontys Frutiger" panose="00000400000000000000" pitchFamily="2" charset="0"/>
              </a:rPr>
              <a:t>thyreoïditis</a:t>
            </a:r>
            <a:endParaRPr lang="nl-NL" sz="2800" dirty="0">
              <a:latin typeface="Fontys Frutiger" panose="00000400000000000000" pitchFamily="2" charset="0"/>
            </a:endParaRPr>
          </a:p>
        </p:txBody>
      </p:sp>
      <p:sp>
        <p:nvSpPr>
          <p:cNvPr id="3" name="Tijdelijke aanduiding voor inhoud 2">
            <a:extLst>
              <a:ext uri="{FF2B5EF4-FFF2-40B4-BE49-F238E27FC236}">
                <a16:creationId xmlns:a16="http://schemas.microsoft.com/office/drawing/2014/main" id="{EE4E35BB-6CE8-F10A-E5A2-AE3DAE0D2A90}"/>
              </a:ext>
            </a:extLst>
          </p:cNvPr>
          <p:cNvSpPr>
            <a:spLocks noGrp="1"/>
          </p:cNvSpPr>
          <p:nvPr>
            <p:ph idx="1"/>
          </p:nvPr>
        </p:nvSpPr>
        <p:spPr/>
        <p:txBody>
          <a:bodyPr>
            <a:normAutofit/>
          </a:bodyPr>
          <a:lstStyle/>
          <a:p>
            <a:pPr algn="l"/>
            <a:r>
              <a:rPr lang="nl-NL" sz="2000" dirty="0">
                <a:latin typeface="Fontys Frutiger" panose="00000400000000000000" pitchFamily="2" charset="0"/>
              </a:rPr>
              <a:t>A</a:t>
            </a:r>
            <a:r>
              <a:rPr lang="nl-NL" sz="2000" b="0" i="0" u="none" strike="noStrike" baseline="0" dirty="0">
                <a:latin typeface="Fontys Frutiger" panose="00000400000000000000" pitchFamily="2" charset="0"/>
              </a:rPr>
              <a:t>uto-immuunziekte </a:t>
            </a:r>
          </a:p>
          <a:p>
            <a:pPr algn="l"/>
            <a:r>
              <a:rPr lang="nl-NL" sz="2000" dirty="0">
                <a:latin typeface="Fontys Frutiger" panose="00000400000000000000" pitchFamily="2" charset="0"/>
              </a:rPr>
              <a:t>D</a:t>
            </a:r>
            <a:r>
              <a:rPr lang="nl-NL" sz="2000" b="0" i="0" u="none" strike="noStrike" baseline="0" dirty="0">
                <a:latin typeface="Fontys Frutiger" panose="00000400000000000000" pitchFamily="2" charset="0"/>
              </a:rPr>
              <a:t>estructie van schildklierweefsel, gevolgd door regeneratie. </a:t>
            </a:r>
          </a:p>
          <a:p>
            <a:pPr algn="l"/>
            <a:r>
              <a:rPr lang="nl-NL" sz="2000" dirty="0">
                <a:latin typeface="Fontys Frutiger" panose="00000400000000000000" pitchFamily="2" charset="0"/>
              </a:rPr>
              <a:t>H</a:t>
            </a:r>
            <a:r>
              <a:rPr lang="nl-NL" sz="2000" b="0" i="0" u="none" strike="noStrike" baseline="0" dirty="0">
                <a:latin typeface="Fontys Frutiger" panose="00000400000000000000" pitchFamily="2" charset="0"/>
              </a:rPr>
              <a:t>ypothyreoïdie kan optreden</a:t>
            </a:r>
          </a:p>
          <a:p>
            <a:pPr algn="l"/>
            <a:r>
              <a:rPr lang="nl-NL" sz="2000" dirty="0">
                <a:latin typeface="Fontys Frutiger" panose="00000400000000000000" pitchFamily="2" charset="0"/>
              </a:rPr>
              <a:t>Of </a:t>
            </a:r>
            <a:r>
              <a:rPr lang="nl-NL" sz="2000" b="0" i="0" u="none" strike="noStrike" baseline="0" dirty="0">
                <a:latin typeface="Fontys Frutiger" panose="00000400000000000000" pitchFamily="2" charset="0"/>
              </a:rPr>
              <a:t> schildklierhormoon kan weglekken uit de cel door destructie met als gevolg thyreotoxicose </a:t>
            </a:r>
          </a:p>
          <a:p>
            <a:pPr algn="l"/>
            <a:r>
              <a:rPr lang="nl-NL" sz="2000" b="0" i="0" u="none" strike="noStrike" baseline="0" dirty="0">
                <a:latin typeface="Fontys Frutiger" panose="00000400000000000000" pitchFamily="2" charset="0"/>
              </a:rPr>
              <a:t>Kenmerkend spontane herstel in 1-4 maanden </a:t>
            </a:r>
          </a:p>
          <a:p>
            <a:pPr algn="l"/>
            <a:r>
              <a:rPr lang="nl-NL" sz="2000" b="0" i="0" u="none" strike="noStrike" baseline="0" dirty="0">
                <a:latin typeface="Fontys Frutiger" panose="00000400000000000000" pitchFamily="2" charset="0"/>
              </a:rPr>
              <a:t>verloop meestal asymptomatisch</a:t>
            </a:r>
          </a:p>
          <a:p>
            <a:pPr algn="l"/>
            <a:r>
              <a:rPr lang="nl-NL" sz="2000" b="0" i="0" u="none" strike="noStrike" baseline="0" dirty="0">
                <a:latin typeface="Fontys Frutiger" panose="00000400000000000000" pitchFamily="2" charset="0"/>
              </a:rPr>
              <a:t>Substitutietherapie is zelden nodig</a:t>
            </a:r>
          </a:p>
        </p:txBody>
      </p:sp>
      <p:pic>
        <p:nvPicPr>
          <p:cNvPr id="4" name="Picture 4">
            <a:extLst>
              <a:ext uri="{FF2B5EF4-FFF2-40B4-BE49-F238E27FC236}">
                <a16:creationId xmlns:a16="http://schemas.microsoft.com/office/drawing/2014/main" id="{5BAED397-5CF9-C1F2-E6F7-21AD9E3BA0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48764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AD781-1E5C-F32D-B14E-C120A808D18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5F50CBC-45DF-E980-2A10-2C206570044E}"/>
              </a:ext>
            </a:extLst>
          </p:cNvPr>
          <p:cNvSpPr>
            <a:spLocks noGrp="1"/>
          </p:cNvSpPr>
          <p:nvPr>
            <p:ph type="title"/>
          </p:nvPr>
        </p:nvSpPr>
        <p:spPr/>
        <p:txBody>
          <a:bodyPr>
            <a:normAutofit/>
          </a:bodyPr>
          <a:lstStyle/>
          <a:p>
            <a:r>
              <a:rPr lang="nl-NL" sz="2800" dirty="0">
                <a:latin typeface="Fontys Frutiger" panose="00000400000000000000" pitchFamily="2" charset="0"/>
              </a:rPr>
              <a:t>Verwijzing hypothyreoïdie naar internist-endocrinoloog</a:t>
            </a:r>
          </a:p>
        </p:txBody>
      </p:sp>
      <p:sp>
        <p:nvSpPr>
          <p:cNvPr id="3" name="Tijdelijke aanduiding voor inhoud 2">
            <a:extLst>
              <a:ext uri="{FF2B5EF4-FFF2-40B4-BE49-F238E27FC236}">
                <a16:creationId xmlns:a16="http://schemas.microsoft.com/office/drawing/2014/main" id="{F0C0B50B-ABFE-9B7A-3D21-40FE6D42B655}"/>
              </a:ext>
            </a:extLst>
          </p:cNvPr>
          <p:cNvSpPr>
            <a:spLocks noGrp="1"/>
          </p:cNvSpPr>
          <p:nvPr>
            <p:ph idx="1"/>
          </p:nvPr>
        </p:nvSpPr>
        <p:spPr/>
        <p:txBody>
          <a:bodyPr>
            <a:normAutofit/>
          </a:bodyPr>
          <a:lstStyle/>
          <a:p>
            <a:pPr algn="l">
              <a:buFont typeface="Arial" panose="020B0604020202020204" pitchFamily="34" charset="0"/>
              <a:buChar char="•"/>
            </a:pPr>
            <a:r>
              <a:rPr lang="nl-NL" sz="2000" b="0" i="0" dirty="0">
                <a:solidFill>
                  <a:srgbClr val="373636"/>
                </a:solidFill>
                <a:effectLst/>
                <a:latin typeface="Fontys Frutiger" panose="00000400000000000000" pitchFamily="2" charset="0"/>
              </a:rPr>
              <a:t>spoed bij vermoeden van een </a:t>
            </a:r>
            <a:r>
              <a:rPr lang="nl-NL" sz="2000" b="0" i="0" dirty="0" err="1">
                <a:solidFill>
                  <a:srgbClr val="373636"/>
                </a:solidFill>
                <a:effectLst/>
                <a:latin typeface="Fontys Frutiger" panose="00000400000000000000" pitchFamily="2" charset="0"/>
              </a:rPr>
              <a:t>hypothyreote</a:t>
            </a:r>
            <a:r>
              <a:rPr lang="nl-NL" sz="2000" b="0" i="0" dirty="0">
                <a:solidFill>
                  <a:srgbClr val="373636"/>
                </a:solidFill>
                <a:effectLst/>
                <a:latin typeface="Fontys Frutiger" panose="00000400000000000000" pitchFamily="2" charset="0"/>
              </a:rPr>
              <a:t> crisis</a:t>
            </a:r>
          </a:p>
          <a:p>
            <a:pPr algn="l">
              <a:buFont typeface="Arial" panose="020B0604020202020204" pitchFamily="34" charset="0"/>
              <a:buChar char="•"/>
            </a:pPr>
            <a:r>
              <a:rPr lang="nl-NL" sz="2000" b="0" i="0" dirty="0">
                <a:solidFill>
                  <a:srgbClr val="373636"/>
                </a:solidFill>
                <a:effectLst/>
                <a:latin typeface="Fontys Frutiger" panose="00000400000000000000" pitchFamily="2" charset="0"/>
              </a:rPr>
              <a:t>een kinderwens of zwangerschap</a:t>
            </a:r>
          </a:p>
          <a:p>
            <a:pPr algn="l">
              <a:buFont typeface="Arial" panose="020B0604020202020204" pitchFamily="34" charset="0"/>
              <a:buChar char="•"/>
            </a:pPr>
            <a:r>
              <a:rPr lang="nl-NL" sz="2000" b="0" i="0" dirty="0">
                <a:solidFill>
                  <a:srgbClr val="373636"/>
                </a:solidFill>
                <a:effectLst/>
                <a:latin typeface="Fontys Frutiger" panose="00000400000000000000" pitchFamily="2" charset="0"/>
              </a:rPr>
              <a:t>TSH (en/of TRH) onderproductie (bij laag FT4)</a:t>
            </a:r>
          </a:p>
          <a:p>
            <a:pPr algn="l"/>
            <a:r>
              <a:rPr lang="nl-NL" sz="2000" b="0" i="0" u="none" strike="noStrike" baseline="0" dirty="0">
                <a:latin typeface="Fontys Frutiger" panose="00000400000000000000" pitchFamily="2" charset="0"/>
              </a:rPr>
              <a:t>Ernstige cardiale problemen (hartfalen in NYHA-klasse III-IV en angina pectoris met klachten bij geringe inspanning)</a:t>
            </a:r>
          </a:p>
          <a:p>
            <a:pPr algn="l"/>
            <a:r>
              <a:rPr lang="nl-NL" sz="2000" dirty="0">
                <a:latin typeface="Fontys Frutiger" panose="00000400000000000000" pitchFamily="2" charset="0"/>
              </a:rPr>
              <a:t>E</a:t>
            </a:r>
            <a:r>
              <a:rPr lang="nl-NL" sz="2000" b="0" i="0" u="none" strike="noStrike" baseline="0" dirty="0">
                <a:latin typeface="Fontys Frutiger" panose="00000400000000000000" pitchFamily="2" charset="0"/>
              </a:rPr>
              <a:t>rnstige persisterende klachten ondanks adequate behandeling met levothyroxine gedurende meer dan 6 maanden met normaal TSH.</a:t>
            </a:r>
            <a:endParaRPr lang="nl-NL" sz="2000" b="0" i="0" dirty="0">
              <a:solidFill>
                <a:srgbClr val="373636"/>
              </a:solidFill>
              <a:effectLst/>
              <a:latin typeface="Fontys Frutiger" panose="00000400000000000000" pitchFamily="2" charset="0"/>
            </a:endParaRPr>
          </a:p>
          <a:p>
            <a:pPr algn="l">
              <a:buFont typeface="Arial" panose="020B0604020202020204" pitchFamily="34" charset="0"/>
              <a:buChar char="•"/>
            </a:pPr>
            <a:r>
              <a:rPr lang="nl-NL" sz="2000" dirty="0">
                <a:solidFill>
                  <a:srgbClr val="373636"/>
                </a:solidFill>
                <a:latin typeface="Fontys Frutiger" panose="00000400000000000000" pitchFamily="2" charset="0"/>
              </a:rPr>
              <a:t>(Overleg internist met moeilijk instelbare diabetes mellitus type 1) </a:t>
            </a:r>
            <a:endParaRPr lang="nl-NL" sz="2000" b="0" i="0" dirty="0">
              <a:solidFill>
                <a:srgbClr val="373636"/>
              </a:solidFill>
              <a:effectLst/>
              <a:latin typeface="Fontys Frutiger" panose="00000400000000000000" pitchFamily="2" charset="0"/>
            </a:endParaRPr>
          </a:p>
          <a:p>
            <a:endParaRPr lang="nl-NL" dirty="0"/>
          </a:p>
        </p:txBody>
      </p:sp>
      <p:pic>
        <p:nvPicPr>
          <p:cNvPr id="4" name="Picture 4">
            <a:extLst>
              <a:ext uri="{FF2B5EF4-FFF2-40B4-BE49-F238E27FC236}">
                <a16:creationId xmlns:a16="http://schemas.microsoft.com/office/drawing/2014/main" id="{B4035D40-EB63-A10D-BC54-D6F879FF8E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62779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CF315-CC5B-DE0F-7ECC-97C324B47E2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BD6880D-5DCD-BE48-DF28-2C681CDB12C3}"/>
              </a:ext>
            </a:extLst>
          </p:cNvPr>
          <p:cNvSpPr>
            <a:spLocks noGrp="1"/>
          </p:cNvSpPr>
          <p:nvPr>
            <p:ph type="title"/>
          </p:nvPr>
        </p:nvSpPr>
        <p:spPr/>
        <p:txBody>
          <a:bodyPr/>
          <a:lstStyle/>
          <a:p>
            <a:r>
              <a:rPr lang="nl-NL" dirty="0"/>
              <a:t>Behandeling hypothyreoïdie </a:t>
            </a:r>
          </a:p>
        </p:txBody>
      </p:sp>
      <p:sp>
        <p:nvSpPr>
          <p:cNvPr id="3" name="Tijdelijke aanduiding voor inhoud 2">
            <a:extLst>
              <a:ext uri="{FF2B5EF4-FFF2-40B4-BE49-F238E27FC236}">
                <a16:creationId xmlns:a16="http://schemas.microsoft.com/office/drawing/2014/main" id="{4E064FF0-479D-6C58-3A8D-83F4D5D6E499}"/>
              </a:ext>
            </a:extLst>
          </p:cNvPr>
          <p:cNvSpPr>
            <a:spLocks noGrp="1"/>
          </p:cNvSpPr>
          <p:nvPr>
            <p:ph idx="1"/>
          </p:nvPr>
        </p:nvSpPr>
        <p:spPr/>
        <p:txBody>
          <a:bodyPr/>
          <a:lstStyle/>
          <a:p>
            <a:pPr marL="0" indent="0">
              <a:buNone/>
            </a:pPr>
            <a:r>
              <a:rPr lang="nl-NL" dirty="0"/>
              <a:t>Geen cardiale mortaliteit: </a:t>
            </a:r>
          </a:p>
          <a:p>
            <a:pPr marL="0" indent="0">
              <a:buNone/>
            </a:pPr>
            <a:endParaRPr lang="nl-NL" dirty="0"/>
          </a:p>
          <a:p>
            <a:pPr algn="l">
              <a:buFont typeface="Arial" panose="020B0604020202020204" pitchFamily="34" charset="0"/>
              <a:buChar char="•"/>
            </a:pPr>
            <a:r>
              <a:rPr lang="nl-NL" b="0" i="0" dirty="0">
                <a:solidFill>
                  <a:srgbClr val="373636"/>
                </a:solidFill>
                <a:effectLst/>
                <a:latin typeface="alegreya-sans"/>
              </a:rPr>
              <a:t>Start met 1,6 µg levothyroxine per kg lichaamsgewicht tot een maximale startdosis van 150 </a:t>
            </a:r>
            <a:r>
              <a:rPr lang="nl-NL" b="0" i="0" dirty="0" err="1">
                <a:solidFill>
                  <a:srgbClr val="373636"/>
                </a:solidFill>
                <a:effectLst/>
                <a:latin typeface="alegreya-sans"/>
              </a:rPr>
              <a:t>microg</a:t>
            </a:r>
            <a:r>
              <a:rPr lang="nl-NL" b="0" i="0" dirty="0">
                <a:solidFill>
                  <a:srgbClr val="373636"/>
                </a:solidFill>
                <a:effectLst/>
                <a:latin typeface="alegreya-sans"/>
              </a:rPr>
              <a:t>.</a:t>
            </a:r>
          </a:p>
          <a:p>
            <a:pPr algn="l">
              <a:buFont typeface="Arial" panose="020B0604020202020204" pitchFamily="34" charset="0"/>
              <a:buChar char="•"/>
            </a:pPr>
            <a:r>
              <a:rPr lang="nl-NL" b="0" i="0" dirty="0">
                <a:solidFill>
                  <a:srgbClr val="373636"/>
                </a:solidFill>
                <a:effectLst/>
                <a:latin typeface="alegreya-sans"/>
              </a:rPr>
              <a:t>Controleer elke 6 weken met vooraf bepaling van TSH en vrije T</a:t>
            </a:r>
            <a:r>
              <a:rPr lang="nl-NL" b="0" i="0" baseline="-25000" dirty="0">
                <a:solidFill>
                  <a:srgbClr val="373636"/>
                </a:solidFill>
                <a:effectLst/>
                <a:latin typeface="alegreya-sans"/>
              </a:rPr>
              <a:t>4</a:t>
            </a:r>
            <a:r>
              <a:rPr lang="nl-NL" b="0" i="0" dirty="0">
                <a:solidFill>
                  <a:srgbClr val="373636"/>
                </a:solidFill>
                <a:effectLst/>
                <a:latin typeface="alegreya-sans"/>
              </a:rPr>
              <a:t>.</a:t>
            </a:r>
          </a:p>
          <a:p>
            <a:pPr algn="l">
              <a:buFont typeface="Arial" panose="020B0604020202020204" pitchFamily="34" charset="0"/>
              <a:buChar char="•"/>
            </a:pPr>
            <a:r>
              <a:rPr lang="nl-NL" b="0" i="0" dirty="0">
                <a:solidFill>
                  <a:srgbClr val="373636"/>
                </a:solidFill>
                <a:effectLst/>
                <a:latin typeface="alegreya-sans"/>
              </a:rPr>
              <a:t>Verhoog (soms verlaag) de dosis elke 6 weken met 12,5 tot 25 µg levothyroxine totdat het doel bereikt is</a:t>
            </a:r>
          </a:p>
          <a:p>
            <a:pPr algn="l">
              <a:buFont typeface="Arial" panose="020B0604020202020204" pitchFamily="34" charset="0"/>
              <a:buChar char="•"/>
            </a:pPr>
            <a:r>
              <a:rPr lang="nl-NL" dirty="0">
                <a:solidFill>
                  <a:srgbClr val="373636"/>
                </a:solidFill>
                <a:latin typeface="alegreya-sans"/>
              </a:rPr>
              <a:t>Bij goed ingestelde patiënten zijn klachtenvrij en TSH is meestal laag normaal en FT4 hoog normaal (TSH </a:t>
            </a:r>
            <a:r>
              <a:rPr lang="nl-NL" u="sng" dirty="0">
                <a:solidFill>
                  <a:srgbClr val="373636"/>
                </a:solidFill>
                <a:latin typeface="alegreya-sans"/>
              </a:rPr>
              <a:t>+</a:t>
            </a:r>
            <a:r>
              <a:rPr lang="nl-NL" dirty="0">
                <a:solidFill>
                  <a:srgbClr val="373636"/>
                </a:solidFill>
                <a:latin typeface="alegreya-sans"/>
              </a:rPr>
              <a:t> 1,0, FT4 </a:t>
            </a:r>
            <a:r>
              <a:rPr lang="nl-NL" u="sng" dirty="0">
                <a:solidFill>
                  <a:srgbClr val="373636"/>
                </a:solidFill>
                <a:latin typeface="alegreya-sans"/>
              </a:rPr>
              <a:t>+</a:t>
            </a:r>
            <a:r>
              <a:rPr lang="nl-NL" dirty="0">
                <a:solidFill>
                  <a:srgbClr val="373636"/>
                </a:solidFill>
                <a:latin typeface="alegreya-sans"/>
              </a:rPr>
              <a:t> 20,0)</a:t>
            </a:r>
            <a:endParaRPr lang="nl-NL" b="0" i="0" dirty="0">
              <a:solidFill>
                <a:srgbClr val="373636"/>
              </a:solidFill>
              <a:effectLst/>
              <a:latin typeface="alegreya-sans"/>
            </a:endParaRPr>
          </a:p>
          <a:p>
            <a:pPr marL="0" indent="0">
              <a:buNone/>
            </a:pPr>
            <a:endParaRPr lang="nl-NL" dirty="0"/>
          </a:p>
        </p:txBody>
      </p:sp>
      <p:pic>
        <p:nvPicPr>
          <p:cNvPr id="4" name="Picture 4">
            <a:extLst>
              <a:ext uri="{FF2B5EF4-FFF2-40B4-BE49-F238E27FC236}">
                <a16:creationId xmlns:a16="http://schemas.microsoft.com/office/drawing/2014/main" id="{AF1205FE-F6DC-7146-DBF1-0B06571EE2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0513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E855D-6A21-663D-0DC1-FD3DD77B664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B93A733-3B51-884F-BEB0-949D2B00CFBD}"/>
              </a:ext>
            </a:extLst>
          </p:cNvPr>
          <p:cNvSpPr>
            <a:spLocks noGrp="1"/>
          </p:cNvSpPr>
          <p:nvPr>
            <p:ph type="title"/>
          </p:nvPr>
        </p:nvSpPr>
        <p:spPr/>
        <p:txBody>
          <a:bodyPr/>
          <a:lstStyle/>
          <a:p>
            <a:r>
              <a:rPr lang="nl-NL" dirty="0"/>
              <a:t>Behandeling hypothyreoïdie </a:t>
            </a:r>
          </a:p>
        </p:txBody>
      </p:sp>
      <p:sp>
        <p:nvSpPr>
          <p:cNvPr id="3" name="Tijdelijke aanduiding voor inhoud 2">
            <a:extLst>
              <a:ext uri="{FF2B5EF4-FFF2-40B4-BE49-F238E27FC236}">
                <a16:creationId xmlns:a16="http://schemas.microsoft.com/office/drawing/2014/main" id="{EF5C3CF8-7627-5CF2-317C-4B5E3DB52ACE}"/>
              </a:ext>
            </a:extLst>
          </p:cNvPr>
          <p:cNvSpPr>
            <a:spLocks noGrp="1"/>
          </p:cNvSpPr>
          <p:nvPr>
            <p:ph idx="1"/>
          </p:nvPr>
        </p:nvSpPr>
        <p:spPr/>
        <p:txBody>
          <a:bodyPr>
            <a:normAutofit/>
          </a:bodyPr>
          <a:lstStyle/>
          <a:p>
            <a:pPr marL="0" indent="0">
              <a:buNone/>
            </a:pPr>
            <a:r>
              <a:rPr lang="nl-NL" dirty="0"/>
              <a:t>Cardiale mortaliteit: </a:t>
            </a:r>
          </a:p>
          <a:p>
            <a:pPr marL="0" indent="0">
              <a:buNone/>
            </a:pPr>
            <a:endParaRPr lang="nl-NL" dirty="0"/>
          </a:p>
          <a:p>
            <a:pPr algn="l"/>
            <a:r>
              <a:rPr lang="nl-NL" sz="2400" dirty="0">
                <a:latin typeface="Fontys Frutiger" panose="00000400000000000000" pitchFamily="2" charset="0"/>
              </a:rPr>
              <a:t>Overleg met patiënt: </a:t>
            </a:r>
            <a:r>
              <a:rPr lang="nl-NL" sz="2400" b="0" i="0" u="none" strike="noStrike" baseline="0" dirty="0">
                <a:latin typeface="Fontys Frutiger" panose="00000400000000000000" pitchFamily="2" charset="0"/>
              </a:rPr>
              <a:t>Bespreek voordeel van lagere dosering (mogelijk een kleinere kans op cardiale klachten) en nadeel (het duurt langer voor de juiste dosering bereikt is). Een schema kan dan zijn: </a:t>
            </a:r>
            <a:endParaRPr lang="nl-NL" sz="2400" dirty="0">
              <a:latin typeface="Fontys Frutiger" panose="00000400000000000000" pitchFamily="2" charset="0"/>
            </a:endParaRPr>
          </a:p>
          <a:p>
            <a:pPr lvl="1">
              <a:buFont typeface="Wingdings" panose="05000000000000000000" pitchFamily="2" charset="2"/>
              <a:buChar char="Ø"/>
            </a:pPr>
            <a:r>
              <a:rPr lang="nl-NL" sz="2000" b="0" i="0" dirty="0">
                <a:solidFill>
                  <a:srgbClr val="373636"/>
                </a:solidFill>
                <a:effectLst/>
                <a:latin typeface="Fontys Frutiger" panose="00000400000000000000" pitchFamily="2" charset="0"/>
              </a:rPr>
              <a:t>Start met 12,5 tot 25 µg levothyroxine</a:t>
            </a:r>
            <a:endParaRPr lang="nl-NL" sz="2000" dirty="0">
              <a:solidFill>
                <a:srgbClr val="373636"/>
              </a:solidFill>
              <a:latin typeface="Fontys Frutiger" panose="00000400000000000000" pitchFamily="2" charset="0"/>
            </a:endParaRPr>
          </a:p>
          <a:p>
            <a:pPr lvl="1">
              <a:buFont typeface="Wingdings" panose="05000000000000000000" pitchFamily="2" charset="2"/>
              <a:buChar char="Ø"/>
            </a:pPr>
            <a:r>
              <a:rPr lang="nl-NL" sz="2000" b="0" i="0" dirty="0">
                <a:solidFill>
                  <a:srgbClr val="373636"/>
                </a:solidFill>
                <a:effectLst/>
                <a:latin typeface="Fontys Frutiger" panose="00000400000000000000" pitchFamily="2" charset="0"/>
              </a:rPr>
              <a:t>Verhoog dosis elke 2 weken met 12,5 µg</a:t>
            </a:r>
            <a:endParaRPr lang="nl-NL" sz="2000" dirty="0">
              <a:solidFill>
                <a:srgbClr val="373636"/>
              </a:solidFill>
              <a:latin typeface="Fontys Frutiger" panose="00000400000000000000" pitchFamily="2" charset="0"/>
            </a:endParaRPr>
          </a:p>
          <a:p>
            <a:pPr lvl="1">
              <a:buFont typeface="Wingdings" panose="05000000000000000000" pitchFamily="2" charset="2"/>
              <a:buChar char="Ø"/>
            </a:pPr>
            <a:r>
              <a:rPr lang="nl-NL" sz="2000" b="0" i="0" dirty="0">
                <a:solidFill>
                  <a:srgbClr val="373636"/>
                </a:solidFill>
                <a:effectLst/>
                <a:latin typeface="Fontys Frutiger" panose="00000400000000000000" pitchFamily="2" charset="0"/>
              </a:rPr>
              <a:t>Controle 6 weken na start van behandeling op bijwerkingen (met name op het hart tachycardie e.d.) </a:t>
            </a:r>
          </a:p>
          <a:p>
            <a:pPr lvl="1">
              <a:buFont typeface="Wingdings" panose="05000000000000000000" pitchFamily="2" charset="2"/>
              <a:buChar char="Ø"/>
            </a:pPr>
            <a:r>
              <a:rPr lang="nl-NL" sz="2000" b="0" i="0" dirty="0">
                <a:solidFill>
                  <a:srgbClr val="373636"/>
                </a:solidFill>
                <a:effectLst/>
                <a:latin typeface="Fontys Frutiger" panose="00000400000000000000" pitchFamily="2" charset="0"/>
              </a:rPr>
              <a:t>Controleer vervolgens elke 6 weken met vooraf bepaling van TSH en FT</a:t>
            </a:r>
            <a:r>
              <a:rPr lang="nl-NL" sz="2000" b="0" i="0" baseline="-25000" dirty="0">
                <a:solidFill>
                  <a:srgbClr val="373636"/>
                </a:solidFill>
                <a:effectLst/>
                <a:latin typeface="Fontys Frutiger" panose="00000400000000000000" pitchFamily="2" charset="0"/>
              </a:rPr>
              <a:t>4</a:t>
            </a:r>
            <a:r>
              <a:rPr lang="nl-NL" sz="2000" b="0" i="0" dirty="0">
                <a:solidFill>
                  <a:srgbClr val="373636"/>
                </a:solidFill>
                <a:effectLst/>
                <a:latin typeface="Fontys Frutiger" panose="00000400000000000000" pitchFamily="2" charset="0"/>
              </a:rPr>
              <a:t> en verhoog de dosis elke 6 weken met 12,5 µg, totdat het doel is bereikt.</a:t>
            </a:r>
          </a:p>
          <a:p>
            <a:pPr marL="0" indent="0">
              <a:buNone/>
            </a:pPr>
            <a:endParaRPr lang="nl-NL" dirty="0"/>
          </a:p>
          <a:p>
            <a:pPr marL="0" indent="0">
              <a:buNone/>
            </a:pPr>
            <a:endParaRPr lang="nl-NL" dirty="0"/>
          </a:p>
        </p:txBody>
      </p:sp>
      <p:pic>
        <p:nvPicPr>
          <p:cNvPr id="4" name="Picture 4">
            <a:extLst>
              <a:ext uri="{FF2B5EF4-FFF2-40B4-BE49-F238E27FC236}">
                <a16:creationId xmlns:a16="http://schemas.microsoft.com/office/drawing/2014/main" id="{8AAAC433-FD31-C0E6-07CD-081DA346EA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29253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08529-FF6D-C696-C1D1-623E3B393B9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76C91F8-1854-71ED-0717-67A959A73FC4}"/>
              </a:ext>
            </a:extLst>
          </p:cNvPr>
          <p:cNvSpPr>
            <a:spLocks noGrp="1"/>
          </p:cNvSpPr>
          <p:nvPr>
            <p:ph type="title"/>
          </p:nvPr>
        </p:nvSpPr>
        <p:spPr>
          <a:xfrm>
            <a:off x="838200" y="-327991"/>
            <a:ext cx="10515600" cy="1580321"/>
          </a:xfrm>
        </p:spPr>
        <p:txBody>
          <a:bodyPr/>
          <a:lstStyle/>
          <a:p>
            <a:r>
              <a:rPr lang="nl-NL" dirty="0"/>
              <a:t>Levothyroxine </a:t>
            </a:r>
          </a:p>
        </p:txBody>
      </p:sp>
      <p:sp>
        <p:nvSpPr>
          <p:cNvPr id="3" name="Tijdelijke aanduiding voor inhoud 2">
            <a:extLst>
              <a:ext uri="{FF2B5EF4-FFF2-40B4-BE49-F238E27FC236}">
                <a16:creationId xmlns:a16="http://schemas.microsoft.com/office/drawing/2014/main" id="{B19D5F41-F6D1-1034-B754-78F716F6F43D}"/>
              </a:ext>
            </a:extLst>
          </p:cNvPr>
          <p:cNvSpPr>
            <a:spLocks noGrp="1"/>
          </p:cNvSpPr>
          <p:nvPr>
            <p:ph idx="1"/>
          </p:nvPr>
        </p:nvSpPr>
        <p:spPr>
          <a:xfrm>
            <a:off x="838199" y="1133061"/>
            <a:ext cx="11019183" cy="5043902"/>
          </a:xfrm>
        </p:spPr>
        <p:txBody>
          <a:bodyPr>
            <a:normAutofit/>
          </a:bodyPr>
          <a:lstStyle/>
          <a:p>
            <a:r>
              <a:rPr lang="nl-NL" sz="2600" dirty="0">
                <a:latin typeface="Fontys Frutiger" panose="00000400000000000000" pitchFamily="2" charset="0"/>
              </a:rPr>
              <a:t>Vermijd het wisselen van levothyroxinepreparaten. </a:t>
            </a:r>
            <a:r>
              <a:rPr lang="nl-NL" sz="2600" dirty="0" err="1">
                <a:latin typeface="Fontys Frutiger" panose="00000400000000000000" pitchFamily="2" charset="0"/>
              </a:rPr>
              <a:t>Beschkbaar</a:t>
            </a:r>
            <a:r>
              <a:rPr lang="nl-NL" sz="2600" dirty="0">
                <a:latin typeface="Fontys Frutiger" panose="00000400000000000000" pitchFamily="2" charset="0"/>
              </a:rPr>
              <a:t> zijn:  </a:t>
            </a:r>
          </a:p>
          <a:p>
            <a:pPr lvl="1">
              <a:buFont typeface="Wingdings" panose="05000000000000000000" pitchFamily="2" charset="2"/>
              <a:buChar char="Ø"/>
            </a:pPr>
            <a:r>
              <a:rPr lang="nl-NL" sz="2200" dirty="0">
                <a:latin typeface="Fontys Frutiger" panose="00000400000000000000" pitchFamily="2" charset="0"/>
              </a:rPr>
              <a:t> </a:t>
            </a:r>
            <a:r>
              <a:rPr lang="nl-NL" sz="2200" dirty="0" err="1">
                <a:latin typeface="Fontys Frutiger" panose="00000400000000000000" pitchFamily="2" charset="0"/>
              </a:rPr>
              <a:t>Eltroxin</a:t>
            </a:r>
            <a:r>
              <a:rPr lang="nl-NL" sz="2200" dirty="0">
                <a:latin typeface="Fontys Frutiger" panose="00000400000000000000" pitchFamily="2" charset="0"/>
              </a:rPr>
              <a:t>, </a:t>
            </a:r>
            <a:r>
              <a:rPr lang="nl-NL" sz="2200" dirty="0" err="1">
                <a:latin typeface="Fontys Frutiger" panose="00000400000000000000" pitchFamily="2" charset="0"/>
              </a:rPr>
              <a:t>Euthyrox</a:t>
            </a:r>
            <a:r>
              <a:rPr lang="nl-NL" sz="2200" dirty="0">
                <a:latin typeface="Fontys Frutiger" panose="00000400000000000000" pitchFamily="2" charset="0"/>
              </a:rPr>
              <a:t>, </a:t>
            </a:r>
            <a:r>
              <a:rPr lang="nl-NL" sz="2200" dirty="0" err="1">
                <a:latin typeface="Fontys Frutiger" panose="00000400000000000000" pitchFamily="2" charset="0"/>
              </a:rPr>
              <a:t>Thyrax</a:t>
            </a:r>
            <a:r>
              <a:rPr lang="nl-NL" sz="2200" dirty="0">
                <a:latin typeface="Fontys Frutiger" panose="00000400000000000000" pitchFamily="2" charset="0"/>
              </a:rPr>
              <a:t>, </a:t>
            </a:r>
            <a:r>
              <a:rPr lang="nl-NL" sz="2200" dirty="0" err="1">
                <a:latin typeface="Fontys Frutiger" panose="00000400000000000000" pitchFamily="2" charset="0"/>
              </a:rPr>
              <a:t>Thyrofix</a:t>
            </a:r>
            <a:r>
              <a:rPr lang="nl-NL" sz="2200" dirty="0">
                <a:latin typeface="Fontys Frutiger" panose="00000400000000000000" pitchFamily="2" charset="0"/>
              </a:rPr>
              <a:t>, levothyroxine drank, levothyroxine tablet. </a:t>
            </a:r>
          </a:p>
          <a:p>
            <a:r>
              <a:rPr lang="nl-NL" sz="2600" b="0" i="0" u="none" strike="noStrike" dirty="0">
                <a:solidFill>
                  <a:srgbClr val="000000"/>
                </a:solidFill>
                <a:effectLst/>
                <a:latin typeface="Fontys Frutiger" panose="00000400000000000000" pitchFamily="2" charset="0"/>
              </a:rPr>
              <a:t>Innemen op een lege maag met wat water, elke dag op dezelfde wijze: 's ochtends een half uur voor het ontbijt óf 's avonds, minstens twee uur na het avondeten</a:t>
            </a:r>
          </a:p>
          <a:p>
            <a:pPr algn="l"/>
            <a:r>
              <a:rPr lang="nl-NL" sz="2600" dirty="0">
                <a:solidFill>
                  <a:srgbClr val="000000"/>
                </a:solidFill>
                <a:latin typeface="Fontys Frutiger" panose="00000400000000000000" pitchFamily="2" charset="0"/>
              </a:rPr>
              <a:t>Houdt rekening van interactie (absorptie, </a:t>
            </a:r>
            <a:r>
              <a:rPr lang="nl-NL" sz="2600" dirty="0" err="1">
                <a:solidFill>
                  <a:srgbClr val="000000"/>
                </a:solidFill>
                <a:latin typeface="Fontys Frutiger" panose="00000400000000000000" pitchFamily="2" charset="0"/>
              </a:rPr>
              <a:t>metabolisering</a:t>
            </a:r>
            <a:r>
              <a:rPr lang="nl-NL" sz="2600" dirty="0">
                <a:solidFill>
                  <a:srgbClr val="000000"/>
                </a:solidFill>
                <a:latin typeface="Fontys Frutiger" panose="00000400000000000000" pitchFamily="2" charset="0"/>
              </a:rPr>
              <a:t>) met andere medicijnen (overleg apotheker) (o.a. </a:t>
            </a:r>
            <a:r>
              <a:rPr lang="nl-NL" sz="2600" b="0" i="0" u="none" strike="noStrike" baseline="0" dirty="0">
                <a:latin typeface="Fontys Frutiger" panose="00000400000000000000" pitchFamily="2" charset="0"/>
              </a:rPr>
              <a:t>antacida, calcium, magnesium, ijzer, </a:t>
            </a:r>
            <a:r>
              <a:rPr lang="nl-NL" sz="2600" b="0" i="0" u="none" strike="noStrike" baseline="0" dirty="0" err="1">
                <a:latin typeface="Fontys Frutiger" panose="00000400000000000000" pitchFamily="2" charset="0"/>
              </a:rPr>
              <a:t>sucralfaat</a:t>
            </a:r>
            <a:r>
              <a:rPr lang="nl-NL" sz="2600" dirty="0">
                <a:latin typeface="Fontys Frutiger" panose="00000400000000000000" pitchFamily="2" charset="0"/>
              </a:rPr>
              <a:t>, </a:t>
            </a:r>
            <a:r>
              <a:rPr lang="nl-NL" sz="2600" b="0" i="0" u="none" strike="noStrike" baseline="0" dirty="0">
                <a:latin typeface="Fontys Frutiger" panose="00000400000000000000" pitchFamily="2" charset="0"/>
              </a:rPr>
              <a:t>galzuurbindende harsen</a:t>
            </a:r>
            <a:r>
              <a:rPr lang="nl-NL" sz="2600" dirty="0">
                <a:latin typeface="Fontys Frutiger" panose="00000400000000000000" pitchFamily="2" charset="0"/>
              </a:rPr>
              <a:t> en anti-epileptica)</a:t>
            </a:r>
            <a:endParaRPr lang="nl-NL" sz="2600" b="0" i="0" u="none" strike="noStrike" dirty="0">
              <a:solidFill>
                <a:srgbClr val="000000"/>
              </a:solidFill>
              <a:effectLst/>
              <a:latin typeface="Fontys Frutiger" panose="00000400000000000000" pitchFamily="2" charset="0"/>
            </a:endParaRPr>
          </a:p>
          <a:p>
            <a:endParaRPr lang="nl-NL" dirty="0"/>
          </a:p>
        </p:txBody>
      </p:sp>
      <p:pic>
        <p:nvPicPr>
          <p:cNvPr id="1026" name="Picture 2" descr="Купить Эутирокс EUTHYROX 25 - 100 Шт в Москве | Цена Эутирокс EUTHYROX ...">
            <a:extLst>
              <a:ext uri="{FF2B5EF4-FFF2-40B4-BE49-F238E27FC236}">
                <a16:creationId xmlns:a16="http://schemas.microsoft.com/office/drawing/2014/main" id="{08F43CB0-B317-DF25-8C09-3F2F1EDDC5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4696" y="4785435"/>
            <a:ext cx="1733550" cy="17335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Eltroxin 100 mcg 100 Tablets (Levothyroxine) – Thyroidshop.com">
            <a:extLst>
              <a:ext uri="{FF2B5EF4-FFF2-40B4-BE49-F238E27FC236}">
                <a16:creationId xmlns:a16="http://schemas.microsoft.com/office/drawing/2014/main" id="{A45CFE51-09E2-500F-2A0B-5B51C58E0C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9308" y="5004706"/>
            <a:ext cx="1514279" cy="151427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THYRAX 100 MCG BOX 100 TABLET - Kegunaan, Efek Samping, Dosis dan ...">
            <a:extLst>
              <a:ext uri="{FF2B5EF4-FFF2-40B4-BE49-F238E27FC236}">
                <a16:creationId xmlns:a16="http://schemas.microsoft.com/office/drawing/2014/main" id="{487E8F0F-A439-8D13-3C1B-9EA25F22C1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6110" y="4762809"/>
            <a:ext cx="1924259" cy="192425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F3B82277-C238-766B-9685-4CB3E5CD1A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8628970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359FAC4-2D57-007C-EB70-CF065C4FE7CF}"/>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46E1755-FC8E-BE11-9157-CF63C1D5266A}"/>
              </a:ext>
            </a:extLst>
          </p:cNvPr>
          <p:cNvSpPr>
            <a:spLocks noGrp="1"/>
          </p:cNvSpPr>
          <p:nvPr>
            <p:ph type="title"/>
          </p:nvPr>
        </p:nvSpPr>
        <p:spPr>
          <a:xfrm>
            <a:off x="686834" y="1153572"/>
            <a:ext cx="3200400" cy="4461163"/>
          </a:xfrm>
        </p:spPr>
        <p:txBody>
          <a:bodyPr>
            <a:normAutofit/>
          </a:bodyPr>
          <a:lstStyle/>
          <a:p>
            <a:endParaRPr lang="nl-NL" dirty="0">
              <a:solidFill>
                <a:srgbClr val="FFFFFF"/>
              </a:solidFill>
            </a:endParaRP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ijdelijke aanduiding voor inhoud 2">
            <a:extLst>
              <a:ext uri="{FF2B5EF4-FFF2-40B4-BE49-F238E27FC236}">
                <a16:creationId xmlns:a16="http://schemas.microsoft.com/office/drawing/2014/main" id="{821A8F53-8B37-6CB2-D30A-119D8AE8FF6E}"/>
              </a:ext>
            </a:extLst>
          </p:cNvPr>
          <p:cNvSpPr>
            <a:spLocks noGrp="1"/>
          </p:cNvSpPr>
          <p:nvPr>
            <p:ph idx="1"/>
          </p:nvPr>
        </p:nvSpPr>
        <p:spPr>
          <a:xfrm>
            <a:off x="4447308" y="591344"/>
            <a:ext cx="6906491" cy="5585619"/>
          </a:xfrm>
        </p:spPr>
        <p:txBody>
          <a:bodyPr anchor="ctr">
            <a:normAutofit/>
          </a:bodyPr>
          <a:lstStyle/>
          <a:p>
            <a:pPr marL="0" indent="0">
              <a:buNone/>
            </a:pPr>
            <a:endParaRPr lang="nl-NL" dirty="0"/>
          </a:p>
          <a:p>
            <a:pPr marL="0" indent="0">
              <a:buNone/>
            </a:pPr>
            <a:endParaRPr lang="nl-NL" dirty="0"/>
          </a:p>
          <a:p>
            <a:pPr marL="0" indent="0">
              <a:buNone/>
            </a:pPr>
            <a:r>
              <a:rPr lang="nl-NL" dirty="0">
                <a:latin typeface="Fontys Frutiger" panose="00000400000000000000" pitchFamily="2" charset="0"/>
              </a:rPr>
              <a:t>Schildklier en zwangerschap  </a:t>
            </a:r>
          </a:p>
        </p:txBody>
      </p:sp>
      <p:pic>
        <p:nvPicPr>
          <p:cNvPr id="4" name="Picture 4">
            <a:extLst>
              <a:ext uri="{FF2B5EF4-FFF2-40B4-BE49-F238E27FC236}">
                <a16:creationId xmlns:a16="http://schemas.microsoft.com/office/drawing/2014/main" id="{EA12CF17-FEA3-30F3-0D67-82DB3682B1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4503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897D6-0A9C-7A31-FEB6-BAF82F60CFD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EAEE2A4-2814-157F-E6EA-F6D32879DF1D}"/>
              </a:ext>
            </a:extLst>
          </p:cNvPr>
          <p:cNvSpPr>
            <a:spLocks noGrp="1"/>
          </p:cNvSpPr>
          <p:nvPr>
            <p:ph type="title"/>
          </p:nvPr>
        </p:nvSpPr>
        <p:spPr>
          <a:xfrm>
            <a:off x="447260" y="365126"/>
            <a:ext cx="11280913" cy="807692"/>
          </a:xfrm>
        </p:spPr>
        <p:txBody>
          <a:bodyPr>
            <a:normAutofit/>
          </a:bodyPr>
          <a:lstStyle/>
          <a:p>
            <a:r>
              <a:rPr lang="nl-NL" sz="3200" dirty="0">
                <a:latin typeface="Fontys Frutiger" panose="00000400000000000000" pitchFamily="2" charset="0"/>
              </a:rPr>
              <a:t>Belang schildklierhormoon tijdens zwangerschap </a:t>
            </a:r>
          </a:p>
        </p:txBody>
      </p:sp>
      <p:sp>
        <p:nvSpPr>
          <p:cNvPr id="3" name="Tijdelijke aanduiding voor inhoud 2">
            <a:extLst>
              <a:ext uri="{FF2B5EF4-FFF2-40B4-BE49-F238E27FC236}">
                <a16:creationId xmlns:a16="http://schemas.microsoft.com/office/drawing/2014/main" id="{A3948D24-27B2-CDC5-09EE-E76F76450FF3}"/>
              </a:ext>
            </a:extLst>
          </p:cNvPr>
          <p:cNvSpPr>
            <a:spLocks noGrp="1"/>
          </p:cNvSpPr>
          <p:nvPr>
            <p:ph idx="1"/>
          </p:nvPr>
        </p:nvSpPr>
        <p:spPr>
          <a:xfrm>
            <a:off x="447260" y="1292087"/>
            <a:ext cx="10906540" cy="4884876"/>
          </a:xfrm>
        </p:spPr>
        <p:txBody>
          <a:bodyPr>
            <a:noAutofit/>
          </a:bodyPr>
          <a:lstStyle/>
          <a:p>
            <a:pPr algn="l"/>
            <a:r>
              <a:rPr lang="nl-NL" sz="2000" b="0" i="0" u="none" strike="noStrike" baseline="0" dirty="0">
                <a:latin typeface="Fontys Frutiger" panose="00000400000000000000" pitchFamily="2" charset="0"/>
              </a:rPr>
              <a:t>Tijdens zwangerschap extra behoefte aan schildklierhormoon </a:t>
            </a:r>
          </a:p>
          <a:p>
            <a:pPr algn="l"/>
            <a:r>
              <a:rPr lang="nl-NL" sz="2000" b="0" i="0" u="none" strike="noStrike" baseline="0" dirty="0">
                <a:latin typeface="Fontys Frutiger" panose="00000400000000000000" pitchFamily="2" charset="0"/>
              </a:rPr>
              <a:t>Gezonde </a:t>
            </a:r>
            <a:r>
              <a:rPr lang="nl-NL" sz="2000" b="0" i="0" u="none" strike="noStrike" baseline="0" dirty="0" err="1">
                <a:latin typeface="Fontys Frutiger" panose="00000400000000000000" pitchFamily="2" charset="0"/>
              </a:rPr>
              <a:t>zwangeren</a:t>
            </a:r>
            <a:r>
              <a:rPr lang="nl-NL" sz="2000" b="0" i="0" u="none" strike="noStrike" baseline="0" dirty="0">
                <a:latin typeface="Fontys Frutiger" panose="00000400000000000000" pitchFamily="2" charset="0"/>
              </a:rPr>
              <a:t> produceren meer schildklierhormoon</a:t>
            </a:r>
          </a:p>
          <a:p>
            <a:pPr algn="l"/>
            <a:r>
              <a:rPr lang="nl-NL" sz="2000" b="0" i="0" u="none" strike="noStrike" baseline="0" dirty="0" err="1">
                <a:latin typeface="Fontys Frutiger" panose="00000400000000000000" pitchFamily="2" charset="0"/>
              </a:rPr>
              <a:t>Euthyreoïdie</a:t>
            </a:r>
            <a:r>
              <a:rPr lang="nl-NL" sz="2000" b="0" i="0" u="none" strike="noStrike" baseline="0" dirty="0">
                <a:latin typeface="Fontys Frutiger" panose="00000400000000000000" pitchFamily="2" charset="0"/>
              </a:rPr>
              <a:t> is noodzakelijk voor een goede ontwikkeling van het embryo</a:t>
            </a:r>
          </a:p>
          <a:p>
            <a:pPr algn="l"/>
            <a:r>
              <a:rPr lang="nl-NL" sz="2000" b="0" i="0" u="none" strike="noStrike" baseline="0" dirty="0">
                <a:latin typeface="Fontys Frutiger" panose="00000400000000000000" pitchFamily="2" charset="0"/>
              </a:rPr>
              <a:t>Het embryo is de eerste 10-12 weken geheel afhankelijk van het schildklierhormoon van de moeder </a:t>
            </a:r>
          </a:p>
          <a:p>
            <a:pPr algn="l"/>
            <a:r>
              <a:rPr lang="nl-NL" sz="2000" dirty="0">
                <a:latin typeface="Fontys Frutiger" panose="00000400000000000000" pitchFamily="2" charset="0"/>
              </a:rPr>
              <a:t>Bij onvoldoende schildklierhormoon </a:t>
            </a:r>
            <a:r>
              <a:rPr lang="nl-NL" sz="2000" b="0" i="0" u="none" strike="noStrike" baseline="0" dirty="0">
                <a:latin typeface="Fontys Frutiger" panose="00000400000000000000" pitchFamily="2" charset="0"/>
              </a:rPr>
              <a:t>tijdens de zwangerschap verhoogde kans  op zwangerschapscomplicaties:</a:t>
            </a:r>
          </a:p>
          <a:p>
            <a:pPr lvl="1">
              <a:buFont typeface="Wingdings" panose="05000000000000000000" pitchFamily="2" charset="2"/>
              <a:buChar char="Ø"/>
            </a:pPr>
            <a:r>
              <a:rPr lang="nl-NL" sz="2000" b="0" i="0" u="none" strike="noStrike" baseline="0" dirty="0">
                <a:latin typeface="Fontys Frutiger" panose="00000400000000000000" pitchFamily="2" charset="0"/>
              </a:rPr>
              <a:t> miskraam,</a:t>
            </a:r>
          </a:p>
          <a:p>
            <a:pPr lvl="1">
              <a:buFont typeface="Wingdings" panose="05000000000000000000" pitchFamily="2" charset="2"/>
              <a:buChar char="Ø"/>
            </a:pPr>
            <a:r>
              <a:rPr lang="nl-NL" sz="2000" b="0" i="0" u="none" strike="noStrike" baseline="0" dirty="0">
                <a:latin typeface="Fontys Frutiger" panose="00000400000000000000" pitchFamily="2" charset="0"/>
              </a:rPr>
              <a:t>Zwangerschapshypertensie</a:t>
            </a:r>
          </a:p>
          <a:p>
            <a:pPr lvl="1">
              <a:buFont typeface="Wingdings" panose="05000000000000000000" pitchFamily="2" charset="2"/>
              <a:buChar char="Ø"/>
            </a:pPr>
            <a:r>
              <a:rPr lang="nl-NL" sz="2000" b="0" i="0" u="none" strike="noStrike" baseline="0" dirty="0">
                <a:latin typeface="Fontys Frutiger" panose="00000400000000000000" pitchFamily="2" charset="0"/>
              </a:rPr>
              <a:t>pre-eclampsie</a:t>
            </a:r>
          </a:p>
          <a:p>
            <a:pPr lvl="1">
              <a:buFont typeface="Wingdings" panose="05000000000000000000" pitchFamily="2" charset="2"/>
              <a:buChar char="Ø"/>
            </a:pPr>
            <a:r>
              <a:rPr lang="nl-NL" sz="2000" b="0" i="0" u="none" strike="noStrike" baseline="0" dirty="0">
                <a:latin typeface="Fontys Frutiger" panose="00000400000000000000" pitchFamily="2" charset="0"/>
              </a:rPr>
              <a:t>Placentaloslating</a:t>
            </a:r>
          </a:p>
          <a:p>
            <a:pPr lvl="1">
              <a:buFont typeface="Wingdings" panose="05000000000000000000" pitchFamily="2" charset="2"/>
              <a:buChar char="Ø"/>
            </a:pPr>
            <a:r>
              <a:rPr lang="nl-NL" sz="2000" b="0" i="0" u="none" strike="noStrike" baseline="0" dirty="0">
                <a:latin typeface="Fontys Frutiger" panose="00000400000000000000" pitchFamily="2" charset="0"/>
              </a:rPr>
              <a:t>Anemie</a:t>
            </a:r>
          </a:p>
          <a:p>
            <a:pPr lvl="1">
              <a:buFont typeface="Wingdings" panose="05000000000000000000" pitchFamily="2" charset="2"/>
              <a:buChar char="Ø"/>
            </a:pPr>
            <a:r>
              <a:rPr lang="nl-NL" sz="2000" b="0" i="0" u="none" strike="noStrike" baseline="0" dirty="0">
                <a:latin typeface="Fontys Frutiger" panose="00000400000000000000" pitchFamily="2" charset="0"/>
              </a:rPr>
              <a:t>post partum verhoogd risico op een verminderde cognitieve ontwikkeling van de foetus.</a:t>
            </a:r>
            <a:endParaRPr lang="nl-NL" sz="2000" dirty="0">
              <a:latin typeface="Fontys Frutiger" panose="00000400000000000000" pitchFamily="2" charset="0"/>
            </a:endParaRPr>
          </a:p>
        </p:txBody>
      </p:sp>
      <p:pic>
        <p:nvPicPr>
          <p:cNvPr id="8" name="Picture 4">
            <a:extLst>
              <a:ext uri="{FF2B5EF4-FFF2-40B4-BE49-F238E27FC236}">
                <a16:creationId xmlns:a16="http://schemas.microsoft.com/office/drawing/2014/main" id="{3A4053A7-B5F6-DD68-DF38-8BA7CB48B1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60462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A1CA22-5349-B881-4305-FDB96058D46F}"/>
              </a:ext>
            </a:extLst>
          </p:cNvPr>
          <p:cNvSpPr>
            <a:spLocks noGrp="1"/>
          </p:cNvSpPr>
          <p:nvPr>
            <p:ph type="title"/>
          </p:nvPr>
        </p:nvSpPr>
        <p:spPr/>
        <p:txBody>
          <a:bodyPr/>
          <a:lstStyle/>
          <a:p>
            <a:r>
              <a:rPr lang="nl-NL" dirty="0"/>
              <a:t>Adviezen hypothyreoïdie tijdens zwangerschap </a:t>
            </a:r>
          </a:p>
        </p:txBody>
      </p:sp>
      <p:sp>
        <p:nvSpPr>
          <p:cNvPr id="3" name="Tijdelijke aanduiding voor inhoud 2">
            <a:extLst>
              <a:ext uri="{FF2B5EF4-FFF2-40B4-BE49-F238E27FC236}">
                <a16:creationId xmlns:a16="http://schemas.microsoft.com/office/drawing/2014/main" id="{BB652932-0509-15A7-E3E2-8498CB519CCA}"/>
              </a:ext>
            </a:extLst>
          </p:cNvPr>
          <p:cNvSpPr>
            <a:spLocks noGrp="1"/>
          </p:cNvSpPr>
          <p:nvPr>
            <p:ph idx="1"/>
          </p:nvPr>
        </p:nvSpPr>
        <p:spPr/>
        <p:txBody>
          <a:bodyPr>
            <a:normAutofit/>
          </a:bodyPr>
          <a:lstStyle/>
          <a:p>
            <a:pPr algn="l"/>
            <a:r>
              <a:rPr lang="nl-NL" sz="2000" b="0" i="0" u="none" strike="noStrike" baseline="0" dirty="0">
                <a:latin typeface="Fontys Frutiger" panose="00000400000000000000" pitchFamily="2" charset="0"/>
              </a:rPr>
              <a:t>Zwangerschap aangetoond verhoog de dosis levothyroxine met circa 25-30% </a:t>
            </a:r>
            <a:endParaRPr lang="nl-NL" sz="2000" dirty="0">
              <a:latin typeface="Fontys Frutiger" panose="00000400000000000000" pitchFamily="2" charset="0"/>
            </a:endParaRPr>
          </a:p>
          <a:p>
            <a:pPr algn="l"/>
            <a:r>
              <a:rPr lang="nl-NL" sz="2000" b="0" i="0" u="none" strike="noStrike" baseline="0" dirty="0">
                <a:latin typeface="Fontys Frutiger" panose="00000400000000000000" pitchFamily="2" charset="0"/>
              </a:rPr>
              <a:t>Lab. controle per 4 weken TSH en FT4</a:t>
            </a:r>
          </a:p>
          <a:p>
            <a:pPr algn="l"/>
            <a:r>
              <a:rPr lang="nl-NL" sz="2000" dirty="0">
                <a:latin typeface="Fontys Frutiger" panose="00000400000000000000" pitchFamily="2" charset="0"/>
              </a:rPr>
              <a:t>Streef naar TSH &lt; 2,5 </a:t>
            </a:r>
            <a:r>
              <a:rPr lang="nl-NL" sz="2000" dirty="0" err="1">
                <a:latin typeface="Fontys Frutiger" panose="00000400000000000000" pitchFamily="2" charset="0"/>
              </a:rPr>
              <a:t>mU</a:t>
            </a:r>
            <a:r>
              <a:rPr lang="nl-NL" sz="2000" dirty="0">
                <a:latin typeface="Fontys Frutiger" panose="00000400000000000000" pitchFamily="2" charset="0"/>
              </a:rPr>
              <a:t>/l, verhoogd FT4 vermijden </a:t>
            </a:r>
            <a:endParaRPr lang="nl-NL" sz="2000" b="0" i="0" u="none" strike="noStrike" baseline="0" dirty="0">
              <a:latin typeface="Fontys Frutiger" panose="00000400000000000000" pitchFamily="2" charset="0"/>
            </a:endParaRPr>
          </a:p>
          <a:p>
            <a:pPr algn="l"/>
            <a:r>
              <a:rPr lang="nl-NL" sz="2000" dirty="0">
                <a:latin typeface="Fontys Frutiger" panose="00000400000000000000" pitchFamily="2" charset="0"/>
              </a:rPr>
              <a:t>U</a:t>
            </a:r>
            <a:r>
              <a:rPr lang="nl-NL" sz="2000" b="0" i="0" u="none" strike="noStrike" baseline="0" dirty="0">
                <a:latin typeface="Fontys Frutiger" panose="00000400000000000000" pitchFamily="2" charset="0"/>
              </a:rPr>
              <a:t>iteindelijke dosis levothyroxine is 25-50% hoger dan de dosis voorafgaand aan de zwangerschap</a:t>
            </a:r>
          </a:p>
          <a:p>
            <a:pPr algn="l"/>
            <a:r>
              <a:rPr lang="nl-NL" sz="2000" dirty="0">
                <a:latin typeface="Fontys Frutiger" panose="00000400000000000000" pitchFamily="2" charset="0"/>
              </a:rPr>
              <a:t>Bij onvoldoende instelling verwijzing naar internist-endocrinoloog</a:t>
            </a:r>
            <a:endParaRPr lang="nl-NL" sz="2000" b="0" i="0" u="none" strike="noStrike" baseline="0" dirty="0">
              <a:latin typeface="Fontys Frutiger" panose="00000400000000000000" pitchFamily="2" charset="0"/>
            </a:endParaRPr>
          </a:p>
          <a:p>
            <a:pPr algn="l"/>
            <a:r>
              <a:rPr lang="nl-NL" sz="2000" dirty="0">
                <a:latin typeface="Fontys Frutiger" panose="00000400000000000000" pitchFamily="2" charset="0"/>
              </a:rPr>
              <a:t>Na de zwangerschap dosis van vóór de zwangerschap hervatten, lab controle TSH na 6 weken. </a:t>
            </a:r>
          </a:p>
          <a:p>
            <a:pPr algn="l"/>
            <a:r>
              <a:rPr lang="nl-NL" sz="2000" dirty="0">
                <a:latin typeface="Fontys Frutiger" panose="00000400000000000000" pitchFamily="2" charset="0"/>
              </a:rPr>
              <a:t>Tijdens instelperiode bij behandeling van hypothyreoïdie zwangerschap ontraden. </a:t>
            </a:r>
          </a:p>
        </p:txBody>
      </p:sp>
      <p:pic>
        <p:nvPicPr>
          <p:cNvPr id="4" name="Picture 4">
            <a:extLst>
              <a:ext uri="{FF2B5EF4-FFF2-40B4-BE49-F238E27FC236}">
                <a16:creationId xmlns:a16="http://schemas.microsoft.com/office/drawing/2014/main" id="{C5D5AAB0-CD71-5679-C0C7-B4B3D59013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07322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937E08-484E-CDA3-134F-192EB4631273}"/>
              </a:ext>
            </a:extLst>
          </p:cNvPr>
          <p:cNvSpPr>
            <a:spLocks noGrp="1"/>
          </p:cNvSpPr>
          <p:nvPr>
            <p:ph type="title"/>
          </p:nvPr>
        </p:nvSpPr>
        <p:spPr/>
        <p:txBody>
          <a:bodyPr>
            <a:normAutofit/>
          </a:bodyPr>
          <a:lstStyle/>
          <a:p>
            <a:r>
              <a:rPr lang="nl-NL" sz="2800" dirty="0">
                <a:latin typeface="Fontys Frutiger" panose="00000400000000000000" pitchFamily="2" charset="0"/>
              </a:rPr>
              <a:t>Richtlijnen bij vrouwen met schildklieraandoening en zwangerschap(</a:t>
            </a:r>
            <a:r>
              <a:rPr lang="nl-NL" sz="2800" dirty="0" err="1">
                <a:latin typeface="Fontys Frutiger" panose="00000400000000000000" pitchFamily="2" charset="0"/>
              </a:rPr>
              <a:t>swens</a:t>
            </a:r>
            <a:r>
              <a:rPr lang="nl-NL" sz="2800" dirty="0">
                <a:latin typeface="Fontys Frutiger" panose="00000400000000000000" pitchFamily="2" charset="0"/>
              </a:rPr>
              <a:t>) </a:t>
            </a:r>
          </a:p>
        </p:txBody>
      </p:sp>
      <p:sp>
        <p:nvSpPr>
          <p:cNvPr id="3" name="Tijdelijke aanduiding voor inhoud 2">
            <a:extLst>
              <a:ext uri="{FF2B5EF4-FFF2-40B4-BE49-F238E27FC236}">
                <a16:creationId xmlns:a16="http://schemas.microsoft.com/office/drawing/2014/main" id="{A3202136-331D-84E0-CE19-0FB50B86D03C}"/>
              </a:ext>
            </a:extLst>
          </p:cNvPr>
          <p:cNvSpPr>
            <a:spLocks noGrp="1"/>
          </p:cNvSpPr>
          <p:nvPr>
            <p:ph idx="1"/>
          </p:nvPr>
        </p:nvSpPr>
        <p:spPr/>
        <p:txBody>
          <a:bodyPr>
            <a:normAutofit/>
          </a:bodyPr>
          <a:lstStyle/>
          <a:p>
            <a:pPr algn="l"/>
            <a:r>
              <a:rPr lang="nl-NL" sz="2000" b="0" i="0" u="none" strike="noStrike" baseline="0" dirty="0">
                <a:latin typeface="Fontys Frutiger" panose="00000400000000000000" pitchFamily="2" charset="0"/>
              </a:rPr>
              <a:t>Bepaal TSH en vrij T4. TSH</a:t>
            </a:r>
          </a:p>
          <a:p>
            <a:pPr algn="l"/>
            <a:r>
              <a:rPr lang="nl-NL" sz="2000" b="0" i="0" u="none" strike="noStrike" baseline="0" dirty="0">
                <a:latin typeface="Fontys Frutiger" panose="00000400000000000000" pitchFamily="2" charset="0"/>
              </a:rPr>
              <a:t>De referentiewaarden van TSH tijdens de zwangerschap zijn de gebruikelijke referentiewaarden minus 0,5 </a:t>
            </a:r>
            <a:r>
              <a:rPr lang="nl-NL" sz="2000" b="0" i="0" u="none" strike="noStrike" baseline="0" dirty="0" err="1">
                <a:latin typeface="Fontys Frutiger" panose="00000400000000000000" pitchFamily="2" charset="0"/>
              </a:rPr>
              <a:t>mU</a:t>
            </a:r>
            <a:r>
              <a:rPr lang="nl-NL" sz="2000" b="0" i="0" u="none" strike="noStrike" baseline="0" dirty="0">
                <a:latin typeface="Fontys Frutiger" panose="00000400000000000000" pitchFamily="2" charset="0"/>
              </a:rPr>
              <a:t>/L.</a:t>
            </a:r>
          </a:p>
          <a:p>
            <a:pPr algn="l"/>
            <a:r>
              <a:rPr lang="nl-NL" sz="2000" dirty="0">
                <a:latin typeface="Fontys Frutiger" panose="00000400000000000000" pitchFamily="2" charset="0"/>
              </a:rPr>
              <a:t>B</a:t>
            </a:r>
            <a:r>
              <a:rPr lang="nl-NL" sz="2000" b="0" i="0" u="none" strike="noStrike" baseline="0" dirty="0">
                <a:latin typeface="Fontys Frutiger" panose="00000400000000000000" pitchFamily="2" charset="0"/>
              </a:rPr>
              <a:t>ij een voorgeschiedenis met de ziekte van Graves bij het begin van de zwangerschap de TSI bepalen </a:t>
            </a:r>
          </a:p>
          <a:p>
            <a:pPr algn="l"/>
            <a:r>
              <a:rPr lang="nl-NL" sz="2000" dirty="0">
                <a:latin typeface="Fontys Frutiger" panose="00000400000000000000" pitchFamily="2" charset="0"/>
              </a:rPr>
              <a:t>Als TSI wordt aangetoond verwijzen naar internist en gynaecoloog </a:t>
            </a:r>
            <a:endParaRPr lang="nl-NL" sz="2000" b="0" i="0" u="none" strike="noStrike" baseline="0" dirty="0">
              <a:latin typeface="Fontys Frutiger" panose="00000400000000000000" pitchFamily="2" charset="0"/>
            </a:endParaRPr>
          </a:p>
          <a:p>
            <a:pPr algn="l"/>
            <a:r>
              <a:rPr lang="nl-NL" sz="2000" b="0" i="0" u="none" strike="noStrike" baseline="0" dirty="0">
                <a:latin typeface="Fontys Frutiger" panose="00000400000000000000" pitchFamily="2" charset="0"/>
              </a:rPr>
              <a:t>Als &lt; 1 jaar na de bevalling hypo- of hyperthyroïdie optreedt is de meest waarschijnlijke oorzaak </a:t>
            </a:r>
            <a:r>
              <a:rPr lang="nl-NL" sz="2000" b="0" i="0" u="none" strike="noStrike" baseline="0" dirty="0" err="1">
                <a:latin typeface="Fontys Frutiger" panose="00000400000000000000" pitchFamily="2" charset="0"/>
              </a:rPr>
              <a:t>postpartumthyreoïditis</a:t>
            </a:r>
            <a:r>
              <a:rPr lang="nl-NL" sz="2000" b="0" i="0" u="none" strike="noStrike" baseline="0" dirty="0">
                <a:latin typeface="Fontys Frutiger" panose="00000400000000000000" pitchFamily="2" charset="0"/>
              </a:rPr>
              <a:t>.</a:t>
            </a:r>
            <a:endParaRPr lang="nl-NL" sz="2000" dirty="0">
              <a:latin typeface="Fontys Frutiger" panose="00000400000000000000" pitchFamily="2" charset="0"/>
            </a:endParaRPr>
          </a:p>
        </p:txBody>
      </p:sp>
    </p:spTree>
    <p:extLst>
      <p:ext uri="{BB962C8B-B14F-4D97-AF65-F5344CB8AC3E}">
        <p14:creationId xmlns:p14="http://schemas.microsoft.com/office/powerpoint/2010/main" val="26688378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6CB112-F503-ECB2-FC90-8415432ACE4A}"/>
              </a:ext>
            </a:extLst>
          </p:cNvPr>
          <p:cNvSpPr>
            <a:spLocks noGrp="1"/>
          </p:cNvSpPr>
          <p:nvPr>
            <p:ph type="title"/>
          </p:nvPr>
        </p:nvSpPr>
        <p:spPr/>
        <p:txBody>
          <a:bodyPr>
            <a:normAutofit/>
          </a:bodyPr>
          <a:lstStyle/>
          <a:p>
            <a:r>
              <a:rPr lang="nl-NL" sz="2800" dirty="0">
                <a:latin typeface="Fontys Frutiger" panose="00000400000000000000" pitchFamily="2" charset="0"/>
              </a:rPr>
              <a:t>Vrouwen bekend met subklinische hypothyreoïdie en zwangerschap</a:t>
            </a:r>
          </a:p>
        </p:txBody>
      </p:sp>
      <p:sp>
        <p:nvSpPr>
          <p:cNvPr id="3" name="Tijdelijke aanduiding voor inhoud 2">
            <a:extLst>
              <a:ext uri="{FF2B5EF4-FFF2-40B4-BE49-F238E27FC236}">
                <a16:creationId xmlns:a16="http://schemas.microsoft.com/office/drawing/2014/main" id="{9E380FA0-ACC1-1CEA-2FC3-AC934336AE91}"/>
              </a:ext>
            </a:extLst>
          </p:cNvPr>
          <p:cNvSpPr>
            <a:spLocks noGrp="1"/>
          </p:cNvSpPr>
          <p:nvPr>
            <p:ph idx="1"/>
          </p:nvPr>
        </p:nvSpPr>
        <p:spPr/>
        <p:txBody>
          <a:bodyPr>
            <a:noAutofit/>
          </a:bodyPr>
          <a:lstStyle/>
          <a:p>
            <a:pPr algn="l"/>
            <a:r>
              <a:rPr lang="nl-NL" sz="2000" b="0" i="0" u="none" strike="noStrike" baseline="0" dirty="0">
                <a:latin typeface="Fontys Frutiger" panose="00000400000000000000" pitchFamily="2" charset="0"/>
              </a:rPr>
              <a:t>Bij aanvang van de zwangerschap TSH en FT4 bepalen.  </a:t>
            </a:r>
            <a:r>
              <a:rPr lang="nl-NL" sz="2000" dirty="0">
                <a:latin typeface="Fontys Frutiger" panose="00000400000000000000" pitchFamily="2" charset="0"/>
              </a:rPr>
              <a:t>W</a:t>
            </a:r>
            <a:r>
              <a:rPr lang="nl-NL" sz="2000" b="0" i="0" u="none" strike="noStrike" baseline="0" dirty="0">
                <a:latin typeface="Fontys Frutiger" panose="00000400000000000000" pitchFamily="2" charset="0"/>
              </a:rPr>
              <a:t>aarden normaal, na 3 maanden eenmalige controle.</a:t>
            </a:r>
          </a:p>
          <a:p>
            <a:pPr algn="l"/>
            <a:r>
              <a:rPr lang="nl-NL" sz="2000" b="0" i="0" u="none" strike="noStrike" baseline="0" dirty="0">
                <a:latin typeface="Fontys Frutiger" panose="00000400000000000000" pitchFamily="2" charset="0"/>
              </a:rPr>
              <a:t>TSH &gt; 10 </a:t>
            </a:r>
            <a:r>
              <a:rPr lang="nl-NL" sz="2000" b="0" i="0" u="none" strike="noStrike" baseline="0" dirty="0" err="1">
                <a:latin typeface="Fontys Frutiger" panose="00000400000000000000" pitchFamily="2" charset="0"/>
              </a:rPr>
              <a:t>mU</a:t>
            </a:r>
            <a:r>
              <a:rPr lang="nl-NL" sz="2000" b="0" i="0" u="none" strike="noStrike" baseline="0" dirty="0">
                <a:latin typeface="Fontys Frutiger" panose="00000400000000000000" pitchFamily="2" charset="0"/>
              </a:rPr>
              <a:t>/L behandeling met levothyroxine, overleg internist en verwijzing naar gynaecoloog (?) </a:t>
            </a:r>
          </a:p>
          <a:p>
            <a:pPr algn="l"/>
            <a:r>
              <a:rPr lang="nl-NL" sz="2000" dirty="0">
                <a:latin typeface="Fontys Frutiger" panose="00000400000000000000" pitchFamily="2" charset="0"/>
              </a:rPr>
              <a:t>TSH </a:t>
            </a:r>
            <a:r>
              <a:rPr lang="nl-NL" sz="2000" b="0" i="0" u="none" strike="noStrike" baseline="0" dirty="0">
                <a:latin typeface="Fontys Frutiger" panose="00000400000000000000" pitchFamily="2" charset="0"/>
              </a:rPr>
              <a:t>4-10 </a:t>
            </a:r>
            <a:r>
              <a:rPr lang="nl-NL" sz="2000" b="0" i="0" u="none" strike="noStrike" baseline="0" dirty="0" err="1">
                <a:latin typeface="Fontys Frutiger" panose="00000400000000000000" pitchFamily="2" charset="0"/>
              </a:rPr>
              <a:t>mU</a:t>
            </a:r>
            <a:r>
              <a:rPr lang="nl-NL" sz="2000" b="0" i="0" u="none" strike="noStrike" baseline="0" dirty="0">
                <a:latin typeface="Fontys Frutiger" panose="00000400000000000000" pitchFamily="2" charset="0"/>
              </a:rPr>
              <a:t>/L behandeling overwegen. Overleg internist en verwijzing naar gynaecoloog</a:t>
            </a:r>
            <a:r>
              <a:rPr lang="nl-NL" sz="2000" dirty="0">
                <a:latin typeface="Fontys Frutiger" panose="00000400000000000000" pitchFamily="2" charset="0"/>
              </a:rPr>
              <a:t> (?)</a:t>
            </a:r>
            <a:endParaRPr lang="nl-NL" sz="2000" b="0" i="0" u="none" strike="noStrike" baseline="0" dirty="0">
              <a:latin typeface="Fontys Frutiger" panose="00000400000000000000" pitchFamily="2" charset="0"/>
            </a:endParaRPr>
          </a:p>
        </p:txBody>
      </p:sp>
      <p:pic>
        <p:nvPicPr>
          <p:cNvPr id="4" name="Picture 4">
            <a:extLst>
              <a:ext uri="{FF2B5EF4-FFF2-40B4-BE49-F238E27FC236}">
                <a16:creationId xmlns:a16="http://schemas.microsoft.com/office/drawing/2014/main" id="{EF420083-866E-E9DC-F0D9-EEA6F04C37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70902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F6C8DA-516C-7C06-6E01-9D538B25562C}"/>
              </a:ext>
            </a:extLst>
          </p:cNvPr>
          <p:cNvSpPr>
            <a:spLocks noGrp="1"/>
          </p:cNvSpPr>
          <p:nvPr>
            <p:ph type="title"/>
          </p:nvPr>
        </p:nvSpPr>
        <p:spPr/>
        <p:txBody>
          <a:bodyPr>
            <a:normAutofit/>
          </a:bodyPr>
          <a:lstStyle/>
          <a:p>
            <a:r>
              <a:rPr lang="nl-NL" sz="2800" dirty="0">
                <a:latin typeface="Fontys Frutiger" panose="00000400000000000000" pitchFamily="2" charset="0"/>
              </a:rPr>
              <a:t>Postpartum </a:t>
            </a:r>
            <a:r>
              <a:rPr lang="nl-NL" sz="2800" dirty="0" err="1">
                <a:latin typeface="Fontys Frutiger" panose="00000400000000000000" pitchFamily="2" charset="0"/>
              </a:rPr>
              <a:t>thyreoïditis</a:t>
            </a:r>
            <a:r>
              <a:rPr lang="nl-NL" sz="2800" dirty="0">
                <a:latin typeface="Fontys Frutiger" panose="00000400000000000000" pitchFamily="2" charset="0"/>
              </a:rPr>
              <a:t> </a:t>
            </a:r>
          </a:p>
        </p:txBody>
      </p:sp>
      <p:sp>
        <p:nvSpPr>
          <p:cNvPr id="3" name="Tijdelijke aanduiding voor inhoud 2">
            <a:extLst>
              <a:ext uri="{FF2B5EF4-FFF2-40B4-BE49-F238E27FC236}">
                <a16:creationId xmlns:a16="http://schemas.microsoft.com/office/drawing/2014/main" id="{B6B9C434-D6D3-AA14-293C-D46DAD369B05}"/>
              </a:ext>
            </a:extLst>
          </p:cNvPr>
          <p:cNvSpPr>
            <a:spLocks noGrp="1"/>
          </p:cNvSpPr>
          <p:nvPr>
            <p:ph idx="1"/>
          </p:nvPr>
        </p:nvSpPr>
        <p:spPr/>
        <p:txBody>
          <a:bodyPr/>
          <a:lstStyle/>
          <a:p>
            <a:pPr algn="l"/>
            <a:r>
              <a:rPr lang="nl-NL" sz="2000" b="0" i="0" u="none" strike="noStrike" baseline="0" dirty="0">
                <a:latin typeface="Fontys Frutiger" panose="00000400000000000000" pitchFamily="2" charset="0"/>
              </a:rPr>
              <a:t>TSH en FT4 elke 6 weken controleren</a:t>
            </a:r>
          </a:p>
          <a:p>
            <a:pPr algn="l"/>
            <a:r>
              <a:rPr lang="nl-NL" sz="2000" dirty="0">
                <a:latin typeface="Fontys Frutiger" panose="00000400000000000000" pitchFamily="2" charset="0"/>
              </a:rPr>
              <a:t>Controle stop als TSH en </a:t>
            </a:r>
            <a:r>
              <a:rPr lang="nl-NL" sz="2000">
                <a:latin typeface="Fontys Frutiger" panose="00000400000000000000" pitchFamily="2" charset="0"/>
              </a:rPr>
              <a:t>FT4 tweemaal  </a:t>
            </a:r>
            <a:r>
              <a:rPr lang="nl-NL" sz="2000" dirty="0">
                <a:latin typeface="Fontys Frutiger" panose="00000400000000000000" pitchFamily="2" charset="0"/>
              </a:rPr>
              <a:t>normaal zijn</a:t>
            </a:r>
          </a:p>
          <a:p>
            <a:pPr algn="l"/>
            <a:r>
              <a:rPr lang="nl-NL" sz="2000" b="0" i="0" u="none" strike="noStrike" baseline="0" dirty="0">
                <a:latin typeface="Fontys Frutiger" panose="00000400000000000000" pitchFamily="2" charset="0"/>
              </a:rPr>
              <a:t>Instrueer patiënte dat er een verhoogd risico is op hypothyreoïdie </a:t>
            </a:r>
          </a:p>
          <a:p>
            <a:pPr algn="l"/>
            <a:r>
              <a:rPr lang="nl-NL" sz="2000" dirty="0">
                <a:latin typeface="Fontys Frutiger" panose="00000400000000000000" pitchFamily="2" charset="0"/>
              </a:rPr>
              <a:t>Als klachten van hypo- of hyperthyreoïdie langer dan 6 maanden persisteren andere oorzaak voor klachten waarschijnlijk </a:t>
            </a:r>
            <a:endParaRPr lang="nl-NL" sz="2000" b="0" i="0" u="none" strike="noStrike" baseline="0" dirty="0">
              <a:latin typeface="Fontys Frutiger" panose="00000400000000000000" pitchFamily="2" charset="0"/>
            </a:endParaRPr>
          </a:p>
          <a:p>
            <a:pPr marL="0" indent="0" algn="l">
              <a:buNone/>
            </a:pPr>
            <a:endParaRPr lang="nl-NL" sz="1800" b="0" i="0" u="none" strike="noStrike" baseline="0" dirty="0">
              <a:latin typeface="Cambria" panose="02040503050406030204" pitchFamily="18" charset="0"/>
            </a:endParaRPr>
          </a:p>
        </p:txBody>
      </p:sp>
      <p:pic>
        <p:nvPicPr>
          <p:cNvPr id="4" name="Picture 4">
            <a:extLst>
              <a:ext uri="{FF2B5EF4-FFF2-40B4-BE49-F238E27FC236}">
                <a16:creationId xmlns:a16="http://schemas.microsoft.com/office/drawing/2014/main" id="{2D1EB7EB-A2F6-1930-8EA0-E6E9663E07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1287" y="5735637"/>
            <a:ext cx="1890713" cy="11223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Picture 4">
            <a:extLst>
              <a:ext uri="{FF2B5EF4-FFF2-40B4-BE49-F238E27FC236}">
                <a16:creationId xmlns:a16="http://schemas.microsoft.com/office/drawing/2014/main" id="{3F469A3B-1C81-301F-3C37-8F18E1D16B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3687" y="5888037"/>
            <a:ext cx="1890713" cy="11223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42989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7472091-03C2-62DB-85F3-E3F49C82459F}"/>
              </a:ext>
            </a:extLst>
          </p:cNvPr>
          <p:cNvSpPr>
            <a:spLocks noGrp="1"/>
          </p:cNvSpPr>
          <p:nvPr>
            <p:ph type="title"/>
          </p:nvPr>
        </p:nvSpPr>
        <p:spPr>
          <a:xfrm>
            <a:off x="804672" y="802955"/>
            <a:ext cx="4977976" cy="1454051"/>
          </a:xfrm>
        </p:spPr>
        <p:txBody>
          <a:bodyPr>
            <a:normAutofit/>
          </a:bodyPr>
          <a:lstStyle/>
          <a:p>
            <a:endParaRPr lang="nl-NL" sz="3600">
              <a:solidFill>
                <a:schemeClr val="tx2"/>
              </a:solidFill>
            </a:endParaRPr>
          </a:p>
        </p:txBody>
      </p:sp>
      <p:sp>
        <p:nvSpPr>
          <p:cNvPr id="3" name="Tijdelijke aanduiding voor inhoud 2">
            <a:extLst>
              <a:ext uri="{FF2B5EF4-FFF2-40B4-BE49-F238E27FC236}">
                <a16:creationId xmlns:a16="http://schemas.microsoft.com/office/drawing/2014/main" id="{6D6800AD-F08B-76EB-789C-BB1D90C0D7C4}"/>
              </a:ext>
            </a:extLst>
          </p:cNvPr>
          <p:cNvSpPr>
            <a:spLocks noGrp="1"/>
          </p:cNvSpPr>
          <p:nvPr>
            <p:ph idx="1"/>
          </p:nvPr>
        </p:nvSpPr>
        <p:spPr>
          <a:xfrm>
            <a:off x="804672" y="2421682"/>
            <a:ext cx="4977578" cy="3639289"/>
          </a:xfrm>
        </p:spPr>
        <p:txBody>
          <a:bodyPr anchor="ctr">
            <a:normAutofit/>
          </a:bodyPr>
          <a:lstStyle/>
          <a:p>
            <a:pPr marL="0" indent="0">
              <a:buNone/>
            </a:pPr>
            <a:endParaRPr lang="nl-NL" sz="1800" dirty="0">
              <a:solidFill>
                <a:schemeClr val="tx2"/>
              </a:solidFill>
            </a:endParaRPr>
          </a:p>
          <a:p>
            <a:pPr marL="0" indent="0">
              <a:buNone/>
            </a:pPr>
            <a:endParaRPr lang="nl-NL" sz="1800" dirty="0">
              <a:solidFill>
                <a:schemeClr val="tx2"/>
              </a:solidFill>
            </a:endParaRPr>
          </a:p>
        </p:txBody>
      </p:sp>
      <p:grpSp>
        <p:nvGrpSpPr>
          <p:cNvPr id="15" name="Group 14">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6" name="Freeform: Shape 15">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Graphic 7" descr="Help">
            <a:extLst>
              <a:ext uri="{FF2B5EF4-FFF2-40B4-BE49-F238E27FC236}">
                <a16:creationId xmlns:a16="http://schemas.microsoft.com/office/drawing/2014/main" id="{75E02B74-F170-1C1C-CAF1-3FD5FF11334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21726" y="1629089"/>
            <a:ext cx="3620021" cy="3620021"/>
          </a:xfrm>
          <a:prstGeom prst="rect">
            <a:avLst/>
          </a:prstGeom>
        </p:spPr>
      </p:pic>
      <p:pic>
        <p:nvPicPr>
          <p:cNvPr id="4" name="Picture 4">
            <a:extLst>
              <a:ext uri="{FF2B5EF4-FFF2-40B4-BE49-F238E27FC236}">
                <a16:creationId xmlns:a16="http://schemas.microsoft.com/office/drawing/2014/main" id="{A5B992F4-2E8E-4B43-D572-FAA48AEBEC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735637"/>
            <a:ext cx="1890713" cy="1122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2694086"/>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3253</Words>
  <Application>Microsoft Office PowerPoint</Application>
  <PresentationFormat>Breedbeeld</PresentationFormat>
  <Paragraphs>410</Paragraphs>
  <Slides>48</Slides>
  <Notes>1</Notes>
  <HiddenSlides>0</HiddenSlides>
  <MMClips>0</MMClips>
  <ScaleCrop>false</ScaleCrop>
  <HeadingPairs>
    <vt:vector size="6" baseType="variant">
      <vt:variant>
        <vt:lpstr>Gebruikte lettertypen</vt:lpstr>
      </vt:variant>
      <vt:variant>
        <vt:i4>12</vt:i4>
      </vt:variant>
      <vt:variant>
        <vt:lpstr>Thema</vt:lpstr>
      </vt:variant>
      <vt:variant>
        <vt:i4>1</vt:i4>
      </vt:variant>
      <vt:variant>
        <vt:lpstr>Diatitels</vt:lpstr>
      </vt:variant>
      <vt:variant>
        <vt:i4>48</vt:i4>
      </vt:variant>
    </vt:vector>
  </HeadingPairs>
  <TitlesOfParts>
    <vt:vector size="61" baseType="lpstr">
      <vt:lpstr>alegreya-sans</vt:lpstr>
      <vt:lpstr>-apple-system</vt:lpstr>
      <vt:lpstr>Arial</vt:lpstr>
      <vt:lpstr>Calibri</vt:lpstr>
      <vt:lpstr>Calibri Light</vt:lpstr>
      <vt:lpstr>Cambria</vt:lpstr>
      <vt:lpstr>Courier New</vt:lpstr>
      <vt:lpstr>ff-meta-web-pro</vt:lpstr>
      <vt:lpstr>Fontys Frutiger</vt:lpstr>
      <vt:lpstr>Open Sans</vt:lpstr>
      <vt:lpstr>SymbolMT</vt:lpstr>
      <vt:lpstr>Wingdings</vt:lpstr>
      <vt:lpstr>Kantoorthema</vt:lpstr>
      <vt:lpstr>Schildklier Pathologie en Therapie  </vt:lpstr>
      <vt:lpstr>Inhoud </vt:lpstr>
      <vt:lpstr>PowerPoint-presentatie</vt:lpstr>
      <vt:lpstr>Anatomie</vt:lpstr>
      <vt:lpstr>Multinodulair struma </vt:lpstr>
      <vt:lpstr>PowerPoint-presentatie</vt:lpstr>
      <vt:lpstr>Werking schildklierhormoon </vt:lpstr>
      <vt:lpstr>Fysiologische effecten van schildklierhormoon</vt:lpstr>
      <vt:lpstr>Epidemiologie schildklierziekten</vt:lpstr>
      <vt:lpstr>PowerPoint-presentatie</vt:lpstr>
      <vt:lpstr>Shildklierpathologie</vt:lpstr>
      <vt:lpstr>Shildklierpathologie</vt:lpstr>
      <vt:lpstr>Shildklierpathologie</vt:lpstr>
      <vt:lpstr>Verschijnselen van hypo- en hyperthyreoïdie </vt:lpstr>
      <vt:lpstr>PowerPoint-presentatie</vt:lpstr>
      <vt:lpstr>PowerPoint-presentatie</vt:lpstr>
      <vt:lpstr>Referentiewaarden </vt:lpstr>
      <vt:lpstr>Stroomschema NHG-standaard </vt:lpstr>
      <vt:lpstr>Stroomschema NHG-standaard </vt:lpstr>
      <vt:lpstr>Stroomschema NHG-standaard </vt:lpstr>
      <vt:lpstr>Diagnostiek </vt:lpstr>
      <vt:lpstr>Anti-TPO </vt:lpstr>
      <vt:lpstr>Ziekte van Graves, een autoimmuunziekte  </vt:lpstr>
      <vt:lpstr>PowerPoint-presentatie</vt:lpstr>
      <vt:lpstr>PowerPoint-presentatie</vt:lpstr>
      <vt:lpstr>Verwijzing verlaagd TSH naar internist-endocrinoloog</vt:lpstr>
      <vt:lpstr>PowerPoint-presentatie</vt:lpstr>
      <vt:lpstr>PowerPoint-presentatie</vt:lpstr>
      <vt:lpstr>PowerPoint-presentatie</vt:lpstr>
      <vt:lpstr>T3-thyreotoxicose </vt:lpstr>
      <vt:lpstr>Beleid palpabele afwijkingen schildklier bij euthyreoïdie </vt:lpstr>
      <vt:lpstr>PowerPoint-presentatie</vt:lpstr>
      <vt:lpstr>Oorzaken hypothyreoïdie</vt:lpstr>
      <vt:lpstr>Hypothyreoïdie: levenslange behandeling bij </vt:lpstr>
      <vt:lpstr>Hypothyreoïdie: tijdelijke behandeling</vt:lpstr>
      <vt:lpstr>Ziekte van Hashimoto </vt:lpstr>
      <vt:lpstr>Stille of pijnloze lymfocytaire thyreoïditis</vt:lpstr>
      <vt:lpstr>Verwijzing hypothyreoïdie naar internist-endocrinoloog</vt:lpstr>
      <vt:lpstr>Behandeling hypothyreoïdie </vt:lpstr>
      <vt:lpstr>Behandeling hypothyreoïdie </vt:lpstr>
      <vt:lpstr>Levothyroxine </vt:lpstr>
      <vt:lpstr>PowerPoint-presentatie</vt:lpstr>
      <vt:lpstr>Belang schildklierhormoon tijdens zwangerschap </vt:lpstr>
      <vt:lpstr>Adviezen hypothyreoïdie tijdens zwangerschap </vt:lpstr>
      <vt:lpstr>Richtlijnen bij vrouwen met schildklieraandoening en zwangerschap(swens) </vt:lpstr>
      <vt:lpstr>Vrouwen bekend met subklinische hypothyreoïdie en zwangerschap</vt:lpstr>
      <vt:lpstr>Postpartum thyreoïditis </vt:lpstr>
      <vt:lpstr>PowerPoint-presentatie</vt:lpstr>
    </vt:vector>
  </TitlesOfParts>
  <Company>Fontys Hogeschool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Schildklierpathologie</dc:title>
  <dc:creator>Spooren,Pieter P.F.M.J.</dc:creator>
  <cp:lastModifiedBy>Spooren,Pieter P.F.M.J.</cp:lastModifiedBy>
  <cp:revision>4</cp:revision>
  <dcterms:created xsi:type="dcterms:W3CDTF">2024-02-25T13:33:17Z</dcterms:created>
  <dcterms:modified xsi:type="dcterms:W3CDTF">2024-03-15T20:30:41Z</dcterms:modified>
</cp:coreProperties>
</file>