
<file path=[Content_Types].xml><?xml version="1.0" encoding="utf-8"?>
<Types xmlns="http://schemas.openxmlformats.org/package/2006/content-types">
  <Default Extension="jpeg" ContentType="image/jpeg"/>
  <Default Extension="mp3" ContentType="audio/mpeg"/>
  <Default Extension="mp4" ContentType="video/mp4"/>
  <Default Extension="png" ContentType="image/png"/>
  <Default Extension="rels" ContentType="application/vnd.openxmlformats-package.relationships+xml"/>
  <Default Extension="wma" ContentType="audio/x-ms-wma"/>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0"/>
  </p:notesMasterIdLst>
  <p:sldIdLst>
    <p:sldId id="256" r:id="rId5"/>
    <p:sldId id="313" r:id="rId6"/>
    <p:sldId id="292" r:id="rId7"/>
    <p:sldId id="259" r:id="rId8"/>
    <p:sldId id="277" r:id="rId9"/>
    <p:sldId id="278" r:id="rId10"/>
    <p:sldId id="293" r:id="rId11"/>
    <p:sldId id="275" r:id="rId12"/>
    <p:sldId id="276" r:id="rId13"/>
    <p:sldId id="279" r:id="rId14"/>
    <p:sldId id="269" r:id="rId15"/>
    <p:sldId id="298" r:id="rId16"/>
    <p:sldId id="318" r:id="rId17"/>
    <p:sldId id="270" r:id="rId18"/>
    <p:sldId id="271" r:id="rId19"/>
    <p:sldId id="282" r:id="rId20"/>
    <p:sldId id="273" r:id="rId21"/>
    <p:sldId id="311" r:id="rId22"/>
    <p:sldId id="283" r:id="rId23"/>
    <p:sldId id="319" r:id="rId24"/>
    <p:sldId id="315" r:id="rId25"/>
    <p:sldId id="316" r:id="rId26"/>
    <p:sldId id="302" r:id="rId27"/>
    <p:sldId id="284" r:id="rId28"/>
    <p:sldId id="301" r:id="rId29"/>
    <p:sldId id="285" r:id="rId30"/>
    <p:sldId id="321" r:id="rId31"/>
    <p:sldId id="304" r:id="rId32"/>
    <p:sldId id="317" r:id="rId33"/>
    <p:sldId id="300" r:id="rId34"/>
    <p:sldId id="320" r:id="rId35"/>
    <p:sldId id="286" r:id="rId36"/>
    <p:sldId id="310" r:id="rId37"/>
    <p:sldId id="322" r:id="rId38"/>
    <p:sldId id="299" r:id="rId39"/>
    <p:sldId id="312" r:id="rId40"/>
    <p:sldId id="303" r:id="rId41"/>
    <p:sldId id="305" r:id="rId42"/>
    <p:sldId id="306" r:id="rId43"/>
    <p:sldId id="307" r:id="rId44"/>
    <p:sldId id="308" r:id="rId45"/>
    <p:sldId id="309" r:id="rId46"/>
    <p:sldId id="289" r:id="rId47"/>
    <p:sldId id="323" r:id="rId48"/>
    <p:sldId id="291" r:id="rId49"/>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40" autoAdjust="0"/>
    <p:restoredTop sz="57579" autoAdjust="0"/>
  </p:normalViewPr>
  <p:slideViewPr>
    <p:cSldViewPr snapToGrid="0">
      <p:cViewPr varScale="1">
        <p:scale>
          <a:sx n="41" d="100"/>
          <a:sy n="41" d="100"/>
        </p:scale>
        <p:origin x="1516" y="3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D409DA-E25D-4538-8A30-C2C0A29A7683}" type="datetimeFigureOut">
              <a:rPr lang="nl-NL" smtClean="0"/>
              <a:t>23-3-2024</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D7CEBB-2BB7-4FDA-83E0-8634651F697E}" type="slidenum">
              <a:rPr lang="nl-NL" smtClean="0"/>
              <a:t>‹#›</a:t>
            </a:fld>
            <a:endParaRPr lang="nl-NL"/>
          </a:p>
        </p:txBody>
      </p:sp>
    </p:spTree>
    <p:extLst>
      <p:ext uri="{BB962C8B-B14F-4D97-AF65-F5344CB8AC3E}">
        <p14:creationId xmlns:p14="http://schemas.microsoft.com/office/powerpoint/2010/main" val="2467214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s://nl.wikipedia.org/w/index.php?title=H%C3%B4spital_Necker&amp;action=edit&amp;redlink=1" TargetMode="External"/><Relationship Id="rId3" Type="http://schemas.openxmlformats.org/officeDocument/2006/relationships/hyperlink" Target="https://nl.wikipedia.org/wiki/Advocaat_(beroep)" TargetMode="External"/><Relationship Id="rId7" Type="http://schemas.openxmlformats.org/officeDocument/2006/relationships/hyperlink" Target="https://nl.wikipedia.org/wiki/1804" TargetMode="External"/><Relationship Id="rId12" Type="http://schemas.openxmlformats.org/officeDocument/2006/relationships/hyperlink" Target="https://nl.wikipedia.org/wiki/Levercirrose" TargetMode="External"/><Relationship Id="rId2" Type="http://schemas.openxmlformats.org/officeDocument/2006/relationships/slide" Target="../slides/slide3.xml"/><Relationship Id="rId1" Type="http://schemas.openxmlformats.org/officeDocument/2006/relationships/notesMaster" Target="../notesMasters/notesMaster1.xml"/><Relationship Id="rId6" Type="http://schemas.openxmlformats.org/officeDocument/2006/relationships/hyperlink" Target="https://nl.wikipedia.org/wiki/Parijs" TargetMode="External"/><Relationship Id="rId11" Type="http://schemas.openxmlformats.org/officeDocument/2006/relationships/hyperlink" Target="https://nl.wikipedia.org/wiki/Cirrose" TargetMode="External"/><Relationship Id="rId5" Type="http://schemas.openxmlformats.org/officeDocument/2006/relationships/hyperlink" Target="https://nl.wikipedia.org/wiki/H%C3%B4pital_de_la_Charit%C3%A9" TargetMode="External"/><Relationship Id="rId10" Type="http://schemas.openxmlformats.org/officeDocument/2006/relationships/hyperlink" Target="https://nl.wikipedia.org/wiki/Melanoom" TargetMode="External"/><Relationship Id="rId4" Type="http://schemas.openxmlformats.org/officeDocument/2006/relationships/hyperlink" Target="https://nl.wikipedia.org/wiki/Tuberculose" TargetMode="External"/><Relationship Id="rId9" Type="http://schemas.openxmlformats.org/officeDocument/2006/relationships/hyperlink" Target="https://nl.wikipedia.org/wiki/Bronchi%C3%ABctasie%C3%ABn"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FAD7CEBB-2BB7-4FDA-83E0-8634651F697E}" type="slidenum">
              <a:rPr lang="nl-NL" smtClean="0"/>
              <a:t>1</a:t>
            </a:fld>
            <a:endParaRPr lang="nl-NL"/>
          </a:p>
        </p:txBody>
      </p:sp>
    </p:spTree>
    <p:extLst>
      <p:ext uri="{BB962C8B-B14F-4D97-AF65-F5344CB8AC3E}">
        <p14:creationId xmlns:p14="http://schemas.microsoft.com/office/powerpoint/2010/main" val="35721775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nSpc>
                <a:spcPct val="107000"/>
              </a:lnSpc>
              <a:spcAft>
                <a:spcPts val="800"/>
              </a:spcAft>
            </a:pPr>
            <a:r>
              <a:rPr lang="nl-NL" sz="1800" kern="100" dirty="0">
                <a:effectLst/>
                <a:latin typeface="Arial" panose="020B0604020202020204" pitchFamily="34" charset="0"/>
                <a:ea typeface="Calibri" panose="020F0502020204030204" pitchFamily="34" charset="0"/>
                <a:cs typeface="Times New Roman" panose="02020603050405020304" pitchFamily="18" charset="0"/>
              </a:rPr>
              <a:t>In 1817 vond de Franse arts </a:t>
            </a:r>
            <a:r>
              <a:rPr lang="nl-NL" sz="1800" kern="100" dirty="0" err="1">
                <a:effectLst/>
                <a:latin typeface="Arial" panose="020B0604020202020204" pitchFamily="34" charset="0"/>
                <a:ea typeface="Calibri" panose="020F0502020204030204" pitchFamily="34" charset="0"/>
                <a:cs typeface="Times New Roman" panose="02020603050405020304" pitchFamily="18" charset="0"/>
              </a:rPr>
              <a:t>Rene</a:t>
            </a:r>
            <a:r>
              <a:rPr lang="nl-NL" sz="1800" kern="100" dirty="0">
                <a:effectLst/>
                <a:latin typeface="Arial" panose="020B0604020202020204" pitchFamily="34" charset="0"/>
                <a:ea typeface="Calibri" panose="020F0502020204030204" pitchFamily="34" charset="0"/>
                <a:cs typeface="Times New Roman" panose="02020603050405020304" pitchFamily="18" charset="0"/>
              </a:rPr>
              <a:t> </a:t>
            </a:r>
            <a:r>
              <a:rPr lang="nl-NL" sz="1800" kern="100" dirty="0" err="1">
                <a:effectLst/>
                <a:latin typeface="Arial" panose="020B0604020202020204" pitchFamily="34" charset="0"/>
                <a:ea typeface="Calibri" panose="020F0502020204030204" pitchFamily="34" charset="0"/>
                <a:cs typeface="Times New Roman" panose="02020603050405020304" pitchFamily="18" charset="0"/>
              </a:rPr>
              <a:t>Laennec</a:t>
            </a:r>
            <a:r>
              <a:rPr lang="nl-NL" sz="1800" kern="100" dirty="0">
                <a:effectLst/>
                <a:latin typeface="Arial" panose="020B0604020202020204" pitchFamily="34" charset="0"/>
                <a:ea typeface="Calibri" panose="020F0502020204030204" pitchFamily="34" charset="0"/>
                <a:cs typeface="Times New Roman" panose="02020603050405020304" pitchFamily="18" charset="0"/>
              </a:rPr>
              <a:t> een auscultatie-instrument uit waarmee hij naar interne geluiden van patiënten kon luisteren [3, 4]. Sindsdien is de stethoscoop geleidelijk veranderd in een apparaat met een </a:t>
            </a:r>
            <a:r>
              <a:rPr lang="nl-NL" sz="1800" kern="100" dirty="0" err="1">
                <a:effectLst/>
                <a:latin typeface="Arial" panose="020B0604020202020204" pitchFamily="34" charset="0"/>
                <a:ea typeface="Calibri" panose="020F0502020204030204" pitchFamily="34" charset="0"/>
                <a:cs typeface="Times New Roman" panose="02020603050405020304" pitchFamily="18" charset="0"/>
              </a:rPr>
              <a:t>binaurale</a:t>
            </a:r>
            <a:r>
              <a:rPr lang="nl-NL" sz="1800" kern="100" dirty="0">
                <a:effectLst/>
                <a:latin typeface="Arial" panose="020B0604020202020204" pitchFamily="34" charset="0"/>
                <a:ea typeface="Calibri" panose="020F0502020204030204" pitchFamily="34" charset="0"/>
                <a:cs typeface="Times New Roman" panose="02020603050405020304" pitchFamily="18" charset="0"/>
              </a:rPr>
              <a:t> vorm, flexibele slangen en een stijf diafragma [5, 6].</a:t>
            </a:r>
            <a:endParaRPr lang="nl-NL"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l-NL" sz="1800" kern="100" dirty="0">
                <a:effectLst/>
                <a:latin typeface="Arial" panose="020B0604020202020204" pitchFamily="34" charset="0"/>
                <a:ea typeface="Calibri" panose="020F0502020204030204" pitchFamily="34" charset="0"/>
                <a:cs typeface="Times New Roman" panose="02020603050405020304" pitchFamily="18" charset="0"/>
              </a:rPr>
              <a:t> </a:t>
            </a:r>
            <a:endParaRPr lang="nl-NL"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nl-NL" dirty="0"/>
          </a:p>
          <a:p>
            <a:r>
              <a:rPr lang="nl-NL" dirty="0"/>
              <a:t>1816 dr. </a:t>
            </a:r>
            <a:r>
              <a:rPr lang="nl-NL" dirty="0" err="1"/>
              <a:t>Laënnec</a:t>
            </a:r>
            <a:r>
              <a:rPr lang="nl-NL" dirty="0"/>
              <a:t>: uitvinder van de stethoscoop</a:t>
            </a:r>
          </a:p>
          <a:p>
            <a:endParaRPr lang="nl-NL" dirty="0"/>
          </a:p>
          <a:p>
            <a:pPr algn="l"/>
            <a:r>
              <a:rPr lang="nl-NL" b="0" i="0" dirty="0" err="1">
                <a:solidFill>
                  <a:srgbClr val="202122"/>
                </a:solidFill>
                <a:effectLst/>
                <a:latin typeface="Arial" panose="020B0604020202020204" pitchFamily="34" charset="0"/>
              </a:rPr>
              <a:t>Laennec</a:t>
            </a:r>
            <a:r>
              <a:rPr lang="nl-NL" b="0" i="0" dirty="0">
                <a:solidFill>
                  <a:srgbClr val="202122"/>
                </a:solidFill>
                <a:effectLst/>
                <a:latin typeface="Arial" panose="020B0604020202020204" pitchFamily="34" charset="0"/>
              </a:rPr>
              <a:t> werd geboren als zoon van een </a:t>
            </a:r>
            <a:r>
              <a:rPr lang="nl-NL" b="0" i="0" u="none" strike="noStrike" dirty="0">
                <a:solidFill>
                  <a:srgbClr val="3366CC"/>
                </a:solidFill>
                <a:effectLst/>
                <a:latin typeface="Arial" panose="020B0604020202020204" pitchFamily="34" charset="0"/>
                <a:hlinkClick r:id="rId3" tooltip="Advocaat (beroep)"/>
              </a:rPr>
              <a:t>advocaat</a:t>
            </a:r>
            <a:r>
              <a:rPr lang="nl-NL" b="0" i="0" dirty="0">
                <a:solidFill>
                  <a:srgbClr val="202122"/>
                </a:solidFill>
                <a:effectLst/>
                <a:latin typeface="Arial" panose="020B0604020202020204" pitchFamily="34" charset="0"/>
              </a:rPr>
              <a:t>. Zijn moeder overleed aan </a:t>
            </a:r>
            <a:r>
              <a:rPr lang="nl-NL" b="0" i="0" u="none" strike="noStrike" dirty="0">
                <a:solidFill>
                  <a:srgbClr val="3366CC"/>
                </a:solidFill>
                <a:effectLst/>
                <a:latin typeface="Arial" panose="020B0604020202020204" pitchFamily="34" charset="0"/>
                <a:hlinkClick r:id="rId4" tooltip="Tuberculose"/>
              </a:rPr>
              <a:t>tuberculose</a:t>
            </a:r>
            <a:r>
              <a:rPr lang="nl-NL" b="0" i="0" dirty="0">
                <a:solidFill>
                  <a:srgbClr val="202122"/>
                </a:solidFill>
                <a:effectLst/>
                <a:latin typeface="Arial" panose="020B0604020202020204" pitchFamily="34" charset="0"/>
              </a:rPr>
              <a:t> toen hij zes jaar oud was. Hij werd opgevoed door zijn oom die huisarts was. Hij studeerde medicijnen aan het </a:t>
            </a:r>
            <a:r>
              <a:rPr lang="nl-NL" b="0" i="0" u="none" strike="noStrike" dirty="0" err="1">
                <a:solidFill>
                  <a:srgbClr val="3366CC"/>
                </a:solidFill>
                <a:effectLst/>
                <a:latin typeface="Arial" panose="020B0604020202020204" pitchFamily="34" charset="0"/>
                <a:hlinkClick r:id="rId5" tooltip="Hôpital de la Charité"/>
              </a:rPr>
              <a:t>Hôpital</a:t>
            </a:r>
            <a:r>
              <a:rPr lang="nl-NL" b="0" i="0" u="none" strike="noStrike" dirty="0">
                <a:solidFill>
                  <a:srgbClr val="3366CC"/>
                </a:solidFill>
                <a:effectLst/>
                <a:latin typeface="Arial" panose="020B0604020202020204" pitchFamily="34" charset="0"/>
                <a:hlinkClick r:id="rId5" tooltip="Hôpital de la Charité"/>
              </a:rPr>
              <a:t> de la Charité</a:t>
            </a:r>
            <a:r>
              <a:rPr lang="nl-NL" b="0" i="0" dirty="0">
                <a:solidFill>
                  <a:srgbClr val="202122"/>
                </a:solidFill>
                <a:effectLst/>
                <a:latin typeface="Arial" panose="020B0604020202020204" pitchFamily="34" charset="0"/>
              </a:rPr>
              <a:t> in </a:t>
            </a:r>
            <a:r>
              <a:rPr lang="nl-NL" b="0" i="0" u="none" strike="noStrike" dirty="0">
                <a:solidFill>
                  <a:srgbClr val="3366CC"/>
                </a:solidFill>
                <a:effectLst/>
                <a:latin typeface="Arial" panose="020B0604020202020204" pitchFamily="34" charset="0"/>
                <a:hlinkClick r:id="rId6" tooltip="Parijs"/>
              </a:rPr>
              <a:t>Parijs</a:t>
            </a:r>
            <a:r>
              <a:rPr lang="nl-NL" b="0" i="0" dirty="0">
                <a:solidFill>
                  <a:srgbClr val="202122"/>
                </a:solidFill>
                <a:effectLst/>
                <a:latin typeface="Arial" panose="020B0604020202020204" pitchFamily="34" charset="0"/>
              </a:rPr>
              <a:t> waar hij in </a:t>
            </a:r>
            <a:r>
              <a:rPr lang="nl-NL" b="0" i="0" u="none" strike="noStrike" dirty="0">
                <a:solidFill>
                  <a:srgbClr val="3366CC"/>
                </a:solidFill>
                <a:effectLst/>
                <a:latin typeface="Arial" panose="020B0604020202020204" pitchFamily="34" charset="0"/>
                <a:hlinkClick r:id="rId7" tooltip="1804"/>
              </a:rPr>
              <a:t>1804</a:t>
            </a:r>
            <a:r>
              <a:rPr lang="nl-NL" b="0" i="0" dirty="0">
                <a:solidFill>
                  <a:srgbClr val="202122"/>
                </a:solidFill>
                <a:effectLst/>
                <a:latin typeface="Arial" panose="020B0604020202020204" pitchFamily="34" charset="0"/>
              </a:rPr>
              <a:t> examen deed. In 1815 kreeg hij een vaste aanstelling in het </a:t>
            </a:r>
            <a:r>
              <a:rPr lang="nl-NL" b="0" i="0" u="none" strike="noStrike" dirty="0" err="1">
                <a:solidFill>
                  <a:srgbClr val="D73333"/>
                </a:solidFill>
                <a:effectLst/>
                <a:latin typeface="Arial" panose="020B0604020202020204" pitchFamily="34" charset="0"/>
                <a:hlinkClick r:id="rId8" tooltip="Hôspital Necker (de pagina bestaat niet)"/>
              </a:rPr>
              <a:t>Hôspital</a:t>
            </a:r>
            <a:r>
              <a:rPr lang="nl-NL" b="0" i="0" u="none" strike="noStrike" dirty="0">
                <a:solidFill>
                  <a:srgbClr val="D73333"/>
                </a:solidFill>
                <a:effectLst/>
                <a:latin typeface="Arial" panose="020B0604020202020204" pitchFamily="34" charset="0"/>
                <a:hlinkClick r:id="rId8" tooltip="Hôspital Necker (de pagina bestaat niet)"/>
              </a:rPr>
              <a:t> Necker</a:t>
            </a:r>
            <a:r>
              <a:rPr lang="nl-NL" b="0" i="0" dirty="0">
                <a:solidFill>
                  <a:srgbClr val="202122"/>
                </a:solidFill>
                <a:effectLst/>
                <a:latin typeface="Arial" panose="020B0604020202020204" pitchFamily="34" charset="0"/>
              </a:rPr>
              <a:t>. Het jaar erop, in 1816, vond hij de stethoscoop uit. Hij kwam op het idee toen hij een jonge patiënte met hartkwalen moest onderzoeken, maar vanwege zijn verlegen karakter durfde hij niet zijn oor op haar boezem te leggen. Om toch naar de hartslag van de vrouw te luisteren rolde hij een vel papier op tot een cilinder. Hij kon duidelijk haar hartslag horen.</a:t>
            </a:r>
          </a:p>
          <a:p>
            <a:pPr algn="l"/>
            <a:r>
              <a:rPr lang="nl-NL" b="0" i="0" dirty="0">
                <a:solidFill>
                  <a:srgbClr val="202122"/>
                </a:solidFill>
                <a:effectLst/>
                <a:latin typeface="Arial" panose="020B0604020202020204" pitchFamily="34" charset="0"/>
              </a:rPr>
              <a:t>Op basis hiervan maakte hij een houten uitneembare koker van 30 cm lengte en 3 cm doorsnede met in het midden een opening van 5 mm. Hij noemde het instrument stethoscoop, naar het Griekse woord </a:t>
            </a:r>
            <a:r>
              <a:rPr lang="nl-NL" b="0" i="1" dirty="0" err="1">
                <a:solidFill>
                  <a:srgbClr val="202122"/>
                </a:solidFill>
                <a:effectLst/>
                <a:latin typeface="Arial" panose="020B0604020202020204" pitchFamily="34" charset="0"/>
              </a:rPr>
              <a:t>stethos</a:t>
            </a:r>
            <a:r>
              <a:rPr lang="nl-NL" b="0" i="0" dirty="0">
                <a:solidFill>
                  <a:srgbClr val="202122"/>
                </a:solidFill>
                <a:effectLst/>
                <a:latin typeface="Arial" panose="020B0604020202020204" pitchFamily="34" charset="0"/>
              </a:rPr>
              <a:t> dat borst betekent.</a:t>
            </a:r>
          </a:p>
          <a:p>
            <a:pPr algn="l"/>
            <a:r>
              <a:rPr lang="nl-NL" b="0" i="0" dirty="0">
                <a:solidFill>
                  <a:srgbClr val="202122"/>
                </a:solidFill>
                <a:effectLst/>
                <a:latin typeface="Arial" panose="020B0604020202020204" pitchFamily="34" charset="0"/>
              </a:rPr>
              <a:t>Hij beschreef verschillende aandoeningen zoals </a:t>
            </a:r>
            <a:r>
              <a:rPr lang="nl-NL" b="0" i="0" u="none" strike="noStrike" dirty="0" err="1">
                <a:solidFill>
                  <a:srgbClr val="3366CC"/>
                </a:solidFill>
                <a:effectLst/>
                <a:latin typeface="Arial" panose="020B0604020202020204" pitchFamily="34" charset="0"/>
                <a:hlinkClick r:id="rId9" tooltip="Bronchiëctasieën"/>
              </a:rPr>
              <a:t>bronchiëctasie</a:t>
            </a:r>
            <a:r>
              <a:rPr lang="nl-NL" b="0" i="0" dirty="0">
                <a:solidFill>
                  <a:srgbClr val="202122"/>
                </a:solidFill>
                <a:effectLst/>
                <a:latin typeface="Arial" panose="020B0604020202020204" pitchFamily="34" charset="0"/>
              </a:rPr>
              <a:t>, </a:t>
            </a:r>
            <a:r>
              <a:rPr lang="nl-NL" b="0" i="0" u="none" strike="noStrike" dirty="0">
                <a:solidFill>
                  <a:srgbClr val="3366CC"/>
                </a:solidFill>
                <a:effectLst/>
                <a:latin typeface="Arial" panose="020B0604020202020204" pitchFamily="34" charset="0"/>
                <a:hlinkClick r:id="rId10" tooltip="Melanoom"/>
              </a:rPr>
              <a:t>melanoom</a:t>
            </a:r>
            <a:r>
              <a:rPr lang="nl-NL" b="0" i="0" dirty="0">
                <a:solidFill>
                  <a:srgbClr val="202122"/>
                </a:solidFill>
                <a:effectLst/>
                <a:latin typeface="Arial" panose="020B0604020202020204" pitchFamily="34" charset="0"/>
              </a:rPr>
              <a:t> en </a:t>
            </a:r>
            <a:r>
              <a:rPr lang="nl-NL" b="0" i="0" u="none" strike="noStrike" dirty="0">
                <a:solidFill>
                  <a:srgbClr val="3366CC"/>
                </a:solidFill>
                <a:effectLst/>
                <a:latin typeface="Arial" panose="020B0604020202020204" pitchFamily="34" charset="0"/>
                <a:hlinkClick r:id="rId11" tooltip="Cirrose"/>
              </a:rPr>
              <a:t>cirrose</a:t>
            </a:r>
            <a:r>
              <a:rPr lang="nl-NL" b="0" i="0" dirty="0">
                <a:solidFill>
                  <a:srgbClr val="202122"/>
                </a:solidFill>
                <a:effectLst/>
                <a:latin typeface="Arial" panose="020B0604020202020204" pitchFamily="34" charset="0"/>
              </a:rPr>
              <a:t>. Zijn grootste bijdrage aan de medische wetenschap betrof </a:t>
            </a:r>
            <a:r>
              <a:rPr lang="nl-NL" b="0" i="0" u="none" strike="noStrike" dirty="0">
                <a:solidFill>
                  <a:srgbClr val="3366CC"/>
                </a:solidFill>
                <a:effectLst/>
                <a:latin typeface="Arial" panose="020B0604020202020204" pitchFamily="34" charset="0"/>
                <a:hlinkClick r:id="rId4" tooltip="Tuberculose"/>
              </a:rPr>
              <a:t>tuberculose</a:t>
            </a:r>
            <a:r>
              <a:rPr lang="nl-NL" b="0" i="0" dirty="0">
                <a:solidFill>
                  <a:srgbClr val="202122"/>
                </a:solidFill>
                <a:effectLst/>
                <a:latin typeface="Arial" panose="020B0604020202020204" pitchFamily="34" charset="0"/>
              </a:rPr>
              <a:t>. </a:t>
            </a:r>
            <a:r>
              <a:rPr lang="nl-NL" b="0" i="0" u="none" strike="noStrike" dirty="0">
                <a:solidFill>
                  <a:srgbClr val="3366CC"/>
                </a:solidFill>
                <a:effectLst/>
                <a:latin typeface="Arial" panose="020B0604020202020204" pitchFamily="34" charset="0"/>
                <a:hlinkClick r:id="rId12" tooltip="Levercirrose"/>
              </a:rPr>
              <a:t>Levercirrose</a:t>
            </a:r>
            <a:r>
              <a:rPr lang="nl-NL" b="0" i="0" dirty="0">
                <a:solidFill>
                  <a:srgbClr val="202122"/>
                </a:solidFill>
                <a:effectLst/>
                <a:latin typeface="Arial" panose="020B0604020202020204" pitchFamily="34" charset="0"/>
              </a:rPr>
              <a:t> wordt soms nog wel </a:t>
            </a:r>
            <a:r>
              <a:rPr lang="nl-NL" b="0" i="1" dirty="0" err="1">
                <a:solidFill>
                  <a:srgbClr val="202122"/>
                </a:solidFill>
                <a:effectLst/>
                <a:latin typeface="Arial" panose="020B0604020202020204" pitchFamily="34" charset="0"/>
              </a:rPr>
              <a:t>Laennec's</a:t>
            </a:r>
            <a:r>
              <a:rPr lang="nl-NL" b="0" i="1" dirty="0">
                <a:solidFill>
                  <a:srgbClr val="202122"/>
                </a:solidFill>
                <a:effectLst/>
                <a:latin typeface="Arial" panose="020B0604020202020204" pitchFamily="34" charset="0"/>
              </a:rPr>
              <a:t> cirrose</a:t>
            </a:r>
            <a:r>
              <a:rPr lang="nl-NL" b="0" i="0" dirty="0">
                <a:solidFill>
                  <a:srgbClr val="202122"/>
                </a:solidFill>
                <a:effectLst/>
                <a:latin typeface="Arial" panose="020B0604020202020204" pitchFamily="34" charset="0"/>
              </a:rPr>
              <a:t> genoemd aangezien </a:t>
            </a:r>
            <a:r>
              <a:rPr lang="nl-NL" b="0" i="0" dirty="0" err="1">
                <a:solidFill>
                  <a:srgbClr val="202122"/>
                </a:solidFill>
                <a:effectLst/>
                <a:latin typeface="Arial" panose="020B0604020202020204" pitchFamily="34" charset="0"/>
              </a:rPr>
              <a:t>Laennec</a:t>
            </a:r>
            <a:r>
              <a:rPr lang="nl-NL" b="0" i="0" dirty="0">
                <a:solidFill>
                  <a:srgbClr val="202122"/>
                </a:solidFill>
                <a:effectLst/>
                <a:latin typeface="Arial" panose="020B0604020202020204" pitchFamily="34" charset="0"/>
              </a:rPr>
              <a:t> een van de eersten was die dit als een ziekte herkende.</a:t>
            </a:r>
          </a:p>
          <a:p>
            <a:endParaRPr lang="nl-NL" dirty="0"/>
          </a:p>
          <a:p>
            <a:r>
              <a:rPr lang="nl-NL" dirty="0"/>
              <a:t>Het gebruik van de stethoscoop wordt beschouwd als een essentiële vaardigheid in het medisch beroep en wordt vaak gekozen om zijn gebruiksgemak</a:t>
            </a:r>
          </a:p>
          <a:p>
            <a:r>
              <a:rPr lang="nl-NL" dirty="0"/>
              <a:t>Auscultatie van het ademhalingsstelsel is niet-invasief, veilig, goedkoop en gemakkelijk uit te voeren. </a:t>
            </a:r>
          </a:p>
          <a:p>
            <a:r>
              <a:rPr lang="nl-NL" dirty="0"/>
              <a:t>Inefficiënt en oppervlakkig onderzoek kan verdere diagnostische werkzaamheden en behandeling vertragen.</a:t>
            </a:r>
          </a:p>
          <a:p>
            <a:pPr marL="0" indent="0">
              <a:buNone/>
            </a:pPr>
            <a:endParaRPr lang="nl-NL" dirty="0"/>
          </a:p>
          <a:p>
            <a:pPr marL="0" indent="0">
              <a:buNone/>
            </a:pPr>
            <a:endParaRPr lang="nl-NL" sz="900" dirty="0"/>
          </a:p>
          <a:p>
            <a:endParaRPr lang="nl-NL" dirty="0"/>
          </a:p>
        </p:txBody>
      </p:sp>
      <p:sp>
        <p:nvSpPr>
          <p:cNvPr id="4" name="Tijdelijke aanduiding voor dianummer 3"/>
          <p:cNvSpPr>
            <a:spLocks noGrp="1"/>
          </p:cNvSpPr>
          <p:nvPr>
            <p:ph type="sldNum" sz="quarter" idx="5"/>
          </p:nvPr>
        </p:nvSpPr>
        <p:spPr/>
        <p:txBody>
          <a:bodyPr/>
          <a:lstStyle/>
          <a:p>
            <a:fld id="{FAD7CEBB-2BB7-4FDA-83E0-8634651F697E}" type="slidenum">
              <a:rPr lang="nl-NL" smtClean="0"/>
              <a:t>3</a:t>
            </a:fld>
            <a:endParaRPr lang="nl-NL"/>
          </a:p>
        </p:txBody>
      </p:sp>
    </p:spTree>
    <p:extLst>
      <p:ext uri="{BB962C8B-B14F-4D97-AF65-F5344CB8AC3E}">
        <p14:creationId xmlns:p14="http://schemas.microsoft.com/office/powerpoint/2010/main" val="40984093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kern="100" dirty="0">
                <a:effectLst/>
                <a:latin typeface="Arial" panose="020B0604020202020204" pitchFamily="34" charset="0"/>
                <a:ea typeface="Calibri" panose="020F0502020204030204" pitchFamily="34" charset="0"/>
                <a:cs typeface="Times New Roman" panose="02020603050405020304" pitchFamily="18" charset="0"/>
              </a:rPr>
              <a:t>In de lange geschiedenis van de mensheid wordt auscultatie al lange tijd veel gebruikt voor het onderzoeken van patiënten [1]. Een stethoscoop wordt beschouwd als een van de meest waardevolle medische apparaten omdat het niet-invasief is, in real-time beschikbaar is en veel informatie geeft [2]. Het is vooral nuttig bij aandoeningen van de luchtwegen en abnormale ademhalingsgeluiden geven informatie over verschillende pathologische aandoeningen van longen en bronchiën.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00" dirty="0">
                <a:effectLst/>
                <a:latin typeface="Arial" panose="020B0604020202020204" pitchFamily="34" charset="0"/>
                <a:ea typeface="Calibri" panose="020F0502020204030204" pitchFamily="34" charset="0"/>
                <a:cs typeface="Times New Roman" panose="02020603050405020304" pitchFamily="18" charset="0"/>
              </a:rPr>
              <a:t>Tot nu toe is de stethoscoop op grote schaal gebruikt en geaccepteerd als het primaire medische hulpmiddel van de arts. Naarmate de beelden van de borstkas zich ontwikkelen, neemt de afhankelijkheid van auscultatie echter relatief af [7]. Dit fenomeen kan worden veroorzaakt door de inherente subjectiviteit. Het vermogen om abnormale geluiden te herkennen en te onderscheiden hangt af van de ervaring en kennis van de luisteraar. Deze discrepantie kan mogelijk leiden tot een onjuiste diagnose en verkeerde behandeling. Om dit probleem te verbeteren zijn er pogingen gedaan om een gestandaardiseerd systeem te implementeren voor het opnemen en delen van longgeluiden om ze nauwkeurig te kunnen analyseren.</a:t>
            </a:r>
            <a:endParaRPr lang="nl-NL"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nl-NL" sz="1200" kern="100" dirty="0">
              <a:effectLst/>
              <a:latin typeface="Arial" panose="020B0604020202020204" pitchFamily="34" charset="0"/>
              <a:cs typeface="Times New Roman" panose="02020603050405020304" pitchFamily="18" charset="0"/>
            </a:endParaRPr>
          </a:p>
          <a:p>
            <a:r>
              <a:rPr lang="nl-NL" sz="1200" dirty="0"/>
              <a:t>Alleen in een omgeving met beperkte middelen, met een hoge prevalentie van de ziekte en in ervaren handen,</a:t>
            </a:r>
          </a:p>
          <a:p>
            <a:r>
              <a:rPr lang="nl-NL" sz="1200" dirty="0"/>
              <a:t>kan long auscultatie nog een rol spelen.</a:t>
            </a:r>
          </a:p>
          <a:p>
            <a:endParaRPr lang="nl-NL" dirty="0"/>
          </a:p>
        </p:txBody>
      </p:sp>
      <p:sp>
        <p:nvSpPr>
          <p:cNvPr id="4" name="Tijdelijke aanduiding voor dianummer 3"/>
          <p:cNvSpPr>
            <a:spLocks noGrp="1"/>
          </p:cNvSpPr>
          <p:nvPr>
            <p:ph type="sldNum" sz="quarter" idx="10"/>
          </p:nvPr>
        </p:nvSpPr>
        <p:spPr/>
        <p:txBody>
          <a:bodyPr/>
          <a:lstStyle/>
          <a:p>
            <a:fld id="{FAD7CEBB-2BB7-4FDA-83E0-8634651F697E}" type="slidenum">
              <a:rPr lang="nl-NL" smtClean="0"/>
              <a:t>4</a:t>
            </a:fld>
            <a:endParaRPr lang="nl-NL"/>
          </a:p>
        </p:txBody>
      </p:sp>
    </p:spTree>
    <p:extLst>
      <p:ext uri="{BB962C8B-B14F-4D97-AF65-F5344CB8AC3E}">
        <p14:creationId xmlns:p14="http://schemas.microsoft.com/office/powerpoint/2010/main" val="34203685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FAD7CEBB-2BB7-4FDA-83E0-8634651F697E}" type="slidenum">
              <a:rPr lang="nl-NL" smtClean="0"/>
              <a:t>7</a:t>
            </a:fld>
            <a:endParaRPr lang="nl-NL"/>
          </a:p>
        </p:txBody>
      </p:sp>
    </p:spTree>
    <p:extLst>
      <p:ext uri="{BB962C8B-B14F-4D97-AF65-F5344CB8AC3E}">
        <p14:creationId xmlns:p14="http://schemas.microsoft.com/office/powerpoint/2010/main" val="1360765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Druk de stethoscoop in een rustige ruimte stevig op de borstkas. Er mag geen lucht zitten tussen het membraan van de stethoscoop en de huid van de patiënt, dit geeft verlies aan geluid. Druk ook niet té stevig, omdat daarmee de geluidsopbrengst afneemt. Voor longauscultatie wordt vrijwel uitsluitend het membraan gebruikt. De oordopjes van de stethoscoop moeten goed sluiten en naar voren worden gericht, zodat zij direct in verbinding staan met het gehoorkanaal. </a:t>
            </a:r>
          </a:p>
        </p:txBody>
      </p:sp>
      <p:sp>
        <p:nvSpPr>
          <p:cNvPr id="4" name="Tijdelijke aanduiding voor dianummer 3"/>
          <p:cNvSpPr>
            <a:spLocks noGrp="1"/>
          </p:cNvSpPr>
          <p:nvPr>
            <p:ph type="sldNum" sz="quarter" idx="5"/>
          </p:nvPr>
        </p:nvSpPr>
        <p:spPr/>
        <p:txBody>
          <a:bodyPr/>
          <a:lstStyle/>
          <a:p>
            <a:fld id="{FAD7CEBB-2BB7-4FDA-83E0-8634651F697E}" type="slidenum">
              <a:rPr lang="nl-NL" smtClean="0"/>
              <a:t>8</a:t>
            </a:fld>
            <a:endParaRPr lang="nl-NL"/>
          </a:p>
        </p:txBody>
      </p:sp>
    </p:spTree>
    <p:extLst>
      <p:ext uri="{BB962C8B-B14F-4D97-AF65-F5344CB8AC3E}">
        <p14:creationId xmlns:p14="http://schemas.microsoft.com/office/powerpoint/2010/main" val="5507275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Het voordeel van een elektronische stethoscoop is dat omgevingsgeluid en wrijfgeruis tot 85% worden </a:t>
            </a:r>
            <a:r>
              <a:rPr lang="nl-NL" dirty="0" err="1"/>
              <a:t>weggefilterd</a:t>
            </a:r>
            <a:r>
              <a:rPr lang="nl-NL" dirty="0"/>
              <a:t>, terwijl de belangrijke long- en hartgeluiden niet worden </a:t>
            </a:r>
            <a:r>
              <a:rPr lang="nl-NL" dirty="0" err="1"/>
              <a:t>weggefilterd</a:t>
            </a:r>
            <a:r>
              <a:rPr lang="nl-NL" dirty="0"/>
              <a:t>. Bovendien kan het geluid tot 24 keer worden versterkt, hetgeen de accuratesse van waarneming en interpretatie van subtielere geluiden verbetert. Denk hierbij aan </a:t>
            </a:r>
            <a:r>
              <a:rPr lang="nl-NL" dirty="0" err="1"/>
              <a:t>obese</a:t>
            </a:r>
            <a:r>
              <a:rPr lang="nl-NL" dirty="0"/>
              <a:t> patiënten bij wie het soms moeilijk is om de geluiden goed op te vangen</a:t>
            </a:r>
          </a:p>
          <a:p>
            <a:endParaRPr lang="nl-NL" dirty="0"/>
          </a:p>
        </p:txBody>
      </p:sp>
      <p:sp>
        <p:nvSpPr>
          <p:cNvPr id="4" name="Tijdelijke aanduiding voor dianummer 3"/>
          <p:cNvSpPr>
            <a:spLocks noGrp="1"/>
          </p:cNvSpPr>
          <p:nvPr>
            <p:ph type="sldNum" sz="quarter" idx="10"/>
          </p:nvPr>
        </p:nvSpPr>
        <p:spPr/>
        <p:txBody>
          <a:bodyPr/>
          <a:lstStyle/>
          <a:p>
            <a:fld id="{FAD7CEBB-2BB7-4FDA-83E0-8634651F697E}" type="slidenum">
              <a:rPr lang="nl-NL" smtClean="0"/>
              <a:t>9</a:t>
            </a:fld>
            <a:endParaRPr lang="nl-NL"/>
          </a:p>
        </p:txBody>
      </p:sp>
    </p:spTree>
    <p:extLst>
      <p:ext uri="{BB962C8B-B14F-4D97-AF65-F5344CB8AC3E}">
        <p14:creationId xmlns:p14="http://schemas.microsoft.com/office/powerpoint/2010/main" val="18704809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EE3FD-6C43-77E8-6CF3-6FA208F8DB3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0F27E9C-E291-3B73-6871-9FAB199515E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74BE6C7-48C2-DBCA-A804-884F616489EE}"/>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2F3D8C37-5875-EC2C-B31D-C6C485A6D212}"/>
              </a:ext>
            </a:extLst>
          </p:cNvPr>
          <p:cNvSpPr>
            <a:spLocks noGrp="1"/>
          </p:cNvSpPr>
          <p:nvPr>
            <p:ph type="sldNum" sz="quarter" idx="10"/>
          </p:nvPr>
        </p:nvSpPr>
        <p:spPr/>
        <p:txBody>
          <a:bodyPr/>
          <a:lstStyle/>
          <a:p>
            <a:fld id="{FAD7CEBB-2BB7-4FDA-83E0-8634651F697E}" type="slidenum">
              <a:rPr lang="nl-NL" smtClean="0"/>
              <a:t>13</a:t>
            </a:fld>
            <a:endParaRPr lang="nl-NL"/>
          </a:p>
        </p:txBody>
      </p:sp>
    </p:spTree>
    <p:extLst>
      <p:ext uri="{BB962C8B-B14F-4D97-AF65-F5344CB8AC3E}">
        <p14:creationId xmlns:p14="http://schemas.microsoft.com/office/powerpoint/2010/main" val="35876074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Gezond persoon:</a:t>
            </a:r>
          </a:p>
          <a:p>
            <a:pPr lvl="1"/>
            <a:r>
              <a:rPr lang="nl-NL" dirty="0"/>
              <a:t>De grote en kleine luchtwegen en alveoli staan open;</a:t>
            </a:r>
          </a:p>
          <a:p>
            <a:pPr lvl="1"/>
            <a:r>
              <a:rPr lang="nl-NL" dirty="0" err="1"/>
              <a:t>Pleurae</a:t>
            </a:r>
            <a:r>
              <a:rPr lang="nl-NL" dirty="0"/>
              <a:t> zijn dun en liggen dicht bij elkaar; </a:t>
            </a:r>
          </a:p>
          <a:p>
            <a:pPr lvl="1"/>
            <a:r>
              <a:rPr lang="nl-NL" dirty="0"/>
              <a:t>Beweeglijkheid van de borstwand is ongehinderd</a:t>
            </a:r>
          </a:p>
          <a:p>
            <a:endParaRPr lang="nl-NL" dirty="0"/>
          </a:p>
          <a:p>
            <a:r>
              <a:rPr lang="nl-NL" dirty="0"/>
              <a:t>Ademgeruis: </a:t>
            </a:r>
            <a:r>
              <a:rPr lang="nl-NL" dirty="0" err="1"/>
              <a:t>Vesiculair</a:t>
            </a:r>
            <a:endParaRPr lang="nl-NL" dirty="0"/>
          </a:p>
          <a:p>
            <a:pPr lvl="1"/>
            <a:r>
              <a:rPr lang="nl-NL" dirty="0"/>
              <a:t>behalve misschien </a:t>
            </a:r>
            <a:r>
              <a:rPr lang="nl-NL" dirty="0" err="1"/>
              <a:t>bronchovesiculair</a:t>
            </a:r>
            <a:r>
              <a:rPr lang="nl-NL" dirty="0"/>
              <a:t> en bronchiale geluiden over de grote bronchiën en respectievelijk trachea</a:t>
            </a:r>
          </a:p>
          <a:p>
            <a:endParaRPr lang="nl-NL" dirty="0"/>
          </a:p>
          <a:p>
            <a:r>
              <a:rPr lang="nl-NL" dirty="0"/>
              <a:t>Bijgeluiden: Geen, behalve een paar voorbijgaande </a:t>
            </a:r>
            <a:r>
              <a:rPr lang="nl-NL" dirty="0" err="1"/>
              <a:t>inspiratoire</a:t>
            </a:r>
            <a:r>
              <a:rPr lang="nl-NL" dirty="0"/>
              <a:t> </a:t>
            </a:r>
            <a:r>
              <a:rPr lang="nl-NL" dirty="0" err="1"/>
              <a:t>crepitaties</a:t>
            </a:r>
            <a:r>
              <a:rPr lang="nl-NL" dirty="0"/>
              <a:t> aan de basis van de longen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Het verschil in geluid over de trachea (luchtpijp) of de kleinere luchtwegen wordt verklaard door het zogenoemde luchtstroompatroon. Bij een snelle luchtstroom, zoals in de luchtpijp, botsen de luchtdeeltjes tegen elkaar en de wand van de luchtwegen. Dit geeft snelle drukveranderingen die geluid opleveren. Het zijn eigenlijk botsingen van luchtmoleculen. Na de luchtpijp moet de luchtstroom van richting veranderen in de vertakkende luchtwegen van de </a:t>
            </a:r>
            <a:r>
              <a:rPr lang="nl-NL" dirty="0" err="1"/>
              <a:t>hoofdbronchi</a:t>
            </a:r>
            <a:r>
              <a:rPr lang="nl-NL" dirty="0"/>
              <a:t> en kleinere takken. Dit geeft een verschil in snelheid van de botsende luchtmoleculen, en door dat snelheidsverschil ontstaat een wervelende luchtstroom, als een soort draaikolk van lucht in de </a:t>
            </a:r>
            <a:r>
              <a:rPr lang="nl-NL" dirty="0" err="1"/>
              <a:t>hoofdbronchi</a:t>
            </a:r>
            <a:r>
              <a:rPr lang="nl-NL" dirty="0"/>
              <a:t> en enkele verdere vertakkingen van de luchtwegen. Nadien moet de lucht nog verder door de kleinere luchtwegen, waarbij de lucht in snelheid enorm wordt afgeremd. Hierdoor ontstaat een laminaire stroming die niet meer hoorbaar 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endParaRPr lang="nl-NL" dirty="0"/>
          </a:p>
        </p:txBody>
      </p:sp>
      <p:sp>
        <p:nvSpPr>
          <p:cNvPr id="4" name="Tijdelijke aanduiding voor dianummer 3"/>
          <p:cNvSpPr>
            <a:spLocks noGrp="1"/>
          </p:cNvSpPr>
          <p:nvPr>
            <p:ph type="sldNum" sz="quarter" idx="10"/>
          </p:nvPr>
        </p:nvSpPr>
        <p:spPr/>
        <p:txBody>
          <a:bodyPr/>
          <a:lstStyle/>
          <a:p>
            <a:fld id="{FAD7CEBB-2BB7-4FDA-83E0-8634651F697E}" type="slidenum">
              <a:rPr lang="nl-NL" smtClean="0"/>
              <a:t>14</a:t>
            </a:fld>
            <a:endParaRPr lang="nl-NL"/>
          </a:p>
        </p:txBody>
      </p:sp>
    </p:spTree>
    <p:extLst>
      <p:ext uri="{BB962C8B-B14F-4D97-AF65-F5344CB8AC3E}">
        <p14:creationId xmlns:p14="http://schemas.microsoft.com/office/powerpoint/2010/main" val="4191207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Bij bronchiaal ademgeruis wordt geluid sterker doorgegeven, omdat longweefsel tussen de centrale luchtwegen en de borstkas geen lucht meer bevat en er een minder isolerende luchtlaag tussen de stethoscoop en het afwijkende longweefsel is. De uitademing klinkt dan veel luider dan normaal. De verhouding tussen in- en uitademing is dan veranderd in 1:1 of 1:2 in plaats van de normale 3:1 of 4:1. Dit bronchiaal ademen is abnormaal geluid wanneer het ergens anders dan bij de grote luchtwegen optreedt. Er kan dan sprake zijn van een infiltraat of atelectase (verminderde </a:t>
            </a:r>
            <a:r>
              <a:rPr lang="nl-NL" dirty="0" err="1"/>
              <a:t>luchthoudendheid</a:t>
            </a:r>
            <a:r>
              <a:rPr lang="nl-NL" dirty="0"/>
              <a:t>, bijvoorbeeld door sputumplug of door tumor) of toename van vochtophoping in de long zelf. Meestal betreft het een longontsteking, maar vaak ook atelectase door slijmproppen die als een slecht passende kurk de verder gelegen luchtwegen gedeeltelijk afsluiten, bijvoorbeeld bij bedlegerige patiënten met veel slijmvorming</a:t>
            </a:r>
          </a:p>
          <a:p>
            <a:endParaRPr lang="nl-NL" dirty="0"/>
          </a:p>
          <a:p>
            <a:r>
              <a:rPr lang="nl-NL" dirty="0"/>
              <a:t>Pneumonie</a:t>
            </a:r>
          </a:p>
          <a:p>
            <a:pPr lvl="1"/>
            <a:r>
              <a:rPr lang="nl-NL" dirty="0"/>
              <a:t>Alveoli gevuld met wat vocht</a:t>
            </a:r>
          </a:p>
          <a:p>
            <a:pPr lvl="1"/>
            <a:r>
              <a:rPr lang="nl-NL" dirty="0"/>
              <a:t>Ontsteking – inflammatie</a:t>
            </a:r>
          </a:p>
          <a:p>
            <a:endParaRPr lang="nl-NL" dirty="0"/>
          </a:p>
          <a:p>
            <a:r>
              <a:rPr lang="nl-NL" dirty="0"/>
              <a:t>Ademgeruis: Bronchiaal over het aangedane gebied</a:t>
            </a:r>
          </a:p>
          <a:p>
            <a:endParaRPr lang="nl-NL" dirty="0"/>
          </a:p>
          <a:p>
            <a:r>
              <a:rPr lang="nl-NL" dirty="0"/>
              <a:t>Bijgeluiden: Late </a:t>
            </a:r>
            <a:r>
              <a:rPr lang="nl-NL" dirty="0" err="1"/>
              <a:t>inspiratoire</a:t>
            </a:r>
            <a:r>
              <a:rPr lang="nl-NL" dirty="0"/>
              <a:t> </a:t>
            </a:r>
            <a:r>
              <a:rPr lang="nl-NL" dirty="0" err="1"/>
              <a:t>crepitaties</a:t>
            </a:r>
            <a:r>
              <a:rPr lang="nl-NL" dirty="0"/>
              <a:t> over het betrokken gebied</a:t>
            </a:r>
          </a:p>
          <a:p>
            <a:endParaRPr lang="nl-NL" dirty="0"/>
          </a:p>
        </p:txBody>
      </p:sp>
      <p:sp>
        <p:nvSpPr>
          <p:cNvPr id="4" name="Tijdelijke aanduiding voor dianummer 3"/>
          <p:cNvSpPr>
            <a:spLocks noGrp="1"/>
          </p:cNvSpPr>
          <p:nvPr>
            <p:ph type="sldNum" sz="quarter" idx="10"/>
          </p:nvPr>
        </p:nvSpPr>
        <p:spPr/>
        <p:txBody>
          <a:bodyPr/>
          <a:lstStyle/>
          <a:p>
            <a:fld id="{FAD7CEBB-2BB7-4FDA-83E0-8634651F697E}" type="slidenum">
              <a:rPr lang="nl-NL" smtClean="0"/>
              <a:t>15</a:t>
            </a:fld>
            <a:endParaRPr lang="nl-NL"/>
          </a:p>
        </p:txBody>
      </p:sp>
    </p:spTree>
    <p:extLst>
      <p:ext uri="{BB962C8B-B14F-4D97-AF65-F5344CB8AC3E}">
        <p14:creationId xmlns:p14="http://schemas.microsoft.com/office/powerpoint/2010/main" val="34164217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FAD7CEBB-2BB7-4FDA-83E0-8634651F697E}" type="slidenum">
              <a:rPr lang="nl-NL" smtClean="0"/>
              <a:t>17</a:t>
            </a:fld>
            <a:endParaRPr lang="nl-NL"/>
          </a:p>
        </p:txBody>
      </p:sp>
    </p:spTree>
    <p:extLst>
      <p:ext uri="{BB962C8B-B14F-4D97-AF65-F5344CB8AC3E}">
        <p14:creationId xmlns:p14="http://schemas.microsoft.com/office/powerpoint/2010/main" val="20915697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A0498D-51FF-D258-399B-6F2C3F927FC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32ECB19-681C-E3D2-ECAC-498474246D7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A46E3C4-CD18-AFED-A301-4F94381745F4}"/>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83B7CB07-367E-F955-AA09-6F22063D8E3F}"/>
              </a:ext>
            </a:extLst>
          </p:cNvPr>
          <p:cNvSpPr>
            <a:spLocks noGrp="1"/>
          </p:cNvSpPr>
          <p:nvPr>
            <p:ph type="sldNum" sz="quarter" idx="5"/>
          </p:nvPr>
        </p:nvSpPr>
        <p:spPr/>
        <p:txBody>
          <a:bodyPr/>
          <a:lstStyle/>
          <a:p>
            <a:fld id="{FAD7CEBB-2BB7-4FDA-83E0-8634651F697E}" type="slidenum">
              <a:rPr lang="nl-NL" smtClean="0"/>
              <a:t>18</a:t>
            </a:fld>
            <a:endParaRPr lang="nl-NL"/>
          </a:p>
        </p:txBody>
      </p:sp>
    </p:spTree>
    <p:extLst>
      <p:ext uri="{BB962C8B-B14F-4D97-AF65-F5344CB8AC3E}">
        <p14:creationId xmlns:p14="http://schemas.microsoft.com/office/powerpoint/2010/main" val="17686388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 longen lopen langzamer leeg </a:t>
            </a:r>
          </a:p>
          <a:p>
            <a:r>
              <a:rPr lang="nl-NL" dirty="0"/>
              <a:t>Ook bij bronchiaal ademgeruis is een veel groter deel van het </a:t>
            </a:r>
            <a:r>
              <a:rPr lang="nl-NL" dirty="0" err="1"/>
              <a:t>exspirium</a:t>
            </a:r>
            <a:r>
              <a:rPr lang="nl-NL" dirty="0"/>
              <a:t> hoorbaar</a:t>
            </a:r>
          </a:p>
        </p:txBody>
      </p:sp>
      <p:sp>
        <p:nvSpPr>
          <p:cNvPr id="4" name="Tijdelijke aanduiding voor dianummer 3"/>
          <p:cNvSpPr>
            <a:spLocks noGrp="1"/>
          </p:cNvSpPr>
          <p:nvPr>
            <p:ph type="sldNum" sz="quarter" idx="5"/>
          </p:nvPr>
        </p:nvSpPr>
        <p:spPr/>
        <p:txBody>
          <a:bodyPr/>
          <a:lstStyle/>
          <a:p>
            <a:fld id="{FAD7CEBB-2BB7-4FDA-83E0-8634651F697E}" type="slidenum">
              <a:rPr lang="nl-NL" smtClean="0"/>
              <a:t>19</a:t>
            </a:fld>
            <a:endParaRPr lang="nl-NL"/>
          </a:p>
        </p:txBody>
      </p:sp>
    </p:spTree>
    <p:extLst>
      <p:ext uri="{BB962C8B-B14F-4D97-AF65-F5344CB8AC3E}">
        <p14:creationId xmlns:p14="http://schemas.microsoft.com/office/powerpoint/2010/main" val="17054606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27A98C-04D7-D263-FBA1-4B6955C26B4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4D6B542-CB14-4281-573C-D1C8DAAD6C3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12025C4-2D2E-4201-26F0-9685322C4D41}"/>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1E9E1CD1-BA6F-B889-4CEC-0A337CD3FAEB}"/>
              </a:ext>
            </a:extLst>
          </p:cNvPr>
          <p:cNvSpPr>
            <a:spLocks noGrp="1"/>
          </p:cNvSpPr>
          <p:nvPr>
            <p:ph type="sldNum" sz="quarter" idx="10"/>
          </p:nvPr>
        </p:nvSpPr>
        <p:spPr/>
        <p:txBody>
          <a:bodyPr/>
          <a:lstStyle/>
          <a:p>
            <a:fld id="{FAD7CEBB-2BB7-4FDA-83E0-8634651F697E}" type="slidenum">
              <a:rPr lang="nl-NL" smtClean="0"/>
              <a:t>20</a:t>
            </a:fld>
            <a:endParaRPr lang="nl-NL"/>
          </a:p>
        </p:txBody>
      </p:sp>
    </p:spTree>
    <p:extLst>
      <p:ext uri="{BB962C8B-B14F-4D97-AF65-F5344CB8AC3E}">
        <p14:creationId xmlns:p14="http://schemas.microsoft.com/office/powerpoint/2010/main" val="26380973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Fijn gekraak is zachter, heeft een hogere toon en komt vaker voor per ademhaling dan grof </a:t>
            </a:r>
            <a:r>
              <a:rPr lang="nl-NL" dirty="0" err="1"/>
              <a:t>gekraak.kraakjes</a:t>
            </a:r>
            <a:r>
              <a:rPr lang="nl-NL" dirty="0"/>
              <a:t>. Ze zijn hoorbaar van midden tot laat ingeademd, vooral in de afhankelijke gebieden van de long, en veranderen afhankelijk van de lichaamshouding.de long, en veranderen afhankelijk van de lichaamshouding. Ze duren korter </a:t>
            </a:r>
            <a:r>
              <a:rPr lang="nl-NL" dirty="0" err="1"/>
              <a:t>enhogere</a:t>
            </a:r>
            <a:r>
              <a:rPr lang="nl-NL" dirty="0"/>
              <a:t> frequentie dan grof gekraak. Fijn gekraak lijkt te ontstaan door </a:t>
            </a:r>
            <a:r>
              <a:rPr lang="nl-NL" dirty="0" err="1"/>
              <a:t>het"plotselinge</a:t>
            </a:r>
            <a:r>
              <a:rPr lang="nl-NL" dirty="0"/>
              <a:t> </a:t>
            </a:r>
            <a:r>
              <a:rPr lang="nl-NL" dirty="0" err="1"/>
              <a:t>inspiratoire</a:t>
            </a:r>
            <a:r>
              <a:rPr lang="nl-NL" dirty="0"/>
              <a:t> opening van kleine luchtwegen die door oppervlaktekrachten tijdens </a:t>
            </a:r>
            <a:r>
              <a:rPr lang="nl-NL" dirty="0" err="1"/>
              <a:t>devorige</a:t>
            </a:r>
            <a:r>
              <a:rPr lang="nl-NL" dirty="0"/>
              <a:t> uitademing."47Voorbeelden hiervan zijn longfibrose (bekend om "</a:t>
            </a:r>
            <a:r>
              <a:rPr lang="nl-NL" dirty="0" err="1"/>
              <a:t>Velcro</a:t>
            </a:r>
            <a:r>
              <a:rPr lang="nl-NL" dirty="0"/>
              <a:t> </a:t>
            </a:r>
            <a:r>
              <a:rPr lang="nl-NL" dirty="0" err="1"/>
              <a:t>rales</a:t>
            </a:r>
            <a:r>
              <a:rPr lang="nl-NL" dirty="0"/>
              <a:t>") en interstitiële longziekten zoals interstitiële fibrose en interstitiële </a:t>
            </a:r>
            <a:r>
              <a:rPr lang="nl-NL" dirty="0" err="1"/>
              <a:t>pneumonitis</a:t>
            </a:r>
            <a:r>
              <a:rPr lang="nl-NL" dirty="0"/>
              <a:t>.</a:t>
            </a:r>
          </a:p>
        </p:txBody>
      </p:sp>
      <p:sp>
        <p:nvSpPr>
          <p:cNvPr id="4" name="Tijdelijke aanduiding voor dianummer 3"/>
          <p:cNvSpPr>
            <a:spLocks noGrp="1"/>
          </p:cNvSpPr>
          <p:nvPr>
            <p:ph type="sldNum" sz="quarter" idx="5"/>
          </p:nvPr>
        </p:nvSpPr>
        <p:spPr/>
        <p:txBody>
          <a:bodyPr/>
          <a:lstStyle/>
          <a:p>
            <a:fld id="{FAD7CEBB-2BB7-4FDA-83E0-8634651F697E}" type="slidenum">
              <a:rPr lang="nl-NL" smtClean="0"/>
              <a:t>21</a:t>
            </a:fld>
            <a:endParaRPr lang="nl-NL"/>
          </a:p>
        </p:txBody>
      </p:sp>
    </p:spTree>
    <p:extLst>
      <p:ext uri="{BB962C8B-B14F-4D97-AF65-F5344CB8AC3E}">
        <p14:creationId xmlns:p14="http://schemas.microsoft.com/office/powerpoint/2010/main" val="33864760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CDEEB-0A19-CE41-8B3E-43A955907FB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B46BDE8-F0DD-2E5D-C825-FA3739BC082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3B43771-0B2F-1DB2-1E85-AC98A467231F}"/>
              </a:ext>
            </a:extLst>
          </p:cNvPr>
          <p:cNvSpPr>
            <a:spLocks noGrp="1"/>
          </p:cNvSpPr>
          <p:nvPr>
            <p:ph type="body" idx="1"/>
          </p:nvPr>
        </p:nvSpPr>
        <p:spPr/>
        <p:txBody>
          <a:bodyPr/>
          <a:lstStyle/>
          <a:p>
            <a:r>
              <a:rPr lang="nl-NL" dirty="0"/>
              <a:t>Fijn gekraak is zachter, heeft een hogere toon en komt vaker voor per ademhaling dan grof </a:t>
            </a:r>
            <a:r>
              <a:rPr lang="nl-NL" dirty="0" err="1"/>
              <a:t>gekraak.kraakjes</a:t>
            </a:r>
            <a:r>
              <a:rPr lang="nl-NL" dirty="0"/>
              <a:t>. Ze zijn hoorbaar van midden tot laat ingeademd, vooral in de afhankelijke gebieden van de long, en veranderen afhankelijk van de lichaamshouding.de long, en veranderen afhankelijk van de lichaamshouding. Ze duren korter </a:t>
            </a:r>
            <a:r>
              <a:rPr lang="nl-NL" dirty="0" err="1"/>
              <a:t>enhogere</a:t>
            </a:r>
            <a:r>
              <a:rPr lang="nl-NL" dirty="0"/>
              <a:t> frequentie dan grof gekraak. Fijn gekraak lijkt te ontstaan door </a:t>
            </a:r>
            <a:r>
              <a:rPr lang="nl-NL" dirty="0" err="1"/>
              <a:t>het"plotselinge</a:t>
            </a:r>
            <a:r>
              <a:rPr lang="nl-NL" dirty="0"/>
              <a:t> </a:t>
            </a:r>
            <a:r>
              <a:rPr lang="nl-NL" dirty="0" err="1"/>
              <a:t>inspiratoire</a:t>
            </a:r>
            <a:r>
              <a:rPr lang="nl-NL" dirty="0"/>
              <a:t> opening van kleine luchtwegen die door oppervlaktekrachten tijdens </a:t>
            </a:r>
            <a:r>
              <a:rPr lang="nl-NL" dirty="0" err="1"/>
              <a:t>devorige</a:t>
            </a:r>
            <a:r>
              <a:rPr lang="nl-NL" dirty="0"/>
              <a:t> uitademing."47Voorbeelden hiervan zijn longfibrose (bekend om "</a:t>
            </a:r>
            <a:r>
              <a:rPr lang="nl-NL" dirty="0" err="1"/>
              <a:t>Velcro</a:t>
            </a:r>
            <a:r>
              <a:rPr lang="nl-NL" dirty="0"/>
              <a:t> </a:t>
            </a:r>
            <a:r>
              <a:rPr lang="nl-NL" dirty="0" err="1"/>
              <a:t>rales</a:t>
            </a:r>
            <a:r>
              <a:rPr lang="nl-NL" dirty="0"/>
              <a:t>") en interstitiële longziekten zoals interstitiële fibrose en interstitiële </a:t>
            </a:r>
            <a:r>
              <a:rPr lang="nl-NL" dirty="0" err="1"/>
              <a:t>pneumonitis</a:t>
            </a:r>
            <a:r>
              <a:rPr lang="nl-NL" dirty="0"/>
              <a:t>.</a:t>
            </a:r>
          </a:p>
        </p:txBody>
      </p:sp>
      <p:sp>
        <p:nvSpPr>
          <p:cNvPr id="4" name="Tijdelijke aanduiding voor dianummer 3">
            <a:extLst>
              <a:ext uri="{FF2B5EF4-FFF2-40B4-BE49-F238E27FC236}">
                <a16:creationId xmlns:a16="http://schemas.microsoft.com/office/drawing/2014/main" id="{BBA5E827-37DB-4ED6-B287-7A19FB7807EE}"/>
              </a:ext>
            </a:extLst>
          </p:cNvPr>
          <p:cNvSpPr>
            <a:spLocks noGrp="1"/>
          </p:cNvSpPr>
          <p:nvPr>
            <p:ph type="sldNum" sz="quarter" idx="5"/>
          </p:nvPr>
        </p:nvSpPr>
        <p:spPr/>
        <p:txBody>
          <a:bodyPr/>
          <a:lstStyle/>
          <a:p>
            <a:fld id="{FAD7CEBB-2BB7-4FDA-83E0-8634651F697E}" type="slidenum">
              <a:rPr lang="nl-NL" smtClean="0"/>
              <a:t>22</a:t>
            </a:fld>
            <a:endParaRPr lang="nl-NL"/>
          </a:p>
        </p:txBody>
      </p:sp>
    </p:spTree>
    <p:extLst>
      <p:ext uri="{BB962C8B-B14F-4D97-AF65-F5344CB8AC3E}">
        <p14:creationId xmlns:p14="http://schemas.microsoft.com/office/powerpoint/2010/main" val="39685063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err="1"/>
              <a:t>Inspiratoir</a:t>
            </a:r>
            <a:r>
              <a:rPr lang="nl-NL" dirty="0"/>
              <a:t> fijne </a:t>
            </a:r>
            <a:r>
              <a:rPr lang="nl-NL" dirty="0" err="1"/>
              <a:t>crepitaties</a:t>
            </a:r>
            <a:endParaRPr lang="nl-NL" dirty="0"/>
          </a:p>
          <a:p>
            <a:r>
              <a:rPr lang="nl-NL" dirty="0" err="1"/>
              <a:t>Expiratoir</a:t>
            </a:r>
            <a:r>
              <a:rPr lang="nl-NL" dirty="0"/>
              <a:t> geen bijgeluiden</a:t>
            </a:r>
          </a:p>
        </p:txBody>
      </p:sp>
      <p:sp>
        <p:nvSpPr>
          <p:cNvPr id="4" name="Tijdelijke aanduiding voor dianummer 3"/>
          <p:cNvSpPr>
            <a:spLocks noGrp="1"/>
          </p:cNvSpPr>
          <p:nvPr>
            <p:ph type="sldNum" sz="quarter" idx="5"/>
          </p:nvPr>
        </p:nvSpPr>
        <p:spPr/>
        <p:txBody>
          <a:bodyPr/>
          <a:lstStyle/>
          <a:p>
            <a:fld id="{FAD7CEBB-2BB7-4FDA-83E0-8634651F697E}" type="slidenum">
              <a:rPr lang="nl-NL" smtClean="0"/>
              <a:t>23</a:t>
            </a:fld>
            <a:endParaRPr lang="nl-NL"/>
          </a:p>
        </p:txBody>
      </p:sp>
    </p:spTree>
    <p:extLst>
      <p:ext uri="{BB962C8B-B14F-4D97-AF65-F5344CB8AC3E}">
        <p14:creationId xmlns:p14="http://schemas.microsoft.com/office/powerpoint/2010/main" val="27517482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Grof gekraak treedt op bij een vroege inademing en houdt aan tijdens de uitademing (bifasisch), heefteen knallend geluid, zijn hoorbaar in elk longgebied en variëren niet met de </a:t>
            </a:r>
            <a:r>
              <a:rPr lang="nl-NL" dirty="0" err="1"/>
              <a:t>lichaamshouding.Ze</a:t>
            </a:r>
            <a:r>
              <a:rPr lang="nl-NL" dirty="0"/>
              <a:t> hebben een langere duur en lagere frequentie dan fijne </a:t>
            </a:r>
            <a:r>
              <a:rPr lang="nl-NL" dirty="0" err="1"/>
              <a:t>crackles</a:t>
            </a:r>
            <a:r>
              <a:rPr lang="nl-NL" dirty="0"/>
              <a:t>, veranderen of </a:t>
            </a:r>
            <a:r>
              <a:rPr lang="nl-NL" dirty="0" err="1"/>
              <a:t>verdwijnenmet</a:t>
            </a:r>
            <a:r>
              <a:rPr lang="nl-NL" dirty="0"/>
              <a:t> hoesten en worden naar de mond overgebracht. Grof gekraak lijkt het gevolg te zijn </a:t>
            </a:r>
            <a:r>
              <a:rPr lang="nl-NL" dirty="0" err="1"/>
              <a:t>van"gasbolletjes</a:t>
            </a:r>
            <a:r>
              <a:rPr lang="nl-NL" dirty="0"/>
              <a:t> die door de luchtwegen gaan terwijl ze met tussenpozen openen en sluiten.“</a:t>
            </a:r>
          </a:p>
          <a:p>
            <a:r>
              <a:rPr lang="nl-NL" dirty="0"/>
              <a:t>Voorbeelden zijn COPD, astma, </a:t>
            </a:r>
            <a:r>
              <a:rPr lang="nl-NL" dirty="0" err="1"/>
              <a:t>bronchiëctasieën</a:t>
            </a:r>
            <a:r>
              <a:rPr lang="nl-NL" dirty="0"/>
              <a:t>, longontsteking (</a:t>
            </a:r>
            <a:r>
              <a:rPr lang="nl-NL" dirty="0" err="1"/>
              <a:t>crackles</a:t>
            </a:r>
            <a:r>
              <a:rPr lang="nl-NL" dirty="0"/>
              <a:t> kunnen fijner </a:t>
            </a:r>
            <a:r>
              <a:rPr lang="nl-NL" dirty="0" err="1"/>
              <a:t>wordenen</a:t>
            </a:r>
            <a:r>
              <a:rPr lang="nl-NL" dirty="0"/>
              <a:t> veranderen van midden naar laat </a:t>
            </a:r>
            <a:r>
              <a:rPr lang="nl-NL" dirty="0" err="1"/>
              <a:t>inspiratoir</a:t>
            </a:r>
            <a:r>
              <a:rPr lang="nl-NL" dirty="0"/>
              <a:t> tijdens herstel) en hartfalen.</a:t>
            </a:r>
          </a:p>
        </p:txBody>
      </p:sp>
      <p:sp>
        <p:nvSpPr>
          <p:cNvPr id="4" name="Tijdelijke aanduiding voor dianummer 3"/>
          <p:cNvSpPr>
            <a:spLocks noGrp="1"/>
          </p:cNvSpPr>
          <p:nvPr>
            <p:ph type="sldNum" sz="quarter" idx="5"/>
          </p:nvPr>
        </p:nvSpPr>
        <p:spPr/>
        <p:txBody>
          <a:bodyPr/>
          <a:lstStyle/>
          <a:p>
            <a:fld id="{FAD7CEBB-2BB7-4FDA-83E0-8634651F697E}" type="slidenum">
              <a:rPr lang="nl-NL" smtClean="0"/>
              <a:t>24</a:t>
            </a:fld>
            <a:endParaRPr lang="nl-NL"/>
          </a:p>
        </p:txBody>
      </p:sp>
    </p:spTree>
    <p:extLst>
      <p:ext uri="{BB962C8B-B14F-4D97-AF65-F5344CB8AC3E}">
        <p14:creationId xmlns:p14="http://schemas.microsoft.com/office/powerpoint/2010/main" val="15514722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Bronchiaal ademgeruis</a:t>
            </a:r>
          </a:p>
          <a:p>
            <a:r>
              <a:rPr lang="nl-NL" dirty="0" err="1"/>
              <a:t>Inspiratoir</a:t>
            </a:r>
            <a:r>
              <a:rPr lang="nl-NL" dirty="0"/>
              <a:t> grove </a:t>
            </a:r>
            <a:r>
              <a:rPr lang="nl-NL" dirty="0" err="1"/>
              <a:t>crepitaties</a:t>
            </a:r>
            <a:endParaRPr lang="nl-NL" dirty="0"/>
          </a:p>
          <a:p>
            <a:r>
              <a:rPr lang="nl-NL" dirty="0" err="1"/>
              <a:t>Expiratoir</a:t>
            </a:r>
            <a:r>
              <a:rPr lang="nl-NL" dirty="0"/>
              <a:t> grove </a:t>
            </a:r>
            <a:r>
              <a:rPr lang="nl-NL" dirty="0" err="1"/>
              <a:t>crepitaties</a:t>
            </a:r>
            <a:endParaRPr lang="nl-NL" dirty="0"/>
          </a:p>
        </p:txBody>
      </p:sp>
      <p:sp>
        <p:nvSpPr>
          <p:cNvPr id="4" name="Tijdelijke aanduiding voor dianummer 3"/>
          <p:cNvSpPr>
            <a:spLocks noGrp="1"/>
          </p:cNvSpPr>
          <p:nvPr>
            <p:ph type="sldNum" sz="quarter" idx="5"/>
          </p:nvPr>
        </p:nvSpPr>
        <p:spPr/>
        <p:txBody>
          <a:bodyPr/>
          <a:lstStyle/>
          <a:p>
            <a:fld id="{FAD7CEBB-2BB7-4FDA-83E0-8634651F697E}" type="slidenum">
              <a:rPr lang="nl-NL" smtClean="0"/>
              <a:t>25</a:t>
            </a:fld>
            <a:endParaRPr lang="nl-NL"/>
          </a:p>
        </p:txBody>
      </p:sp>
    </p:spTree>
    <p:extLst>
      <p:ext uri="{BB962C8B-B14F-4D97-AF65-F5344CB8AC3E}">
        <p14:creationId xmlns:p14="http://schemas.microsoft.com/office/powerpoint/2010/main" val="28338319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FAD7CEBB-2BB7-4FDA-83E0-8634651F697E}" type="slidenum">
              <a:rPr lang="nl-NL" smtClean="0"/>
              <a:t>26</a:t>
            </a:fld>
            <a:endParaRPr lang="nl-NL"/>
          </a:p>
        </p:txBody>
      </p:sp>
    </p:spTree>
    <p:extLst>
      <p:ext uri="{BB962C8B-B14F-4D97-AF65-F5344CB8AC3E}">
        <p14:creationId xmlns:p14="http://schemas.microsoft.com/office/powerpoint/2010/main" val="19925341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80E86-CC46-6BED-5C09-77AB365595F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0534B29-B39C-642A-3DF7-81C07D23D1F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97B411C-F412-6422-D4EC-63ECF84AE25F}"/>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A5572BEE-8312-F59A-77B6-7B7892DF1B99}"/>
              </a:ext>
            </a:extLst>
          </p:cNvPr>
          <p:cNvSpPr>
            <a:spLocks noGrp="1"/>
          </p:cNvSpPr>
          <p:nvPr>
            <p:ph type="sldNum" sz="quarter" idx="10"/>
          </p:nvPr>
        </p:nvSpPr>
        <p:spPr/>
        <p:txBody>
          <a:bodyPr/>
          <a:lstStyle/>
          <a:p>
            <a:fld id="{FAD7CEBB-2BB7-4FDA-83E0-8634651F697E}" type="slidenum">
              <a:rPr lang="nl-NL" smtClean="0"/>
              <a:t>27</a:t>
            </a:fld>
            <a:endParaRPr lang="nl-NL"/>
          </a:p>
        </p:txBody>
      </p:sp>
    </p:spTree>
    <p:extLst>
      <p:ext uri="{BB962C8B-B14F-4D97-AF65-F5344CB8AC3E}">
        <p14:creationId xmlns:p14="http://schemas.microsoft.com/office/powerpoint/2010/main" val="9986359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err="1"/>
              <a:t>Inspiratoir</a:t>
            </a:r>
            <a:r>
              <a:rPr lang="nl-NL" dirty="0"/>
              <a:t> hoogfrequente </a:t>
            </a:r>
            <a:r>
              <a:rPr lang="nl-NL" dirty="0" err="1"/>
              <a:t>wheezing</a:t>
            </a:r>
            <a:endParaRPr lang="nl-NL" dirty="0"/>
          </a:p>
          <a:p>
            <a:r>
              <a:rPr lang="nl-NL" dirty="0" err="1"/>
              <a:t>Expiratoir</a:t>
            </a:r>
            <a:r>
              <a:rPr lang="nl-NL" dirty="0"/>
              <a:t> hoogfrequente </a:t>
            </a:r>
            <a:r>
              <a:rPr lang="nl-NL" dirty="0" err="1"/>
              <a:t>wheezing</a:t>
            </a:r>
            <a:endParaRPr lang="nl-NL" dirty="0"/>
          </a:p>
        </p:txBody>
      </p:sp>
      <p:sp>
        <p:nvSpPr>
          <p:cNvPr id="4" name="Tijdelijke aanduiding voor dianummer 3"/>
          <p:cNvSpPr>
            <a:spLocks noGrp="1"/>
          </p:cNvSpPr>
          <p:nvPr>
            <p:ph type="sldNum" sz="quarter" idx="5"/>
          </p:nvPr>
        </p:nvSpPr>
        <p:spPr/>
        <p:txBody>
          <a:bodyPr/>
          <a:lstStyle/>
          <a:p>
            <a:fld id="{FAD7CEBB-2BB7-4FDA-83E0-8634651F697E}" type="slidenum">
              <a:rPr lang="nl-NL" smtClean="0"/>
              <a:t>28</a:t>
            </a:fld>
            <a:endParaRPr lang="nl-NL"/>
          </a:p>
        </p:txBody>
      </p:sp>
    </p:spTree>
    <p:extLst>
      <p:ext uri="{BB962C8B-B14F-4D97-AF65-F5344CB8AC3E}">
        <p14:creationId xmlns:p14="http://schemas.microsoft.com/office/powerpoint/2010/main" val="23379608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Bronchiaal ademgeruis</a:t>
            </a:r>
          </a:p>
          <a:p>
            <a:r>
              <a:rPr lang="nl-NL" dirty="0" err="1"/>
              <a:t>Inspiratoir</a:t>
            </a:r>
            <a:r>
              <a:rPr lang="nl-NL" dirty="0"/>
              <a:t> fijn </a:t>
            </a:r>
            <a:r>
              <a:rPr lang="nl-NL" dirty="0" err="1"/>
              <a:t>crepitaties</a:t>
            </a:r>
            <a:r>
              <a:rPr lang="nl-NL" dirty="0"/>
              <a:t> en </a:t>
            </a:r>
            <a:r>
              <a:rPr lang="nl-NL" dirty="0" err="1"/>
              <a:t>squeeks</a:t>
            </a:r>
            <a:endParaRPr lang="nl-NL" dirty="0"/>
          </a:p>
          <a:p>
            <a:r>
              <a:rPr lang="nl-NL" dirty="0" err="1"/>
              <a:t>Expiratoir</a:t>
            </a:r>
            <a:r>
              <a:rPr lang="nl-NL" dirty="0"/>
              <a:t> fijne </a:t>
            </a:r>
            <a:r>
              <a:rPr lang="nl-NL" dirty="0" err="1"/>
              <a:t>crepitaties</a:t>
            </a:r>
            <a:endParaRPr lang="nl-NL" dirty="0"/>
          </a:p>
        </p:txBody>
      </p:sp>
      <p:sp>
        <p:nvSpPr>
          <p:cNvPr id="4" name="Tijdelijke aanduiding voor dianummer 3"/>
          <p:cNvSpPr>
            <a:spLocks noGrp="1"/>
          </p:cNvSpPr>
          <p:nvPr>
            <p:ph type="sldNum" sz="quarter" idx="5"/>
          </p:nvPr>
        </p:nvSpPr>
        <p:spPr/>
        <p:txBody>
          <a:bodyPr/>
          <a:lstStyle/>
          <a:p>
            <a:fld id="{FAD7CEBB-2BB7-4FDA-83E0-8634651F697E}" type="slidenum">
              <a:rPr lang="nl-NL" smtClean="0"/>
              <a:t>30</a:t>
            </a:fld>
            <a:endParaRPr lang="nl-NL"/>
          </a:p>
        </p:txBody>
      </p:sp>
    </p:spTree>
    <p:extLst>
      <p:ext uri="{BB962C8B-B14F-4D97-AF65-F5344CB8AC3E}">
        <p14:creationId xmlns:p14="http://schemas.microsoft.com/office/powerpoint/2010/main" val="31864203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err="1"/>
              <a:t>pleurawrijven</a:t>
            </a:r>
            <a:endParaRPr lang="nl-NL" dirty="0"/>
          </a:p>
        </p:txBody>
      </p:sp>
      <p:sp>
        <p:nvSpPr>
          <p:cNvPr id="4" name="Tijdelijke aanduiding voor dianummer 3"/>
          <p:cNvSpPr>
            <a:spLocks noGrp="1"/>
          </p:cNvSpPr>
          <p:nvPr>
            <p:ph type="sldNum" sz="quarter" idx="5"/>
          </p:nvPr>
        </p:nvSpPr>
        <p:spPr/>
        <p:txBody>
          <a:bodyPr/>
          <a:lstStyle/>
          <a:p>
            <a:fld id="{FAD7CEBB-2BB7-4FDA-83E0-8634651F697E}" type="slidenum">
              <a:rPr lang="nl-NL" smtClean="0"/>
              <a:t>33</a:t>
            </a:fld>
            <a:endParaRPr lang="nl-NL"/>
          </a:p>
        </p:txBody>
      </p:sp>
    </p:spTree>
    <p:extLst>
      <p:ext uri="{BB962C8B-B14F-4D97-AF65-F5344CB8AC3E}">
        <p14:creationId xmlns:p14="http://schemas.microsoft.com/office/powerpoint/2010/main" val="9559829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AD6FF-C1AD-B008-53D5-6AA79F27352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7557E94-0094-9D74-FABF-E1C587EE4D1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C221711-76C7-C013-0DE3-208848503576}"/>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AB4D9F2F-66BD-42D9-2418-F34FCD435BB9}"/>
              </a:ext>
            </a:extLst>
          </p:cNvPr>
          <p:cNvSpPr>
            <a:spLocks noGrp="1"/>
          </p:cNvSpPr>
          <p:nvPr>
            <p:ph type="sldNum" sz="quarter" idx="10"/>
          </p:nvPr>
        </p:nvSpPr>
        <p:spPr/>
        <p:txBody>
          <a:bodyPr/>
          <a:lstStyle/>
          <a:p>
            <a:fld id="{FAD7CEBB-2BB7-4FDA-83E0-8634651F697E}" type="slidenum">
              <a:rPr lang="nl-NL" smtClean="0"/>
              <a:t>34</a:t>
            </a:fld>
            <a:endParaRPr lang="nl-NL"/>
          </a:p>
        </p:txBody>
      </p:sp>
    </p:spTree>
    <p:extLst>
      <p:ext uri="{BB962C8B-B14F-4D97-AF65-F5344CB8AC3E}">
        <p14:creationId xmlns:p14="http://schemas.microsoft.com/office/powerpoint/2010/main" val="6127530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Je hoort rechts </a:t>
            </a:r>
            <a:r>
              <a:rPr lang="nl-NL" dirty="0" err="1"/>
              <a:t>voortgeleidend</a:t>
            </a:r>
            <a:r>
              <a:rPr lang="nl-NL" dirty="0"/>
              <a:t> tracheaal ademgeruis, geen bijgeluiden</a:t>
            </a:r>
          </a:p>
          <a:p>
            <a:r>
              <a:rPr lang="nl-NL" dirty="0"/>
              <a:t>Links </a:t>
            </a:r>
            <a:r>
              <a:rPr lang="nl-NL" dirty="0" err="1"/>
              <a:t>vesiculair</a:t>
            </a:r>
            <a:r>
              <a:rPr lang="nl-NL" dirty="0"/>
              <a:t> ademgeruis, geen bijgeluiden</a:t>
            </a:r>
          </a:p>
        </p:txBody>
      </p:sp>
      <p:sp>
        <p:nvSpPr>
          <p:cNvPr id="4" name="Tijdelijke aanduiding voor dianummer 3"/>
          <p:cNvSpPr>
            <a:spLocks noGrp="1"/>
          </p:cNvSpPr>
          <p:nvPr>
            <p:ph type="sldNum" sz="quarter" idx="5"/>
          </p:nvPr>
        </p:nvSpPr>
        <p:spPr/>
        <p:txBody>
          <a:bodyPr/>
          <a:lstStyle/>
          <a:p>
            <a:fld id="{FAD7CEBB-2BB7-4FDA-83E0-8634651F697E}" type="slidenum">
              <a:rPr lang="nl-NL" smtClean="0"/>
              <a:t>35</a:t>
            </a:fld>
            <a:endParaRPr lang="nl-NL"/>
          </a:p>
        </p:txBody>
      </p:sp>
    </p:spTree>
    <p:extLst>
      <p:ext uri="{BB962C8B-B14F-4D97-AF65-F5344CB8AC3E}">
        <p14:creationId xmlns:p14="http://schemas.microsoft.com/office/powerpoint/2010/main" val="17445069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6CDD2-0673-13F2-3DCA-2FD3ABF03B9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DD76DE2-1A64-E7FE-643A-1125B43E4E5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8D4AC9F-0781-580C-325B-8D7C1CA148AF}"/>
              </a:ext>
            </a:extLst>
          </p:cNvPr>
          <p:cNvSpPr>
            <a:spLocks noGrp="1"/>
          </p:cNvSpPr>
          <p:nvPr>
            <p:ph type="body" idx="1"/>
          </p:nvPr>
        </p:nvSpPr>
        <p:spPr/>
        <p:txBody>
          <a:bodyPr/>
          <a:lstStyle/>
          <a:p>
            <a:r>
              <a:rPr lang="nl-NL" dirty="0"/>
              <a:t>Geen bijgeluiden bij inspiratie en expiratie</a:t>
            </a:r>
          </a:p>
        </p:txBody>
      </p:sp>
      <p:sp>
        <p:nvSpPr>
          <p:cNvPr id="4" name="Tijdelijke aanduiding voor dianummer 3">
            <a:extLst>
              <a:ext uri="{FF2B5EF4-FFF2-40B4-BE49-F238E27FC236}">
                <a16:creationId xmlns:a16="http://schemas.microsoft.com/office/drawing/2014/main" id="{A841CFC5-CB81-F63C-487C-DB6262B74530}"/>
              </a:ext>
            </a:extLst>
          </p:cNvPr>
          <p:cNvSpPr>
            <a:spLocks noGrp="1"/>
          </p:cNvSpPr>
          <p:nvPr>
            <p:ph type="sldNum" sz="quarter" idx="5"/>
          </p:nvPr>
        </p:nvSpPr>
        <p:spPr/>
        <p:txBody>
          <a:bodyPr/>
          <a:lstStyle/>
          <a:p>
            <a:fld id="{FAD7CEBB-2BB7-4FDA-83E0-8634651F697E}" type="slidenum">
              <a:rPr lang="nl-NL" smtClean="0"/>
              <a:t>36</a:t>
            </a:fld>
            <a:endParaRPr lang="nl-NL"/>
          </a:p>
        </p:txBody>
      </p:sp>
    </p:spTree>
    <p:extLst>
      <p:ext uri="{BB962C8B-B14F-4D97-AF65-F5344CB8AC3E}">
        <p14:creationId xmlns:p14="http://schemas.microsoft.com/office/powerpoint/2010/main" val="31832538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err="1"/>
              <a:t>Inspiratoir</a:t>
            </a:r>
            <a:r>
              <a:rPr lang="nl-NL" dirty="0"/>
              <a:t> fijne </a:t>
            </a:r>
            <a:r>
              <a:rPr lang="nl-NL" dirty="0" err="1"/>
              <a:t>crepitaties</a:t>
            </a:r>
            <a:endParaRPr lang="nl-NL" dirty="0"/>
          </a:p>
          <a:p>
            <a:r>
              <a:rPr lang="nl-NL" dirty="0" err="1"/>
              <a:t>Expiratoir</a:t>
            </a:r>
            <a:r>
              <a:rPr lang="nl-NL" dirty="0"/>
              <a:t> geen bijgeluiden</a:t>
            </a:r>
          </a:p>
        </p:txBody>
      </p:sp>
      <p:sp>
        <p:nvSpPr>
          <p:cNvPr id="4" name="Tijdelijke aanduiding voor dianummer 3"/>
          <p:cNvSpPr>
            <a:spLocks noGrp="1"/>
          </p:cNvSpPr>
          <p:nvPr>
            <p:ph type="sldNum" sz="quarter" idx="5"/>
          </p:nvPr>
        </p:nvSpPr>
        <p:spPr/>
        <p:txBody>
          <a:bodyPr/>
          <a:lstStyle/>
          <a:p>
            <a:fld id="{FAD7CEBB-2BB7-4FDA-83E0-8634651F697E}" type="slidenum">
              <a:rPr lang="nl-NL" smtClean="0"/>
              <a:t>37</a:t>
            </a:fld>
            <a:endParaRPr lang="nl-NL"/>
          </a:p>
        </p:txBody>
      </p:sp>
    </p:spTree>
    <p:extLst>
      <p:ext uri="{BB962C8B-B14F-4D97-AF65-F5344CB8AC3E}">
        <p14:creationId xmlns:p14="http://schemas.microsoft.com/office/powerpoint/2010/main" val="13653217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err="1"/>
              <a:t>Inspiratoir</a:t>
            </a:r>
            <a:r>
              <a:rPr lang="nl-NL" dirty="0"/>
              <a:t> geen bijgeluiden</a:t>
            </a:r>
          </a:p>
          <a:p>
            <a:r>
              <a:rPr lang="nl-NL" dirty="0" err="1"/>
              <a:t>Expiratoir</a:t>
            </a:r>
            <a:r>
              <a:rPr lang="nl-NL" dirty="0"/>
              <a:t> </a:t>
            </a:r>
            <a:r>
              <a:rPr lang="nl-NL" dirty="0" err="1"/>
              <a:t>wheezing</a:t>
            </a:r>
            <a:r>
              <a:rPr lang="nl-NL" dirty="0"/>
              <a:t> </a:t>
            </a:r>
          </a:p>
          <a:p>
            <a:r>
              <a:rPr lang="nl-NL" dirty="0"/>
              <a:t>Moeilijk te bepalen of dit laag of hoogfrequent is</a:t>
            </a:r>
          </a:p>
        </p:txBody>
      </p:sp>
      <p:sp>
        <p:nvSpPr>
          <p:cNvPr id="4" name="Tijdelijke aanduiding voor dianummer 3"/>
          <p:cNvSpPr>
            <a:spLocks noGrp="1"/>
          </p:cNvSpPr>
          <p:nvPr>
            <p:ph type="sldNum" sz="quarter" idx="5"/>
          </p:nvPr>
        </p:nvSpPr>
        <p:spPr/>
        <p:txBody>
          <a:bodyPr/>
          <a:lstStyle/>
          <a:p>
            <a:fld id="{FAD7CEBB-2BB7-4FDA-83E0-8634651F697E}" type="slidenum">
              <a:rPr lang="nl-NL" smtClean="0"/>
              <a:t>38</a:t>
            </a:fld>
            <a:endParaRPr lang="nl-NL"/>
          </a:p>
        </p:txBody>
      </p:sp>
    </p:spTree>
    <p:extLst>
      <p:ext uri="{BB962C8B-B14F-4D97-AF65-F5344CB8AC3E}">
        <p14:creationId xmlns:p14="http://schemas.microsoft.com/office/powerpoint/2010/main" val="8236966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err="1"/>
              <a:t>Inspiratoir</a:t>
            </a:r>
            <a:r>
              <a:rPr lang="nl-NL" dirty="0"/>
              <a:t> hoogfrequente </a:t>
            </a:r>
            <a:r>
              <a:rPr lang="nl-NL" dirty="0" err="1"/>
              <a:t>wheezing</a:t>
            </a:r>
            <a:endParaRPr lang="nl-NL" dirty="0"/>
          </a:p>
          <a:p>
            <a:r>
              <a:rPr lang="nl-NL" dirty="0" err="1"/>
              <a:t>Expiratoir</a:t>
            </a:r>
            <a:r>
              <a:rPr lang="nl-NL" dirty="0"/>
              <a:t> hoogfrequent </a:t>
            </a:r>
            <a:r>
              <a:rPr lang="nl-NL" dirty="0" err="1"/>
              <a:t>wheezing</a:t>
            </a:r>
            <a:endParaRPr lang="nl-NL" dirty="0"/>
          </a:p>
        </p:txBody>
      </p:sp>
      <p:sp>
        <p:nvSpPr>
          <p:cNvPr id="4" name="Tijdelijke aanduiding voor dianummer 3"/>
          <p:cNvSpPr>
            <a:spLocks noGrp="1"/>
          </p:cNvSpPr>
          <p:nvPr>
            <p:ph type="sldNum" sz="quarter" idx="5"/>
          </p:nvPr>
        </p:nvSpPr>
        <p:spPr/>
        <p:txBody>
          <a:bodyPr/>
          <a:lstStyle/>
          <a:p>
            <a:fld id="{FAD7CEBB-2BB7-4FDA-83E0-8634651F697E}" type="slidenum">
              <a:rPr lang="nl-NL" smtClean="0"/>
              <a:t>39</a:t>
            </a:fld>
            <a:endParaRPr lang="nl-NL"/>
          </a:p>
        </p:txBody>
      </p:sp>
    </p:spTree>
    <p:extLst>
      <p:ext uri="{BB962C8B-B14F-4D97-AF65-F5344CB8AC3E}">
        <p14:creationId xmlns:p14="http://schemas.microsoft.com/office/powerpoint/2010/main" val="16827897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err="1"/>
              <a:t>Inspiratoir</a:t>
            </a:r>
            <a:r>
              <a:rPr lang="nl-NL" dirty="0"/>
              <a:t> </a:t>
            </a:r>
            <a:r>
              <a:rPr lang="nl-NL" dirty="0" err="1"/>
              <a:t>wheezing</a:t>
            </a:r>
            <a:r>
              <a:rPr lang="nl-NL" dirty="0"/>
              <a:t>/</a:t>
            </a:r>
            <a:r>
              <a:rPr lang="nl-NL" dirty="0" err="1"/>
              <a:t>ronchi</a:t>
            </a:r>
            <a:endParaRPr lang="nl-NL" dirty="0"/>
          </a:p>
          <a:p>
            <a:r>
              <a:rPr lang="nl-NL" dirty="0" err="1"/>
              <a:t>Expiratoir</a:t>
            </a:r>
            <a:r>
              <a:rPr lang="nl-NL" dirty="0"/>
              <a:t> hoogfrequent </a:t>
            </a:r>
            <a:r>
              <a:rPr lang="nl-NL" dirty="0" err="1"/>
              <a:t>wheezing</a:t>
            </a:r>
            <a:endParaRPr lang="nl-NL" dirty="0"/>
          </a:p>
        </p:txBody>
      </p:sp>
      <p:sp>
        <p:nvSpPr>
          <p:cNvPr id="4" name="Tijdelijke aanduiding voor dianummer 3"/>
          <p:cNvSpPr>
            <a:spLocks noGrp="1"/>
          </p:cNvSpPr>
          <p:nvPr>
            <p:ph type="sldNum" sz="quarter" idx="5"/>
          </p:nvPr>
        </p:nvSpPr>
        <p:spPr/>
        <p:txBody>
          <a:bodyPr/>
          <a:lstStyle/>
          <a:p>
            <a:fld id="{FAD7CEBB-2BB7-4FDA-83E0-8634651F697E}" type="slidenum">
              <a:rPr lang="nl-NL" smtClean="0"/>
              <a:t>40</a:t>
            </a:fld>
            <a:endParaRPr lang="nl-NL"/>
          </a:p>
        </p:txBody>
      </p:sp>
    </p:spTree>
    <p:extLst>
      <p:ext uri="{BB962C8B-B14F-4D97-AF65-F5344CB8AC3E}">
        <p14:creationId xmlns:p14="http://schemas.microsoft.com/office/powerpoint/2010/main" val="23287738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err="1"/>
              <a:t>Inspiratoir</a:t>
            </a:r>
            <a:r>
              <a:rPr lang="nl-NL" dirty="0"/>
              <a:t> </a:t>
            </a:r>
            <a:r>
              <a:rPr lang="nl-NL" dirty="0" err="1"/>
              <a:t>crepitaties</a:t>
            </a:r>
            <a:endParaRPr lang="nl-NL" dirty="0"/>
          </a:p>
          <a:p>
            <a:r>
              <a:rPr lang="nl-NL" dirty="0" err="1"/>
              <a:t>Expiratoir</a:t>
            </a:r>
            <a:r>
              <a:rPr lang="nl-NL" dirty="0"/>
              <a:t> geen bijgeluiden</a:t>
            </a:r>
          </a:p>
        </p:txBody>
      </p:sp>
      <p:sp>
        <p:nvSpPr>
          <p:cNvPr id="4" name="Tijdelijke aanduiding voor dianummer 3"/>
          <p:cNvSpPr>
            <a:spLocks noGrp="1"/>
          </p:cNvSpPr>
          <p:nvPr>
            <p:ph type="sldNum" sz="quarter" idx="5"/>
          </p:nvPr>
        </p:nvSpPr>
        <p:spPr/>
        <p:txBody>
          <a:bodyPr/>
          <a:lstStyle/>
          <a:p>
            <a:fld id="{FAD7CEBB-2BB7-4FDA-83E0-8634651F697E}" type="slidenum">
              <a:rPr lang="nl-NL" smtClean="0"/>
              <a:t>41</a:t>
            </a:fld>
            <a:endParaRPr lang="nl-NL"/>
          </a:p>
        </p:txBody>
      </p:sp>
    </p:spTree>
    <p:extLst>
      <p:ext uri="{BB962C8B-B14F-4D97-AF65-F5344CB8AC3E}">
        <p14:creationId xmlns:p14="http://schemas.microsoft.com/office/powerpoint/2010/main" val="35839165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Verminderd ademgeruis linker long</a:t>
            </a:r>
          </a:p>
          <a:p>
            <a:r>
              <a:rPr lang="nl-NL" dirty="0"/>
              <a:t>Geen bijgeluiden bij </a:t>
            </a:r>
            <a:r>
              <a:rPr lang="nl-NL" dirty="0" err="1"/>
              <a:t>expirium</a:t>
            </a:r>
            <a:endParaRPr lang="nl-NL" dirty="0"/>
          </a:p>
        </p:txBody>
      </p:sp>
      <p:sp>
        <p:nvSpPr>
          <p:cNvPr id="4" name="Tijdelijke aanduiding voor dianummer 3"/>
          <p:cNvSpPr>
            <a:spLocks noGrp="1"/>
          </p:cNvSpPr>
          <p:nvPr>
            <p:ph type="sldNum" sz="quarter" idx="5"/>
          </p:nvPr>
        </p:nvSpPr>
        <p:spPr/>
        <p:txBody>
          <a:bodyPr/>
          <a:lstStyle/>
          <a:p>
            <a:fld id="{FAD7CEBB-2BB7-4FDA-83E0-8634651F697E}" type="slidenum">
              <a:rPr lang="nl-NL" smtClean="0"/>
              <a:t>42</a:t>
            </a:fld>
            <a:endParaRPr lang="nl-NL"/>
          </a:p>
        </p:txBody>
      </p:sp>
    </p:spTree>
    <p:extLst>
      <p:ext uri="{BB962C8B-B14F-4D97-AF65-F5344CB8AC3E}">
        <p14:creationId xmlns:p14="http://schemas.microsoft.com/office/powerpoint/2010/main" val="38973536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FAD7CEBB-2BB7-4FDA-83E0-8634651F697E}" type="slidenum">
              <a:rPr lang="nl-NL" smtClean="0"/>
              <a:t>45</a:t>
            </a:fld>
            <a:endParaRPr lang="nl-NL"/>
          </a:p>
        </p:txBody>
      </p:sp>
    </p:spTree>
    <p:extLst>
      <p:ext uri="{BB962C8B-B14F-4D97-AF65-F5344CB8AC3E}">
        <p14:creationId xmlns:p14="http://schemas.microsoft.com/office/powerpoint/2010/main" val="20810783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a:t>Klik om de stijl te bewerken</a:t>
            </a:r>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p>
        </p:txBody>
      </p:sp>
      <p:sp>
        <p:nvSpPr>
          <p:cNvPr id="4" name="Tijdelijke aanduiding voor datum 3"/>
          <p:cNvSpPr>
            <a:spLocks noGrp="1"/>
          </p:cNvSpPr>
          <p:nvPr>
            <p:ph type="dt" sz="half" idx="10"/>
          </p:nvPr>
        </p:nvSpPr>
        <p:spPr/>
        <p:txBody>
          <a:bodyPr/>
          <a:lstStyle/>
          <a:p>
            <a:fld id="{B951B1BD-9B09-488B-ABF3-D24E95F7762D}" type="datetimeFigureOut">
              <a:rPr lang="nl-NL" smtClean="0"/>
              <a:t>23-3-2024</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22952490-68A0-4CCE-810B-0723D5BB354C}" type="slidenum">
              <a:rPr lang="nl-NL" smtClean="0"/>
              <a:t>‹#›</a:t>
            </a:fld>
            <a:endParaRPr lang="nl-NL"/>
          </a:p>
        </p:txBody>
      </p:sp>
    </p:spTree>
    <p:extLst>
      <p:ext uri="{BB962C8B-B14F-4D97-AF65-F5344CB8AC3E}">
        <p14:creationId xmlns:p14="http://schemas.microsoft.com/office/powerpoint/2010/main" val="29336043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B951B1BD-9B09-488B-ABF3-D24E95F7762D}" type="datetimeFigureOut">
              <a:rPr lang="nl-NL" smtClean="0"/>
              <a:t>23-3-2024</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22952490-68A0-4CCE-810B-0723D5BB354C}" type="slidenum">
              <a:rPr lang="nl-NL" smtClean="0"/>
              <a:t>‹#›</a:t>
            </a:fld>
            <a:endParaRPr lang="nl-NL"/>
          </a:p>
        </p:txBody>
      </p:sp>
    </p:spTree>
    <p:extLst>
      <p:ext uri="{BB962C8B-B14F-4D97-AF65-F5344CB8AC3E}">
        <p14:creationId xmlns:p14="http://schemas.microsoft.com/office/powerpoint/2010/main" val="8210837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a:t>Klik om de stijl te bewerken</a:t>
            </a:r>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Tekststijl van het model bewerken</a:t>
            </a:r>
          </a:p>
        </p:txBody>
      </p:sp>
      <p:sp>
        <p:nvSpPr>
          <p:cNvPr id="4" name="Tijdelijke aanduiding voor datum 3"/>
          <p:cNvSpPr>
            <a:spLocks noGrp="1"/>
          </p:cNvSpPr>
          <p:nvPr>
            <p:ph type="dt" sz="half" idx="10"/>
          </p:nvPr>
        </p:nvSpPr>
        <p:spPr/>
        <p:txBody>
          <a:bodyPr/>
          <a:lstStyle/>
          <a:p>
            <a:fld id="{B951B1BD-9B09-488B-ABF3-D24E95F7762D}" type="datetimeFigureOut">
              <a:rPr lang="nl-NL" smtClean="0"/>
              <a:t>23-3-2024</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22952490-68A0-4CCE-810B-0723D5BB354C}" type="slidenum">
              <a:rPr lang="nl-NL" smtClean="0"/>
              <a:t>‹#›</a:t>
            </a:fld>
            <a:endParaRPr lang="nl-NL"/>
          </a:p>
        </p:txBody>
      </p:sp>
    </p:spTree>
    <p:extLst>
      <p:ext uri="{BB962C8B-B14F-4D97-AF65-F5344CB8AC3E}">
        <p14:creationId xmlns:p14="http://schemas.microsoft.com/office/powerpoint/2010/main" val="39705797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838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172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B951B1BD-9B09-488B-ABF3-D24E95F7762D}" type="datetimeFigureOut">
              <a:rPr lang="nl-NL" smtClean="0"/>
              <a:t>23-3-2024</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22952490-68A0-4CCE-810B-0723D5BB354C}" type="slidenum">
              <a:rPr lang="nl-NL" smtClean="0"/>
              <a:t>‹#›</a:t>
            </a:fld>
            <a:endParaRPr lang="nl-NL"/>
          </a:p>
        </p:txBody>
      </p:sp>
    </p:spTree>
    <p:extLst>
      <p:ext uri="{BB962C8B-B14F-4D97-AF65-F5344CB8AC3E}">
        <p14:creationId xmlns:p14="http://schemas.microsoft.com/office/powerpoint/2010/main" val="3981239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a:t>Klik om de stijl te bewerken</a:t>
            </a:r>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p:cNvSpPr>
            <a:spLocks noGrp="1"/>
          </p:cNvSpPr>
          <p:nvPr>
            <p:ph type="dt" sz="half" idx="10"/>
          </p:nvPr>
        </p:nvSpPr>
        <p:spPr/>
        <p:txBody>
          <a:bodyPr/>
          <a:lstStyle/>
          <a:p>
            <a:fld id="{B951B1BD-9B09-488B-ABF3-D24E95F7762D}" type="datetimeFigureOut">
              <a:rPr lang="nl-NL" smtClean="0"/>
              <a:t>23-3-2024</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22952490-68A0-4CCE-810B-0723D5BB354C}" type="slidenum">
              <a:rPr lang="nl-NL" smtClean="0"/>
              <a:t>‹#›</a:t>
            </a:fld>
            <a:endParaRPr lang="nl-NL"/>
          </a:p>
        </p:txBody>
      </p:sp>
    </p:spTree>
    <p:extLst>
      <p:ext uri="{BB962C8B-B14F-4D97-AF65-F5344CB8AC3E}">
        <p14:creationId xmlns:p14="http://schemas.microsoft.com/office/powerpoint/2010/main" val="9026823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p:cNvSpPr>
            <a:spLocks noGrp="1"/>
          </p:cNvSpPr>
          <p:nvPr>
            <p:ph type="dt" sz="half" idx="10"/>
          </p:nvPr>
        </p:nvSpPr>
        <p:spPr/>
        <p:txBody>
          <a:bodyPr/>
          <a:lstStyle/>
          <a:p>
            <a:fld id="{B951B1BD-9B09-488B-ABF3-D24E95F7762D}" type="datetimeFigureOut">
              <a:rPr lang="nl-NL" smtClean="0"/>
              <a:t>23-3-2024</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22952490-68A0-4CCE-810B-0723D5BB354C}" type="slidenum">
              <a:rPr lang="nl-NL" smtClean="0"/>
              <a:t>‹#›</a:t>
            </a:fld>
            <a:endParaRPr lang="nl-NL"/>
          </a:p>
        </p:txBody>
      </p:sp>
    </p:spTree>
    <p:extLst>
      <p:ext uri="{BB962C8B-B14F-4D97-AF65-F5344CB8AC3E}">
        <p14:creationId xmlns:p14="http://schemas.microsoft.com/office/powerpoint/2010/main" val="21573975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B951B1BD-9B09-488B-ABF3-D24E95F7762D}" type="datetimeFigureOut">
              <a:rPr lang="nl-NL" smtClean="0"/>
              <a:t>23-3-2024</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22952490-68A0-4CCE-810B-0723D5BB354C}" type="slidenum">
              <a:rPr lang="nl-NL" smtClean="0"/>
              <a:t>‹#›</a:t>
            </a:fld>
            <a:endParaRPr lang="nl-NL"/>
          </a:p>
        </p:txBody>
      </p:sp>
    </p:spTree>
    <p:extLst>
      <p:ext uri="{BB962C8B-B14F-4D97-AF65-F5344CB8AC3E}">
        <p14:creationId xmlns:p14="http://schemas.microsoft.com/office/powerpoint/2010/main" val="2829236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p:cNvSpPr>
            <a:spLocks noGrp="1"/>
          </p:cNvSpPr>
          <p:nvPr>
            <p:ph type="dt" sz="half" idx="10"/>
          </p:nvPr>
        </p:nvSpPr>
        <p:spPr/>
        <p:txBody>
          <a:bodyPr/>
          <a:lstStyle/>
          <a:p>
            <a:fld id="{B951B1BD-9B09-488B-ABF3-D24E95F7762D}" type="datetimeFigureOut">
              <a:rPr lang="nl-NL" smtClean="0"/>
              <a:t>23-3-2024</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22952490-68A0-4CCE-810B-0723D5BB354C}" type="slidenum">
              <a:rPr lang="nl-NL" smtClean="0"/>
              <a:t>‹#›</a:t>
            </a:fld>
            <a:endParaRPr lang="nl-NL"/>
          </a:p>
        </p:txBody>
      </p:sp>
    </p:spTree>
    <p:extLst>
      <p:ext uri="{BB962C8B-B14F-4D97-AF65-F5344CB8AC3E}">
        <p14:creationId xmlns:p14="http://schemas.microsoft.com/office/powerpoint/2010/main" val="9076713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p:cNvSpPr>
            <a:spLocks noGrp="1"/>
          </p:cNvSpPr>
          <p:nvPr>
            <p:ph type="dt" sz="half" idx="10"/>
          </p:nvPr>
        </p:nvSpPr>
        <p:spPr/>
        <p:txBody>
          <a:bodyPr/>
          <a:lstStyle/>
          <a:p>
            <a:fld id="{B951B1BD-9B09-488B-ABF3-D24E95F7762D}" type="datetimeFigureOut">
              <a:rPr lang="nl-NL" smtClean="0"/>
              <a:t>23-3-2024</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22952490-68A0-4CCE-810B-0723D5BB354C}" type="slidenum">
              <a:rPr lang="nl-NL" smtClean="0"/>
              <a:t>‹#›</a:t>
            </a:fld>
            <a:endParaRPr lang="nl-NL"/>
          </a:p>
        </p:txBody>
      </p:sp>
    </p:spTree>
    <p:extLst>
      <p:ext uri="{BB962C8B-B14F-4D97-AF65-F5344CB8AC3E}">
        <p14:creationId xmlns:p14="http://schemas.microsoft.com/office/powerpoint/2010/main" val="11625670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B951B1BD-9B09-488B-ABF3-D24E95F7762D}" type="datetimeFigureOut">
              <a:rPr lang="nl-NL" smtClean="0"/>
              <a:t>23-3-2024</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22952490-68A0-4CCE-810B-0723D5BB354C}" type="slidenum">
              <a:rPr lang="nl-NL" smtClean="0"/>
              <a:t>‹#›</a:t>
            </a:fld>
            <a:endParaRPr lang="nl-NL"/>
          </a:p>
        </p:txBody>
      </p:sp>
    </p:spTree>
    <p:extLst>
      <p:ext uri="{BB962C8B-B14F-4D97-AF65-F5344CB8AC3E}">
        <p14:creationId xmlns:p14="http://schemas.microsoft.com/office/powerpoint/2010/main" val="19465358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B951B1BD-9B09-488B-ABF3-D24E95F7762D}" type="datetimeFigureOut">
              <a:rPr lang="nl-NL" smtClean="0"/>
              <a:t>23-3-2024</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22952490-68A0-4CCE-810B-0723D5BB354C}" type="slidenum">
              <a:rPr lang="nl-NL" smtClean="0"/>
              <a:t>‹#›</a:t>
            </a:fld>
            <a:endParaRPr lang="nl-NL"/>
          </a:p>
        </p:txBody>
      </p:sp>
    </p:spTree>
    <p:extLst>
      <p:ext uri="{BB962C8B-B14F-4D97-AF65-F5344CB8AC3E}">
        <p14:creationId xmlns:p14="http://schemas.microsoft.com/office/powerpoint/2010/main" val="139046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de stijl te bewerken</a:t>
            </a:r>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51B1BD-9B09-488B-ABF3-D24E95F7762D}" type="datetimeFigureOut">
              <a:rPr lang="nl-NL" smtClean="0"/>
              <a:t>23-3-2024</a:t>
            </a:fld>
            <a:endParaRPr lang="nl-NL"/>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952490-68A0-4CCE-810B-0723D5BB354C}" type="slidenum">
              <a:rPr lang="nl-NL" smtClean="0"/>
              <a:t>‹#›</a:t>
            </a:fld>
            <a:endParaRPr lang="nl-NL"/>
          </a:p>
        </p:txBody>
      </p:sp>
    </p:spTree>
    <p:extLst>
      <p:ext uri="{BB962C8B-B14F-4D97-AF65-F5344CB8AC3E}">
        <p14:creationId xmlns:p14="http://schemas.microsoft.com/office/powerpoint/2010/main" val="33439251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5.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24.png"/><Relationship Id="rId5" Type="http://schemas.openxmlformats.org/officeDocument/2006/relationships/image" Target="../media/image23.jpeg"/><Relationship Id="rId4" Type="http://schemas.openxmlformats.org/officeDocument/2006/relationships/notesSlide" Target="../notesSlides/notesSlide8.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5.png"/><Relationship Id="rId2" Type="http://schemas.openxmlformats.org/officeDocument/2006/relationships/audio" Target="../media/media3.wma"/><Relationship Id="rId1" Type="http://schemas.microsoft.com/office/2007/relationships/media" Target="../media/media3.wma"/><Relationship Id="rId6" Type="http://schemas.openxmlformats.org/officeDocument/2006/relationships/image" Target="../media/image14.png"/><Relationship Id="rId5" Type="http://schemas.openxmlformats.org/officeDocument/2006/relationships/image" Target="../media/image23.jpeg"/><Relationship Id="rId4" Type="http://schemas.openxmlformats.org/officeDocument/2006/relationships/notesSlide" Target="../notesSlides/notesSlide9.xml"/></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31.png"/><Relationship Id="rId4" Type="http://schemas.openxmlformats.org/officeDocument/2006/relationships/notesSlide" Target="../notesSlides/notesSlide1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32.png"/><Relationship Id="rId4" Type="http://schemas.openxmlformats.org/officeDocument/2006/relationships/notesSlide" Target="../notesSlides/notesSlide1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34.png"/><Relationship Id="rId3" Type="http://schemas.microsoft.com/office/2007/relationships/media" Target="../media/media7.mp4"/><Relationship Id="rId7" Type="http://schemas.openxmlformats.org/officeDocument/2006/relationships/image" Target="../media/image33.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notesSlide" Target="../notesSlides/notesSlide20.xml"/><Relationship Id="rId5" Type="http://schemas.openxmlformats.org/officeDocument/2006/relationships/slideLayout" Target="../slideLayouts/slideLayout2.xml"/><Relationship Id="rId4" Type="http://schemas.openxmlformats.org/officeDocument/2006/relationships/video" Target="../media/media7.mp4"/></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8.mp4"/><Relationship Id="rId1" Type="http://schemas.microsoft.com/office/2007/relationships/media" Target="../media/media8.mp4"/><Relationship Id="rId5" Type="http://schemas.openxmlformats.org/officeDocument/2006/relationships/image" Target="../media/image35.png"/><Relationship Id="rId4" Type="http://schemas.openxmlformats.org/officeDocument/2006/relationships/notesSlide" Target="../notesSlides/notesSlide2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9.mp4"/><Relationship Id="rId1" Type="http://schemas.microsoft.com/office/2007/relationships/media" Target="../media/media9.mp4"/><Relationship Id="rId5" Type="http://schemas.openxmlformats.org/officeDocument/2006/relationships/image" Target="../media/image36.png"/><Relationship Id="rId4" Type="http://schemas.openxmlformats.org/officeDocument/2006/relationships/notesSlide" Target="../notesSlides/notesSlide22.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0.mp4"/><Relationship Id="rId1" Type="http://schemas.microsoft.com/office/2007/relationships/media" Target="../media/media10.mp4"/><Relationship Id="rId4" Type="http://schemas.openxmlformats.org/officeDocument/2006/relationships/image" Target="../media/image37.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1.mp4"/><Relationship Id="rId1" Type="http://schemas.microsoft.com/office/2007/relationships/media" Target="../media/media11.mp4"/><Relationship Id="rId4" Type="http://schemas.openxmlformats.org/officeDocument/2006/relationships/image" Target="../media/image38.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2.mp4"/><Relationship Id="rId1" Type="http://schemas.microsoft.com/office/2007/relationships/media" Target="../media/media12.mp4"/><Relationship Id="rId5" Type="http://schemas.openxmlformats.org/officeDocument/2006/relationships/image" Target="../media/image39.png"/><Relationship Id="rId4" Type="http://schemas.openxmlformats.org/officeDocument/2006/relationships/notesSlide" Target="../notesSlides/notesSlide2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3.mp4"/><Relationship Id="rId1" Type="http://schemas.microsoft.com/office/2007/relationships/media" Target="../media/media13.mp4"/><Relationship Id="rId5" Type="http://schemas.openxmlformats.org/officeDocument/2006/relationships/image" Target="../media/image40.png"/><Relationship Id="rId4" Type="http://schemas.openxmlformats.org/officeDocument/2006/relationships/notesSlide" Target="../notesSlides/notesSlide25.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4.mp4"/><Relationship Id="rId1" Type="http://schemas.microsoft.com/office/2007/relationships/media" Target="../media/media14.mp4"/><Relationship Id="rId5" Type="http://schemas.openxmlformats.org/officeDocument/2006/relationships/image" Target="../media/image41.png"/><Relationship Id="rId4" Type="http://schemas.openxmlformats.org/officeDocument/2006/relationships/notesSlide" Target="../notesSlides/notesSlide26.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5.mp4"/><Relationship Id="rId1" Type="http://schemas.microsoft.com/office/2007/relationships/media" Target="../media/media15.mp4"/><Relationship Id="rId5" Type="http://schemas.openxmlformats.org/officeDocument/2006/relationships/image" Target="../media/image42.png"/><Relationship Id="rId4" Type="http://schemas.openxmlformats.org/officeDocument/2006/relationships/notesSlide" Target="../notesSlides/notesSlide27.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6.mp4"/><Relationship Id="rId1" Type="http://schemas.microsoft.com/office/2007/relationships/media" Target="../media/media16.mp4"/><Relationship Id="rId5" Type="http://schemas.openxmlformats.org/officeDocument/2006/relationships/image" Target="../media/image43.png"/><Relationship Id="rId4" Type="http://schemas.openxmlformats.org/officeDocument/2006/relationships/notesSlide" Target="../notesSlides/notesSlide28.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7.mp4"/><Relationship Id="rId1" Type="http://schemas.microsoft.com/office/2007/relationships/media" Target="../media/media17.mp4"/><Relationship Id="rId5" Type="http://schemas.openxmlformats.org/officeDocument/2006/relationships/image" Target="../media/image44.png"/><Relationship Id="rId4" Type="http://schemas.openxmlformats.org/officeDocument/2006/relationships/notesSlide" Target="../notesSlides/notesSlide29.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8.mp4"/><Relationship Id="rId1" Type="http://schemas.microsoft.com/office/2007/relationships/media" Target="../media/media18.mp4"/><Relationship Id="rId5" Type="http://schemas.openxmlformats.org/officeDocument/2006/relationships/image" Target="../media/image45.png"/><Relationship Id="rId4" Type="http://schemas.openxmlformats.org/officeDocument/2006/relationships/notesSlide" Target="../notesSlides/notesSlide30.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9.mp4"/><Relationship Id="rId1" Type="http://schemas.microsoft.com/office/2007/relationships/media" Target="../media/media19.mp4"/><Relationship Id="rId5" Type="http://schemas.openxmlformats.org/officeDocument/2006/relationships/image" Target="../media/image46.png"/><Relationship Id="rId4" Type="http://schemas.openxmlformats.org/officeDocument/2006/relationships/notesSlide" Target="../notesSlides/notesSlide31.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0.mp4"/><Relationship Id="rId1" Type="http://schemas.microsoft.com/office/2007/relationships/media" Target="../media/media20.mp4"/><Relationship Id="rId5" Type="http://schemas.openxmlformats.org/officeDocument/2006/relationships/image" Target="../media/image47.png"/><Relationship Id="rId4" Type="http://schemas.openxmlformats.org/officeDocument/2006/relationships/notesSlide" Target="../notesSlides/notesSlide32.xml"/></Relationships>
</file>

<file path=ppt/slides/_rels/slide4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8" Type="http://schemas.openxmlformats.org/officeDocument/2006/relationships/audio" Target="../media/media24.mp3"/><Relationship Id="rId3" Type="http://schemas.microsoft.com/office/2007/relationships/media" Target="../media/media22.mp3"/><Relationship Id="rId7" Type="http://schemas.microsoft.com/office/2007/relationships/media" Target="../media/media24.mp3"/><Relationship Id="rId2" Type="http://schemas.openxmlformats.org/officeDocument/2006/relationships/audio" Target="../media/media21.mp3"/><Relationship Id="rId1" Type="http://schemas.microsoft.com/office/2007/relationships/media" Target="../media/media21.mp3"/><Relationship Id="rId6" Type="http://schemas.openxmlformats.org/officeDocument/2006/relationships/audio" Target="../media/media23.mp3"/><Relationship Id="rId11" Type="http://schemas.openxmlformats.org/officeDocument/2006/relationships/image" Target="../media/image14.png"/><Relationship Id="rId5" Type="http://schemas.microsoft.com/office/2007/relationships/media" Target="../media/media23.mp3"/><Relationship Id="rId10" Type="http://schemas.openxmlformats.org/officeDocument/2006/relationships/notesSlide" Target="../notesSlides/notesSlide33.xml"/><Relationship Id="rId4" Type="http://schemas.openxmlformats.org/officeDocument/2006/relationships/audio" Target="../media/media22.mp3"/><Relationship Id="rId9"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2057399"/>
            <a:ext cx="9144000" cy="1452563"/>
          </a:xfrm>
        </p:spPr>
        <p:txBody>
          <a:bodyPr>
            <a:normAutofit/>
          </a:bodyPr>
          <a:lstStyle/>
          <a:p>
            <a:r>
              <a:rPr lang="nl-NL" dirty="0"/>
              <a:t>Longgeluiden</a:t>
            </a:r>
            <a:br>
              <a:rPr lang="nl-NL" dirty="0"/>
            </a:br>
            <a:endParaRPr lang="nl-NL" sz="2000" dirty="0"/>
          </a:p>
        </p:txBody>
      </p:sp>
      <p:sp>
        <p:nvSpPr>
          <p:cNvPr id="3" name="Ondertitel 2"/>
          <p:cNvSpPr>
            <a:spLocks noGrp="1"/>
          </p:cNvSpPr>
          <p:nvPr>
            <p:ph type="subTitle" idx="1"/>
          </p:nvPr>
        </p:nvSpPr>
        <p:spPr>
          <a:xfrm>
            <a:off x="335280" y="5891350"/>
            <a:ext cx="2891246" cy="535576"/>
          </a:xfrm>
        </p:spPr>
        <p:txBody>
          <a:bodyPr>
            <a:normAutofit fontScale="47500" lnSpcReduction="20000"/>
          </a:bodyPr>
          <a:lstStyle/>
          <a:p>
            <a:pPr algn="l"/>
            <a:r>
              <a:rPr lang="nl-NL" sz="2500" dirty="0"/>
              <a:t>Christof Peeters</a:t>
            </a:r>
          </a:p>
          <a:p>
            <a:pPr algn="l"/>
            <a:r>
              <a:rPr lang="nl-NL" dirty="0"/>
              <a:t>VS Longziekten  </a:t>
            </a:r>
            <a:r>
              <a:rPr lang="nl-NL" dirty="0" err="1"/>
              <a:t>Amphia</a:t>
            </a:r>
            <a:r>
              <a:rPr lang="nl-NL" dirty="0"/>
              <a:t>– Docent MANP Fontys </a:t>
            </a:r>
          </a:p>
          <a:p>
            <a:pPr algn="l"/>
            <a:endParaRPr lang="nl-NL" dirty="0"/>
          </a:p>
          <a:p>
            <a:pPr algn="l"/>
            <a:endParaRPr lang="nl-NL" dirty="0"/>
          </a:p>
        </p:txBody>
      </p:sp>
      <p:cxnSp>
        <p:nvCxnSpPr>
          <p:cNvPr id="5" name="Rechte verbindingslijn 4"/>
          <p:cNvCxnSpPr>
            <a:cxnSpLocks/>
            <a:stCxn id="3" idx="1"/>
          </p:cNvCxnSpPr>
          <p:nvPr/>
        </p:nvCxnSpPr>
        <p:spPr>
          <a:xfrm>
            <a:off x="335280" y="6159138"/>
            <a:ext cx="267339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Rechte verbindingslijn 9"/>
          <p:cNvCxnSpPr/>
          <p:nvPr/>
        </p:nvCxnSpPr>
        <p:spPr>
          <a:xfrm>
            <a:off x="3614738" y="3114675"/>
            <a:ext cx="5057775" cy="1428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42588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335DFD-B40B-F40D-18A7-36620DF2E10B}"/>
              </a:ext>
            </a:extLst>
          </p:cNvPr>
          <p:cNvSpPr>
            <a:spLocks noGrp="1"/>
          </p:cNvSpPr>
          <p:nvPr>
            <p:ph type="title"/>
          </p:nvPr>
        </p:nvSpPr>
        <p:spPr/>
        <p:txBody>
          <a:bodyPr/>
          <a:lstStyle/>
          <a:p>
            <a:r>
              <a:rPr lang="nl-NL" dirty="0"/>
              <a:t>Programma</a:t>
            </a:r>
          </a:p>
        </p:txBody>
      </p:sp>
      <p:sp>
        <p:nvSpPr>
          <p:cNvPr id="3" name="Tijdelijke aanduiding voor inhoud 2">
            <a:extLst>
              <a:ext uri="{FF2B5EF4-FFF2-40B4-BE49-F238E27FC236}">
                <a16:creationId xmlns:a16="http://schemas.microsoft.com/office/drawing/2014/main" id="{EEAA73B7-5271-69A4-BB17-D09161AF0543}"/>
              </a:ext>
            </a:extLst>
          </p:cNvPr>
          <p:cNvSpPr>
            <a:spLocks noGrp="1"/>
          </p:cNvSpPr>
          <p:nvPr>
            <p:ph idx="1"/>
          </p:nvPr>
        </p:nvSpPr>
        <p:spPr/>
        <p:txBody>
          <a:bodyPr/>
          <a:lstStyle/>
          <a:p>
            <a:r>
              <a:rPr lang="nl-NL" dirty="0"/>
              <a:t>Geschiedenis stethoscoop</a:t>
            </a:r>
          </a:p>
          <a:p>
            <a:r>
              <a:rPr lang="nl-NL" dirty="0"/>
              <a:t>Plaats van stethoscoop in diagnostisch proces longziekten</a:t>
            </a:r>
          </a:p>
          <a:p>
            <a:r>
              <a:rPr lang="nl-NL" dirty="0"/>
              <a:t>Anatomie</a:t>
            </a:r>
          </a:p>
          <a:p>
            <a:r>
              <a:rPr lang="nl-NL" dirty="0"/>
              <a:t>Vaardigheid van ausculteren</a:t>
            </a:r>
          </a:p>
          <a:p>
            <a:r>
              <a:rPr lang="nl-NL" dirty="0"/>
              <a:t>Beschrijving van longgeluiden</a:t>
            </a:r>
          </a:p>
          <a:p>
            <a:r>
              <a:rPr lang="nl-NL" dirty="0"/>
              <a:t>Oefenen</a:t>
            </a:r>
          </a:p>
          <a:p>
            <a:endParaRPr lang="nl-NL" dirty="0"/>
          </a:p>
          <a:p>
            <a:endParaRPr lang="nl-NL" dirty="0"/>
          </a:p>
        </p:txBody>
      </p:sp>
    </p:spTree>
    <p:extLst>
      <p:ext uri="{BB962C8B-B14F-4D97-AF65-F5344CB8AC3E}">
        <p14:creationId xmlns:p14="http://schemas.microsoft.com/office/powerpoint/2010/main" val="1503034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31B2EB-8429-298B-B76B-86F736B017D1}"/>
              </a:ext>
            </a:extLst>
          </p:cNvPr>
          <p:cNvSpPr>
            <a:spLocks noGrp="1"/>
          </p:cNvSpPr>
          <p:nvPr>
            <p:ph type="title"/>
          </p:nvPr>
        </p:nvSpPr>
        <p:spPr>
          <a:xfrm>
            <a:off x="838200" y="365125"/>
            <a:ext cx="5857568" cy="1006475"/>
          </a:xfrm>
        </p:spPr>
        <p:txBody>
          <a:bodyPr>
            <a:normAutofit fontScale="90000"/>
          </a:bodyPr>
          <a:lstStyle/>
          <a:p>
            <a:r>
              <a:rPr lang="nl-NL" dirty="0"/>
              <a:t>Geschiedenis stethoscoop</a:t>
            </a:r>
          </a:p>
        </p:txBody>
      </p:sp>
      <p:pic>
        <p:nvPicPr>
          <p:cNvPr id="4" name="Tijdelijke aanduiding voor inhoud 3" descr="Afbeelding met tekst, schermopname, software, Webpagina&#10;&#10;Automatisch gegenereerde beschrijving">
            <a:extLst>
              <a:ext uri="{FF2B5EF4-FFF2-40B4-BE49-F238E27FC236}">
                <a16:creationId xmlns:a16="http://schemas.microsoft.com/office/drawing/2014/main" id="{69CDB512-B7FB-100F-FFE3-844774143B94}"/>
              </a:ext>
            </a:extLst>
          </p:cNvPr>
          <p:cNvPicPr>
            <a:picLocks noGrp="1" noChangeAspect="1"/>
          </p:cNvPicPr>
          <p:nvPr>
            <p:ph idx="1"/>
          </p:nvPr>
        </p:nvPicPr>
        <p:blipFill rotWithShape="1">
          <a:blip r:embed="rId3"/>
          <a:srcRect l="64021" t="12696" r="21164" b="6897"/>
          <a:stretch/>
        </p:blipFill>
        <p:spPr bwMode="auto">
          <a:xfrm>
            <a:off x="2046711" y="1238865"/>
            <a:ext cx="2019323" cy="3082412"/>
          </a:xfrm>
          <a:prstGeom prst="rect">
            <a:avLst/>
          </a:prstGeom>
          <a:ln>
            <a:noFill/>
          </a:ln>
          <a:extLst>
            <a:ext uri="{53640926-AAD7-44D8-BBD7-CCE9431645EC}">
              <a14:shadowObscured xmlns:a14="http://schemas.microsoft.com/office/drawing/2010/main"/>
            </a:ext>
          </a:extLst>
        </p:spPr>
      </p:pic>
      <p:pic>
        <p:nvPicPr>
          <p:cNvPr id="5" name="Afbeelding 4" descr="Afbeelding met tekst, software, Webpagina, Website&#10;&#10;Automatisch gegenereerde beschrijving">
            <a:extLst>
              <a:ext uri="{FF2B5EF4-FFF2-40B4-BE49-F238E27FC236}">
                <a16:creationId xmlns:a16="http://schemas.microsoft.com/office/drawing/2014/main" id="{CC231E17-FBE1-DEEE-603D-72BD0833F05B}"/>
              </a:ext>
            </a:extLst>
          </p:cNvPr>
          <p:cNvPicPr>
            <a:picLocks noChangeAspect="1"/>
          </p:cNvPicPr>
          <p:nvPr/>
        </p:nvPicPr>
        <p:blipFill rotWithShape="1">
          <a:blip r:embed="rId4"/>
          <a:srcRect l="62196" t="18808" r="19444" b="15645"/>
          <a:stretch/>
        </p:blipFill>
        <p:spPr bwMode="auto">
          <a:xfrm>
            <a:off x="6184781" y="1238865"/>
            <a:ext cx="5169019" cy="5190986"/>
          </a:xfrm>
          <a:prstGeom prst="rect">
            <a:avLst/>
          </a:prstGeom>
          <a:ln>
            <a:noFill/>
          </a:ln>
          <a:extLst>
            <a:ext uri="{53640926-AAD7-44D8-BBD7-CCE9431645EC}">
              <a14:shadowObscured xmlns:a14="http://schemas.microsoft.com/office/drawing/2010/main"/>
            </a:ext>
          </a:extLst>
        </p:spPr>
      </p:pic>
      <p:pic>
        <p:nvPicPr>
          <p:cNvPr id="6" name="Afbeelding 5">
            <a:extLst>
              <a:ext uri="{FF2B5EF4-FFF2-40B4-BE49-F238E27FC236}">
                <a16:creationId xmlns:a16="http://schemas.microsoft.com/office/drawing/2014/main" id="{18452CC0-5F20-436F-05A6-CEA9AA5CB7D8}"/>
              </a:ext>
            </a:extLst>
          </p:cNvPr>
          <p:cNvPicPr>
            <a:picLocks noChangeAspect="1"/>
          </p:cNvPicPr>
          <p:nvPr/>
        </p:nvPicPr>
        <p:blipFill>
          <a:blip r:embed="rId5"/>
          <a:stretch>
            <a:fillRect/>
          </a:stretch>
        </p:blipFill>
        <p:spPr>
          <a:xfrm>
            <a:off x="212481" y="4450809"/>
            <a:ext cx="5883519" cy="2085975"/>
          </a:xfrm>
          <a:prstGeom prst="rect">
            <a:avLst/>
          </a:prstGeom>
        </p:spPr>
      </p:pic>
    </p:spTree>
    <p:extLst>
      <p:ext uri="{BB962C8B-B14F-4D97-AF65-F5344CB8AC3E}">
        <p14:creationId xmlns:p14="http://schemas.microsoft.com/office/powerpoint/2010/main" val="36457516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Auscultatie: plaats in het diagnostisch proces</a:t>
            </a:r>
          </a:p>
        </p:txBody>
      </p:sp>
      <p:pic>
        <p:nvPicPr>
          <p:cNvPr id="6" name="Afbeelding 5">
            <a:extLst>
              <a:ext uri="{FF2B5EF4-FFF2-40B4-BE49-F238E27FC236}">
                <a16:creationId xmlns:a16="http://schemas.microsoft.com/office/drawing/2014/main" id="{C4AB16F7-AC51-447C-5063-F89F23DD31F3}"/>
              </a:ext>
            </a:extLst>
          </p:cNvPr>
          <p:cNvPicPr>
            <a:picLocks noChangeAspect="1"/>
          </p:cNvPicPr>
          <p:nvPr/>
        </p:nvPicPr>
        <p:blipFill rotWithShape="1">
          <a:blip r:embed="rId3"/>
          <a:srcRect l="62057" t="45054" r="19677" b="43333"/>
          <a:stretch/>
        </p:blipFill>
        <p:spPr>
          <a:xfrm>
            <a:off x="1793887" y="3676309"/>
            <a:ext cx="6835961" cy="1222323"/>
          </a:xfrm>
          <a:prstGeom prst="rect">
            <a:avLst/>
          </a:prstGeom>
        </p:spPr>
      </p:pic>
      <p:pic>
        <p:nvPicPr>
          <p:cNvPr id="7" name="Afbeelding 6">
            <a:extLst>
              <a:ext uri="{FF2B5EF4-FFF2-40B4-BE49-F238E27FC236}">
                <a16:creationId xmlns:a16="http://schemas.microsoft.com/office/drawing/2014/main" id="{9019A185-8357-C1A5-A0FF-E8503CCFDCFA}"/>
              </a:ext>
            </a:extLst>
          </p:cNvPr>
          <p:cNvPicPr>
            <a:picLocks noChangeAspect="1"/>
          </p:cNvPicPr>
          <p:nvPr/>
        </p:nvPicPr>
        <p:blipFill rotWithShape="1">
          <a:blip r:embed="rId4"/>
          <a:srcRect l="46661" t="8238" r="15751" b="68836"/>
          <a:stretch/>
        </p:blipFill>
        <p:spPr>
          <a:xfrm>
            <a:off x="6300246" y="4616634"/>
            <a:ext cx="5225627" cy="1704853"/>
          </a:xfrm>
          <a:prstGeom prst="rect">
            <a:avLst/>
          </a:prstGeom>
        </p:spPr>
      </p:pic>
      <p:pic>
        <p:nvPicPr>
          <p:cNvPr id="13" name="Afbeelding 12">
            <a:extLst>
              <a:ext uri="{FF2B5EF4-FFF2-40B4-BE49-F238E27FC236}">
                <a16:creationId xmlns:a16="http://schemas.microsoft.com/office/drawing/2014/main" id="{25F026EB-41E8-5F75-70D4-02AF9F1E240B}"/>
              </a:ext>
            </a:extLst>
          </p:cNvPr>
          <p:cNvPicPr>
            <a:picLocks noChangeAspect="1"/>
          </p:cNvPicPr>
          <p:nvPr/>
        </p:nvPicPr>
        <p:blipFill rotWithShape="1">
          <a:blip r:embed="rId5"/>
          <a:srcRect l="58005" t="45538" r="20402" b="39842"/>
          <a:stretch/>
        </p:blipFill>
        <p:spPr>
          <a:xfrm>
            <a:off x="0" y="2044576"/>
            <a:ext cx="6829566" cy="1300642"/>
          </a:xfrm>
          <a:prstGeom prst="rect">
            <a:avLst/>
          </a:prstGeom>
        </p:spPr>
      </p:pic>
      <p:sp>
        <p:nvSpPr>
          <p:cNvPr id="14" name="Tekstvak 13">
            <a:extLst>
              <a:ext uri="{FF2B5EF4-FFF2-40B4-BE49-F238E27FC236}">
                <a16:creationId xmlns:a16="http://schemas.microsoft.com/office/drawing/2014/main" id="{BB0ABEBF-EDE4-4E0E-3F54-587EA29FEA9E}"/>
              </a:ext>
            </a:extLst>
          </p:cNvPr>
          <p:cNvSpPr txBox="1"/>
          <p:nvPr/>
        </p:nvSpPr>
        <p:spPr>
          <a:xfrm>
            <a:off x="6931742" y="2021779"/>
            <a:ext cx="5260258"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600" b="0" i="0" u="none" strike="noStrike" kern="1200" cap="none" spc="0" normalizeH="0" baseline="0" noProof="0" dirty="0">
                <a:ln>
                  <a:noFill/>
                </a:ln>
                <a:solidFill>
                  <a:prstClr val="black"/>
                </a:solidFill>
                <a:effectLst/>
                <a:uLnTx/>
                <a:uFillTx/>
                <a:latin typeface="Calibri" panose="020F0502020204030204"/>
                <a:ea typeface="+mn-ea"/>
                <a:cs typeface="+mn-cs"/>
              </a:rPr>
              <a:t>Bij verschillende </a:t>
            </a:r>
            <a:r>
              <a:rPr kumimoji="0" lang="nl-NL" sz="1600" b="0" i="0" u="none" strike="noStrike" kern="1200" cap="none" spc="0" normalizeH="0" baseline="0" noProof="0" dirty="0" err="1">
                <a:ln>
                  <a:noFill/>
                </a:ln>
                <a:solidFill>
                  <a:prstClr val="black"/>
                </a:solidFill>
                <a:effectLst/>
                <a:uLnTx/>
                <a:uFillTx/>
                <a:latin typeface="Calibri" panose="020F0502020204030204"/>
                <a:ea typeface="+mn-ea"/>
                <a:cs typeface="+mn-cs"/>
              </a:rPr>
              <a:t>patiëntenpopulaties</a:t>
            </a:r>
            <a:r>
              <a:rPr kumimoji="0" lang="nl-NL" sz="1600" b="0" i="0" u="none" strike="noStrike" kern="1200" cap="none" spc="0" normalizeH="0" baseline="0" noProof="0" dirty="0">
                <a:ln>
                  <a:noFill/>
                </a:ln>
                <a:solidFill>
                  <a:prstClr val="black"/>
                </a:solidFill>
                <a:effectLst/>
                <a:uLnTx/>
                <a:uFillTx/>
                <a:latin typeface="Calibri" panose="020F0502020204030204"/>
                <a:ea typeface="+mn-ea"/>
                <a:cs typeface="+mn-cs"/>
              </a:rPr>
              <a:t> met acute respiratoire pathologie heeft long auscultatie een lage sensitiviteit (37%), en een aanvaardbare specificiteit (89%).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600" b="0" i="0" u="none" strike="noStrike" kern="1200" cap="none" spc="0" normalizeH="0" baseline="0" noProof="0" dirty="0">
                <a:ln>
                  <a:noFill/>
                </a:ln>
                <a:solidFill>
                  <a:prstClr val="black"/>
                </a:solidFill>
                <a:effectLst/>
                <a:uLnTx/>
                <a:uFillTx/>
                <a:latin typeface="Calibri" panose="020F0502020204030204"/>
                <a:ea typeface="+mn-ea"/>
                <a:cs typeface="+mn-cs"/>
              </a:rPr>
              <a:t>De resultaten onderstrepen dat auscultatie de voorlopige diagnose slechts marginaal verandert.</a:t>
            </a:r>
            <a:endParaRPr lang="nl-NL" sz="2400" dirty="0"/>
          </a:p>
        </p:txBody>
      </p:sp>
      <p:pic>
        <p:nvPicPr>
          <p:cNvPr id="15" name="Afbeelding 14">
            <a:extLst>
              <a:ext uri="{FF2B5EF4-FFF2-40B4-BE49-F238E27FC236}">
                <a16:creationId xmlns:a16="http://schemas.microsoft.com/office/drawing/2014/main" id="{93CCC72D-6BC6-7CAD-FE8E-6D9DB750C5B0}"/>
              </a:ext>
            </a:extLst>
          </p:cNvPr>
          <p:cNvPicPr>
            <a:picLocks noChangeAspect="1"/>
          </p:cNvPicPr>
          <p:nvPr/>
        </p:nvPicPr>
        <p:blipFill>
          <a:blip r:embed="rId6"/>
          <a:stretch>
            <a:fillRect/>
          </a:stretch>
        </p:blipFill>
        <p:spPr>
          <a:xfrm>
            <a:off x="106281" y="4538334"/>
            <a:ext cx="1989268" cy="2146389"/>
          </a:xfrm>
          <a:prstGeom prst="rect">
            <a:avLst/>
          </a:prstGeom>
        </p:spPr>
      </p:pic>
    </p:spTree>
    <p:extLst>
      <p:ext uri="{BB962C8B-B14F-4D97-AF65-F5344CB8AC3E}">
        <p14:creationId xmlns:p14="http://schemas.microsoft.com/office/powerpoint/2010/main" val="3136840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Anatomie Longen</a:t>
            </a:r>
          </a:p>
        </p:txBody>
      </p:sp>
      <p:pic>
        <p:nvPicPr>
          <p:cNvPr id="4" name="Tijdelijke aanduiding voor inhoud 3"/>
          <p:cNvPicPr>
            <a:picLocks noGrp="1" noChangeAspect="1"/>
          </p:cNvPicPr>
          <p:nvPr>
            <p:ph idx="1"/>
          </p:nvPr>
        </p:nvPicPr>
        <p:blipFill>
          <a:blip r:embed="rId2"/>
          <a:stretch>
            <a:fillRect/>
          </a:stretch>
        </p:blipFill>
        <p:spPr>
          <a:xfrm>
            <a:off x="1712776" y="1548581"/>
            <a:ext cx="9339220" cy="4944293"/>
          </a:xfrm>
          <a:prstGeom prst="rect">
            <a:avLst/>
          </a:prstGeom>
        </p:spPr>
      </p:pic>
    </p:spTree>
    <p:extLst>
      <p:ext uri="{BB962C8B-B14F-4D97-AF65-F5344CB8AC3E}">
        <p14:creationId xmlns:p14="http://schemas.microsoft.com/office/powerpoint/2010/main" val="15444830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Anatomie Longen</a:t>
            </a:r>
          </a:p>
        </p:txBody>
      </p:sp>
      <p:pic>
        <p:nvPicPr>
          <p:cNvPr id="2052" name="Picture 4" descr="https://fd2015.extras.bsl.nl/indeximages/images_16970_1024.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51396"/>
          <a:stretch/>
        </p:blipFill>
        <p:spPr bwMode="auto">
          <a:xfrm>
            <a:off x="1177032" y="1519084"/>
            <a:ext cx="9505005" cy="48992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87249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B8B16295-DF48-0FA7-730B-399A0CF421D3}"/>
              </a:ext>
            </a:extLst>
          </p:cNvPr>
          <p:cNvPicPr>
            <a:picLocks noChangeAspect="1"/>
          </p:cNvPicPr>
          <p:nvPr/>
        </p:nvPicPr>
        <p:blipFill rotWithShape="1">
          <a:blip r:embed="rId3"/>
          <a:srcRect l="53951" t="23118" r="24035" b="29641"/>
          <a:stretch/>
        </p:blipFill>
        <p:spPr>
          <a:xfrm>
            <a:off x="181189" y="2163889"/>
            <a:ext cx="6115799" cy="3691221"/>
          </a:xfrm>
          <a:prstGeom prst="rect">
            <a:avLst/>
          </a:prstGeom>
        </p:spPr>
      </p:pic>
      <p:sp>
        <p:nvSpPr>
          <p:cNvPr id="8" name="Titel 1">
            <a:extLst>
              <a:ext uri="{FF2B5EF4-FFF2-40B4-BE49-F238E27FC236}">
                <a16:creationId xmlns:a16="http://schemas.microsoft.com/office/drawing/2014/main" id="{278AB839-46F9-2108-8538-DAA1CB244271}"/>
              </a:ext>
            </a:extLst>
          </p:cNvPr>
          <p:cNvSpPr>
            <a:spLocks noGrp="1"/>
          </p:cNvSpPr>
          <p:nvPr>
            <p:ph type="title"/>
          </p:nvPr>
        </p:nvSpPr>
        <p:spPr>
          <a:xfrm>
            <a:off x="838200" y="365125"/>
            <a:ext cx="10515600" cy="1325563"/>
          </a:xfrm>
        </p:spPr>
        <p:txBody>
          <a:bodyPr/>
          <a:lstStyle/>
          <a:p>
            <a:r>
              <a:rPr lang="nl-NL" dirty="0"/>
              <a:t>Anatomie Longen</a:t>
            </a:r>
          </a:p>
        </p:txBody>
      </p:sp>
      <p:pic>
        <p:nvPicPr>
          <p:cNvPr id="10" name="Afbeelding 9">
            <a:extLst>
              <a:ext uri="{FF2B5EF4-FFF2-40B4-BE49-F238E27FC236}">
                <a16:creationId xmlns:a16="http://schemas.microsoft.com/office/drawing/2014/main" id="{23D86CD4-0FEF-82A7-960D-F7F8743B0999}"/>
              </a:ext>
            </a:extLst>
          </p:cNvPr>
          <p:cNvPicPr>
            <a:picLocks noChangeAspect="1"/>
          </p:cNvPicPr>
          <p:nvPr/>
        </p:nvPicPr>
        <p:blipFill>
          <a:blip r:embed="rId4"/>
          <a:stretch>
            <a:fillRect/>
          </a:stretch>
        </p:blipFill>
        <p:spPr>
          <a:xfrm>
            <a:off x="6876106" y="335381"/>
            <a:ext cx="4200508" cy="6157494"/>
          </a:xfrm>
          <a:prstGeom prst="rect">
            <a:avLst/>
          </a:prstGeom>
        </p:spPr>
      </p:pic>
    </p:spTree>
    <p:extLst>
      <p:ext uri="{BB962C8B-B14F-4D97-AF65-F5344CB8AC3E}">
        <p14:creationId xmlns:p14="http://schemas.microsoft.com/office/powerpoint/2010/main" val="33255507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C3609C70-5B85-46C7-814B-04359F1F2010}"/>
              </a:ext>
            </a:extLst>
          </p:cNvPr>
          <p:cNvSpPr>
            <a:spLocks noGrp="1" noChangeArrowheads="1"/>
          </p:cNvSpPr>
          <p:nvPr>
            <p:ph type="title"/>
          </p:nvPr>
        </p:nvSpPr>
        <p:spPr>
          <a:xfrm>
            <a:off x="838200" y="365125"/>
            <a:ext cx="5105400" cy="1325563"/>
          </a:xfrm>
        </p:spPr>
        <p:txBody>
          <a:bodyPr/>
          <a:lstStyle/>
          <a:p>
            <a:r>
              <a:rPr lang="nl-NL" altLang="nl-NL" dirty="0">
                <a:cs typeface="Arial" panose="020B0604020202020204" pitchFamily="34" charset="0"/>
              </a:rPr>
              <a:t>Stethoscoop</a:t>
            </a:r>
            <a:endParaRPr altLang="nl-NL" dirty="0">
              <a:cs typeface="Arial" panose="020B0604020202020204" pitchFamily="34" charset="0"/>
            </a:endParaRPr>
          </a:p>
        </p:txBody>
      </p:sp>
      <p:sp>
        <p:nvSpPr>
          <p:cNvPr id="14339" name="Rectangle 3">
            <a:extLst>
              <a:ext uri="{FF2B5EF4-FFF2-40B4-BE49-F238E27FC236}">
                <a16:creationId xmlns:a16="http://schemas.microsoft.com/office/drawing/2014/main" id="{F8CC2926-9228-4DA2-9D5C-6E65CC5758B3}"/>
              </a:ext>
            </a:extLst>
          </p:cNvPr>
          <p:cNvSpPr>
            <a:spLocks noGrp="1" noChangeArrowheads="1"/>
          </p:cNvSpPr>
          <p:nvPr>
            <p:ph type="body" idx="1"/>
          </p:nvPr>
        </p:nvSpPr>
        <p:spPr>
          <a:xfrm>
            <a:off x="838200" y="1614457"/>
            <a:ext cx="10515600" cy="4950465"/>
          </a:xfrm>
        </p:spPr>
        <p:txBody>
          <a:bodyPr>
            <a:normAutofit/>
          </a:bodyPr>
          <a:lstStyle/>
          <a:p>
            <a:pPr>
              <a:spcBef>
                <a:spcPts val="300"/>
              </a:spcBef>
            </a:pPr>
            <a:r>
              <a:rPr altLang="nl-NL" sz="2600" dirty="0">
                <a:cs typeface="Arial" panose="020B0604020202020204" pitchFamily="34" charset="0"/>
              </a:rPr>
              <a:t>Stethoscoop goed in de oren (warm</a:t>
            </a:r>
            <a:r>
              <a:rPr lang="nl-NL" altLang="nl-NL" sz="2600" dirty="0">
                <a:cs typeface="Arial" panose="020B0604020202020204" pitchFamily="34" charset="0"/>
              </a:rPr>
              <a:t>e kelk</a:t>
            </a:r>
            <a:r>
              <a:rPr altLang="nl-NL" sz="2600" dirty="0">
                <a:cs typeface="Arial" panose="020B0604020202020204" pitchFamily="34" charset="0"/>
              </a:rPr>
              <a:t>?)</a:t>
            </a:r>
          </a:p>
          <a:p>
            <a:pPr lvl="1">
              <a:spcBef>
                <a:spcPts val="300"/>
              </a:spcBef>
            </a:pPr>
            <a:r>
              <a:rPr altLang="nl-NL" sz="2200" dirty="0">
                <a:cs typeface="Arial" panose="020B0604020202020204" pitchFamily="34" charset="0"/>
              </a:rPr>
              <a:t>richting gehoorgang</a:t>
            </a:r>
          </a:p>
          <a:p>
            <a:pPr lvl="1">
              <a:spcBef>
                <a:spcPts val="300"/>
              </a:spcBef>
            </a:pPr>
            <a:r>
              <a:rPr altLang="nl-NL" sz="2200" dirty="0">
                <a:cs typeface="Arial" panose="020B0604020202020204" pitchFamily="34" charset="0"/>
              </a:rPr>
              <a:t>vrij van oorsmeer?</a:t>
            </a:r>
          </a:p>
          <a:p>
            <a:pPr>
              <a:spcBef>
                <a:spcPts val="300"/>
              </a:spcBef>
            </a:pPr>
            <a:r>
              <a:rPr altLang="nl-NL" sz="2600" dirty="0">
                <a:cs typeface="Arial" panose="020B0604020202020204" pitchFamily="34" charset="0"/>
              </a:rPr>
              <a:t>Membraanzijde  (goed aandrukken)</a:t>
            </a:r>
          </a:p>
          <a:p>
            <a:pPr>
              <a:spcBef>
                <a:spcPts val="300"/>
              </a:spcBef>
            </a:pPr>
            <a:r>
              <a:rPr altLang="nl-NL" sz="2600" dirty="0" err="1">
                <a:cs typeface="Arial" panose="020B0604020202020204" pitchFamily="34" charset="0"/>
              </a:rPr>
              <a:t>Bijgeluiden</a:t>
            </a:r>
            <a:r>
              <a:rPr altLang="nl-NL" sz="2600" dirty="0">
                <a:cs typeface="Arial" panose="020B0604020202020204" pitchFamily="34" charset="0"/>
              </a:rPr>
              <a:t> (bemoeilijken het onderzoek)</a:t>
            </a:r>
          </a:p>
          <a:p>
            <a:pPr lvl="1">
              <a:spcBef>
                <a:spcPts val="300"/>
              </a:spcBef>
            </a:pPr>
            <a:r>
              <a:rPr altLang="nl-NL" sz="2200" dirty="0">
                <a:cs typeface="Arial" panose="020B0604020202020204" pitchFamily="34" charset="0"/>
              </a:rPr>
              <a:t>kleding of rillen</a:t>
            </a:r>
          </a:p>
          <a:p>
            <a:pPr lvl="1">
              <a:spcBef>
                <a:spcPts val="300"/>
              </a:spcBef>
            </a:pPr>
            <a:r>
              <a:rPr altLang="nl-NL" sz="2200" dirty="0">
                <a:cs typeface="Arial" panose="020B0604020202020204" pitchFamily="34" charset="0"/>
              </a:rPr>
              <a:t>lichaamsbeharing: eventueel bevochtigen</a:t>
            </a:r>
          </a:p>
          <a:p>
            <a:pPr lvl="1">
              <a:spcBef>
                <a:spcPts val="300"/>
              </a:spcBef>
            </a:pPr>
            <a:r>
              <a:rPr altLang="nl-NL" sz="2200" dirty="0">
                <a:cs typeface="Arial" panose="020B0604020202020204" pitchFamily="34" charset="0"/>
              </a:rPr>
              <a:t>rustige, </a:t>
            </a:r>
            <a:r>
              <a:rPr altLang="nl-NL" sz="2200" dirty="0" err="1">
                <a:cs typeface="Arial" panose="020B0604020202020204" pitchFamily="34" charset="0"/>
              </a:rPr>
              <a:t>stille</a:t>
            </a:r>
            <a:r>
              <a:rPr altLang="nl-NL" sz="2200" dirty="0">
                <a:cs typeface="Arial" panose="020B0604020202020204" pitchFamily="34" charset="0"/>
              </a:rPr>
              <a:t> </a:t>
            </a:r>
            <a:r>
              <a:rPr altLang="nl-NL" sz="2200" dirty="0" err="1">
                <a:cs typeface="Arial" panose="020B0604020202020204" pitchFamily="34" charset="0"/>
              </a:rPr>
              <a:t>omgeving</a:t>
            </a:r>
            <a:endParaRPr lang="nl-NL" altLang="nl-NL" sz="2200" dirty="0">
              <a:cs typeface="Arial" panose="020B0604020202020204" pitchFamily="34" charset="0"/>
            </a:endParaRPr>
          </a:p>
          <a:p>
            <a:pPr lvl="1">
              <a:spcBef>
                <a:spcPts val="300"/>
              </a:spcBef>
            </a:pPr>
            <a:r>
              <a:rPr lang="nl-NL" sz="2200" dirty="0"/>
              <a:t>vermijd het schouderblad; dit lukt beter door de patiënt de armen voor op de borst te laten kruisen.</a:t>
            </a:r>
          </a:p>
          <a:p>
            <a:pPr marL="228600" lvl="1">
              <a:lnSpc>
                <a:spcPct val="100000"/>
              </a:lnSpc>
              <a:spcBef>
                <a:spcPts val="300"/>
              </a:spcBef>
            </a:pPr>
            <a:r>
              <a:rPr lang="nl-NL" sz="2600" dirty="0">
                <a:cs typeface="Arial" panose="020B0604020202020204" pitchFamily="34" charset="0"/>
              </a:rPr>
              <a:t>Laat de patiënt altijd ademen met open mond, en sneller en dieper zuchten dan bij een gewone ademhaling.</a:t>
            </a:r>
          </a:p>
          <a:p>
            <a:pPr marL="228600" lvl="1">
              <a:lnSpc>
                <a:spcPct val="100000"/>
              </a:lnSpc>
              <a:spcBef>
                <a:spcPts val="300"/>
              </a:spcBef>
            </a:pPr>
            <a:r>
              <a:rPr lang="nl-NL" altLang="nl-NL" sz="2600" dirty="0">
                <a:cs typeface="Arial" panose="020B0604020202020204" pitchFamily="34" charset="0"/>
              </a:rPr>
              <a:t>Beluister volledige ademcyclus</a:t>
            </a:r>
            <a:endParaRPr altLang="nl-NL" sz="2600" dirty="0">
              <a:cs typeface="Arial" panose="020B0604020202020204" pitchFamily="34" charset="0"/>
            </a:endParaRPr>
          </a:p>
        </p:txBody>
      </p:sp>
      <p:pic>
        <p:nvPicPr>
          <p:cNvPr id="5" name="Afbeelding 5" descr="ear_correct_6.jpg">
            <a:extLst>
              <a:ext uri="{FF2B5EF4-FFF2-40B4-BE49-F238E27FC236}">
                <a16:creationId xmlns:a16="http://schemas.microsoft.com/office/drawing/2014/main" id="{1F89AE87-F06E-4BAA-9471-0D1E5259CFA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013697" y="318294"/>
            <a:ext cx="2300288"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Afbeelding 6" descr="ear_incorrect_6.jpg">
            <a:extLst>
              <a:ext uri="{FF2B5EF4-FFF2-40B4-BE49-F238E27FC236}">
                <a16:creationId xmlns:a16="http://schemas.microsoft.com/office/drawing/2014/main" id="{9EFCACD1-DAF6-4745-A44E-6A610766860A}"/>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9616220" y="318294"/>
            <a:ext cx="2300288"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Lichaamsbeharing">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530959" y="3816626"/>
            <a:ext cx="482738" cy="482738"/>
          </a:xfrm>
          <a:prstGeom prst="rect">
            <a:avLst/>
          </a:prstGeom>
        </p:spPr>
      </p:pic>
    </p:spTree>
    <p:extLst>
      <p:ext uri="{BB962C8B-B14F-4D97-AF65-F5344CB8AC3E}">
        <p14:creationId xmlns:p14="http://schemas.microsoft.com/office/powerpoint/2010/main" val="240322926"/>
      </p:ext>
    </p:extLst>
  </p:cSld>
  <p:clrMapOvr>
    <a:masterClrMapping/>
  </p:clrMapOvr>
  <p:transition spd="med">
    <p:fade/>
  </p:transition>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96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el 1">
            <a:extLst>
              <a:ext uri="{FF2B5EF4-FFF2-40B4-BE49-F238E27FC236}">
                <a16:creationId xmlns:a16="http://schemas.microsoft.com/office/drawing/2014/main" id="{AF46F410-D3D1-427B-90FC-CE0EEDD3102A}"/>
              </a:ext>
            </a:extLst>
          </p:cNvPr>
          <p:cNvSpPr>
            <a:spLocks noGrp="1"/>
          </p:cNvSpPr>
          <p:nvPr>
            <p:ph type="title"/>
          </p:nvPr>
        </p:nvSpPr>
        <p:spPr/>
        <p:txBody>
          <a:bodyPr/>
          <a:lstStyle/>
          <a:p>
            <a:r>
              <a:rPr altLang="nl-NL">
                <a:cs typeface="Arial" panose="020B0604020202020204" pitchFamily="34" charset="0"/>
              </a:rPr>
              <a:t>Stethoscoop</a:t>
            </a:r>
          </a:p>
        </p:txBody>
      </p:sp>
      <p:pic>
        <p:nvPicPr>
          <p:cNvPr id="15363" name="Picture 2" descr="D:\Luc\Bureaublad\2201_littmann_classic_black.jpg">
            <a:extLst>
              <a:ext uri="{FF2B5EF4-FFF2-40B4-BE49-F238E27FC236}">
                <a16:creationId xmlns:a16="http://schemas.microsoft.com/office/drawing/2014/main" id="{185A0E5D-A9EA-44A6-91C8-FB6D7FE836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5188" y="1574800"/>
            <a:ext cx="2222500" cy="468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Picture 5" descr="D:\Luc\Bureaublad\Stethoscoop_twee.jpg">
            <a:extLst>
              <a:ext uri="{FF2B5EF4-FFF2-40B4-BE49-F238E27FC236}">
                <a16:creationId xmlns:a16="http://schemas.microsoft.com/office/drawing/2014/main" id="{5DBBB253-08FE-479D-975A-5DA0B028AC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59375" y="4267201"/>
            <a:ext cx="2120900" cy="219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6" descr="D:\Luc\Bureaublad\Stethoscoop_dubbel.jpg">
            <a:extLst>
              <a:ext uri="{FF2B5EF4-FFF2-40B4-BE49-F238E27FC236}">
                <a16:creationId xmlns:a16="http://schemas.microsoft.com/office/drawing/2014/main" id="{2B466D5C-4E3D-4CB3-B886-079FE7A04CB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21614" y="4292601"/>
            <a:ext cx="2257425" cy="216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Picture 7" descr="D:\Luc\Bureaublad\Stethoscoop_klok.jpg">
            <a:extLst>
              <a:ext uri="{FF2B5EF4-FFF2-40B4-BE49-F238E27FC236}">
                <a16:creationId xmlns:a16="http://schemas.microsoft.com/office/drawing/2014/main" id="{A7AEFA8E-F048-4638-90A7-4D4537C7F7E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75551" y="1628776"/>
            <a:ext cx="2659063" cy="253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7" name="Picture 8" descr="D:\Luc\Mijn documenten\FONTYS\Cardiologie\Hartauscultatie\Stethoscoop_membraan.jpg">
            <a:extLst>
              <a:ext uri="{FF2B5EF4-FFF2-40B4-BE49-F238E27FC236}">
                <a16:creationId xmlns:a16="http://schemas.microsoft.com/office/drawing/2014/main" id="{E35A9706-CD86-48DB-B60C-F54E805763B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32375" y="1628775"/>
            <a:ext cx="2374900" cy="242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2545525"/>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6"/>
            <a:ext cx="10515600" cy="1183456"/>
          </a:xfrm>
        </p:spPr>
        <p:txBody>
          <a:bodyPr/>
          <a:lstStyle/>
          <a:p>
            <a:r>
              <a:rPr lang="nl-NL" dirty="0"/>
              <a:t>Auscultatiepunten ventraal en dorsaal</a:t>
            </a:r>
          </a:p>
        </p:txBody>
      </p:sp>
      <p:pic>
        <p:nvPicPr>
          <p:cNvPr id="3076" name="Picture 4" descr="https://fd2015.extras.bsl.nl/indeximages/images_16978_3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690688"/>
            <a:ext cx="5416601" cy="4498838"/>
          </a:xfrm>
          <a:prstGeom prst="rect">
            <a:avLst/>
          </a:prstGeom>
          <a:noFill/>
          <a:extLst>
            <a:ext uri="{909E8E84-426E-40DD-AFC4-6F175D3DCCD1}">
              <a14:hiddenFill xmlns:a14="http://schemas.microsoft.com/office/drawing/2010/main">
                <a:solidFill>
                  <a:srgbClr val="FFFFFF"/>
                </a:solidFill>
              </a14:hiddenFill>
            </a:ext>
          </a:extLst>
        </p:spPr>
      </p:pic>
      <p:pic>
        <p:nvPicPr>
          <p:cNvPr id="5" name="Afbeelding 4">
            <a:extLst>
              <a:ext uri="{FF2B5EF4-FFF2-40B4-BE49-F238E27FC236}">
                <a16:creationId xmlns:a16="http://schemas.microsoft.com/office/drawing/2014/main" id="{B3ECBA4D-C27C-C2BA-1517-EDFA4ACBEFC1}"/>
              </a:ext>
            </a:extLst>
          </p:cNvPr>
          <p:cNvPicPr>
            <a:picLocks noChangeAspect="1"/>
          </p:cNvPicPr>
          <p:nvPr/>
        </p:nvPicPr>
        <p:blipFill rotWithShape="1">
          <a:blip r:embed="rId3"/>
          <a:srcRect l="75364" t="22257" r="5523" b="17958"/>
          <a:stretch/>
        </p:blipFill>
        <p:spPr>
          <a:xfrm>
            <a:off x="6413090" y="1690688"/>
            <a:ext cx="5113784" cy="4498838"/>
          </a:xfrm>
          <a:prstGeom prst="rect">
            <a:avLst/>
          </a:prstGeom>
        </p:spPr>
      </p:pic>
    </p:spTree>
    <p:extLst>
      <p:ext uri="{BB962C8B-B14F-4D97-AF65-F5344CB8AC3E}">
        <p14:creationId xmlns:p14="http://schemas.microsoft.com/office/powerpoint/2010/main" val="37642627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Beoordeling van de auscultatie </a:t>
            </a:r>
          </a:p>
        </p:txBody>
      </p:sp>
      <p:sp>
        <p:nvSpPr>
          <p:cNvPr id="3" name="Tijdelijke aanduiding voor inhoud 2"/>
          <p:cNvSpPr>
            <a:spLocks noGrp="1"/>
          </p:cNvSpPr>
          <p:nvPr>
            <p:ph idx="1"/>
          </p:nvPr>
        </p:nvSpPr>
        <p:spPr>
          <a:xfrm>
            <a:off x="838200" y="1552909"/>
            <a:ext cx="10515600" cy="4351338"/>
          </a:xfrm>
        </p:spPr>
        <p:txBody>
          <a:bodyPr>
            <a:normAutofit/>
          </a:bodyPr>
          <a:lstStyle/>
          <a:p>
            <a:r>
              <a:rPr lang="nl-NL" dirty="0"/>
              <a:t>Ademgeruis</a:t>
            </a:r>
          </a:p>
          <a:p>
            <a:pPr marL="457200" lvl="1" indent="0">
              <a:buNone/>
            </a:pPr>
            <a:r>
              <a:rPr lang="nl-NL" u="sng" dirty="0"/>
              <a:t>Karakter: </a:t>
            </a:r>
            <a:r>
              <a:rPr lang="nl-NL" dirty="0" err="1"/>
              <a:t>Vesiculair</a:t>
            </a:r>
            <a:r>
              <a:rPr lang="nl-NL" dirty="0"/>
              <a:t>/ bronchiaal/ </a:t>
            </a:r>
            <a:r>
              <a:rPr lang="nl-NL" dirty="0" err="1"/>
              <a:t>amforisch</a:t>
            </a:r>
            <a:endParaRPr lang="nl-NL" dirty="0"/>
          </a:p>
          <a:p>
            <a:pPr marL="457200" lvl="1" indent="0">
              <a:buNone/>
            </a:pPr>
            <a:r>
              <a:rPr lang="nl-NL" dirty="0"/>
              <a:t>	</a:t>
            </a:r>
            <a:r>
              <a:rPr lang="nl-NL" u="sng" dirty="0"/>
              <a:t>Luidheid: </a:t>
            </a:r>
            <a:r>
              <a:rPr lang="nl-NL" dirty="0"/>
              <a:t>opgeheven/verzwakt/normaal/ toegenomen</a:t>
            </a:r>
          </a:p>
          <a:p>
            <a:pPr marL="914400" lvl="2" indent="0">
              <a:buNone/>
            </a:pPr>
            <a:r>
              <a:rPr lang="nl-NL" u="sng" dirty="0"/>
              <a:t>Tijdsverhouding:  </a:t>
            </a:r>
            <a:r>
              <a:rPr lang="nl-NL" dirty="0" err="1"/>
              <a:t>Inspirium</a:t>
            </a:r>
            <a:r>
              <a:rPr lang="nl-NL" dirty="0"/>
              <a:t>/</a:t>
            </a:r>
            <a:r>
              <a:rPr lang="nl-NL" dirty="0" err="1"/>
              <a:t>exspirium</a:t>
            </a:r>
            <a:endParaRPr lang="nl-NL" dirty="0"/>
          </a:p>
          <a:p>
            <a:pPr marL="457200" lvl="1" indent="0">
              <a:buNone/>
            </a:pPr>
            <a:endParaRPr lang="nl-NL" dirty="0"/>
          </a:p>
          <a:p>
            <a:pPr marL="228600" lvl="1">
              <a:spcBef>
                <a:spcPts val="1000"/>
              </a:spcBef>
            </a:pPr>
            <a:r>
              <a:rPr lang="nl-NL" sz="2800" dirty="0"/>
              <a:t>Aanwezigheid van bijgeluiden</a:t>
            </a:r>
          </a:p>
          <a:p>
            <a:pPr marL="457200" lvl="1" indent="0">
              <a:buNone/>
            </a:pPr>
            <a:r>
              <a:rPr lang="nl-NL" u="sng" dirty="0"/>
              <a:t>Karakter : </a:t>
            </a:r>
            <a:r>
              <a:rPr lang="nl-NL" dirty="0" err="1"/>
              <a:t>crepitaties</a:t>
            </a:r>
            <a:r>
              <a:rPr lang="nl-NL" dirty="0"/>
              <a:t>/ </a:t>
            </a:r>
            <a:r>
              <a:rPr lang="nl-NL" dirty="0" err="1"/>
              <a:t>ronchi</a:t>
            </a:r>
            <a:r>
              <a:rPr lang="nl-NL" dirty="0"/>
              <a:t>/ </a:t>
            </a:r>
            <a:r>
              <a:rPr lang="nl-NL" dirty="0" err="1"/>
              <a:t>squeaks</a:t>
            </a:r>
            <a:r>
              <a:rPr lang="nl-NL" dirty="0"/>
              <a:t>/</a:t>
            </a:r>
            <a:r>
              <a:rPr lang="nl-NL" dirty="0" err="1"/>
              <a:t>stridor</a:t>
            </a:r>
            <a:r>
              <a:rPr lang="nl-NL" dirty="0"/>
              <a:t>/</a:t>
            </a:r>
            <a:r>
              <a:rPr lang="nl-NL" dirty="0" err="1"/>
              <a:t>pleurawrijven</a:t>
            </a:r>
            <a:endParaRPr lang="nl-NL" dirty="0"/>
          </a:p>
          <a:p>
            <a:pPr marL="457200" lvl="1" indent="0">
              <a:buNone/>
            </a:pPr>
            <a:r>
              <a:rPr lang="nl-NL" u="sng" dirty="0"/>
              <a:t>In welk deel van de respiratiecyclus: </a:t>
            </a:r>
            <a:r>
              <a:rPr lang="nl-NL" dirty="0" err="1"/>
              <a:t>inspirium</a:t>
            </a:r>
            <a:r>
              <a:rPr lang="nl-NL" dirty="0"/>
              <a:t>/</a:t>
            </a:r>
            <a:r>
              <a:rPr lang="nl-NL" dirty="0" err="1"/>
              <a:t>expirium</a:t>
            </a:r>
            <a:endParaRPr lang="nl-NL" dirty="0"/>
          </a:p>
          <a:p>
            <a:pPr marL="457200" lvl="1" indent="0">
              <a:buNone/>
            </a:pPr>
            <a:endParaRPr lang="nl-NL" dirty="0"/>
          </a:p>
          <a:p>
            <a:pPr marL="228600" lvl="1">
              <a:spcBef>
                <a:spcPts val="1000"/>
              </a:spcBef>
            </a:pPr>
            <a:r>
              <a:rPr lang="nl-NL" sz="2800" dirty="0"/>
              <a:t>Lokalisatie op thorax</a:t>
            </a:r>
          </a:p>
        </p:txBody>
      </p:sp>
    </p:spTree>
    <p:extLst>
      <p:ext uri="{BB962C8B-B14F-4D97-AF65-F5344CB8AC3E}">
        <p14:creationId xmlns:p14="http://schemas.microsoft.com/office/powerpoint/2010/main" val="4271488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1F3793-E708-AF09-91C2-C5A4E3607A66}"/>
              </a:ext>
            </a:extLst>
          </p:cNvPr>
          <p:cNvSpPr>
            <a:spLocks noGrp="1"/>
          </p:cNvSpPr>
          <p:nvPr>
            <p:ph type="title"/>
          </p:nvPr>
        </p:nvSpPr>
        <p:spPr/>
        <p:txBody>
          <a:bodyPr/>
          <a:lstStyle/>
          <a:p>
            <a:r>
              <a:rPr lang="nl-NL" dirty="0"/>
              <a:t>Engelstalige nomenclatuur van longgeluiden</a:t>
            </a:r>
          </a:p>
        </p:txBody>
      </p:sp>
      <p:pic>
        <p:nvPicPr>
          <p:cNvPr id="4" name="Afbeelding 3">
            <a:extLst>
              <a:ext uri="{FF2B5EF4-FFF2-40B4-BE49-F238E27FC236}">
                <a16:creationId xmlns:a16="http://schemas.microsoft.com/office/drawing/2014/main" id="{C1FCE928-6C7B-ECD2-535A-55560B0ED486}"/>
              </a:ext>
            </a:extLst>
          </p:cNvPr>
          <p:cNvPicPr>
            <a:picLocks noChangeAspect="1"/>
          </p:cNvPicPr>
          <p:nvPr/>
        </p:nvPicPr>
        <p:blipFill rotWithShape="1">
          <a:blip r:embed="rId2"/>
          <a:srcRect t="11380"/>
          <a:stretch/>
        </p:blipFill>
        <p:spPr>
          <a:xfrm>
            <a:off x="320056" y="1690688"/>
            <a:ext cx="11551887" cy="3445635"/>
          </a:xfrm>
          <a:prstGeom prst="rect">
            <a:avLst/>
          </a:prstGeom>
        </p:spPr>
      </p:pic>
    </p:spTree>
    <p:extLst>
      <p:ext uri="{BB962C8B-B14F-4D97-AF65-F5344CB8AC3E}">
        <p14:creationId xmlns:p14="http://schemas.microsoft.com/office/powerpoint/2010/main" val="25136933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96A3E-1A8A-6FF2-DBAE-9E81CA60AAB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706A748-AA38-4761-020A-4C28474CBCC0}"/>
              </a:ext>
            </a:extLst>
          </p:cNvPr>
          <p:cNvSpPr>
            <a:spLocks noGrp="1"/>
          </p:cNvSpPr>
          <p:nvPr>
            <p:ph type="ctrTitle"/>
          </p:nvPr>
        </p:nvSpPr>
        <p:spPr>
          <a:xfrm>
            <a:off x="1524000" y="2057399"/>
            <a:ext cx="9144000" cy="1452563"/>
          </a:xfrm>
        </p:spPr>
        <p:txBody>
          <a:bodyPr>
            <a:normAutofit/>
          </a:bodyPr>
          <a:lstStyle/>
          <a:p>
            <a:r>
              <a:rPr lang="nl-NL" dirty="0"/>
              <a:t>Ademgeruis</a:t>
            </a:r>
            <a:br>
              <a:rPr lang="nl-NL" dirty="0"/>
            </a:br>
            <a:endParaRPr lang="nl-NL" sz="2000" dirty="0"/>
          </a:p>
        </p:txBody>
      </p:sp>
      <p:cxnSp>
        <p:nvCxnSpPr>
          <p:cNvPr id="10" name="Rechte verbindingslijn 9">
            <a:extLst>
              <a:ext uri="{FF2B5EF4-FFF2-40B4-BE49-F238E27FC236}">
                <a16:creationId xmlns:a16="http://schemas.microsoft.com/office/drawing/2014/main" id="{15C11501-6E5F-3A68-490F-B3BA113898DC}"/>
              </a:ext>
            </a:extLst>
          </p:cNvPr>
          <p:cNvCxnSpPr/>
          <p:nvPr/>
        </p:nvCxnSpPr>
        <p:spPr>
          <a:xfrm>
            <a:off x="3614738" y="3114675"/>
            <a:ext cx="5057775" cy="142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kstvak 7">
            <a:extLst>
              <a:ext uri="{FF2B5EF4-FFF2-40B4-BE49-F238E27FC236}">
                <a16:creationId xmlns:a16="http://schemas.microsoft.com/office/drawing/2014/main" id="{9CD7981F-9347-2C99-3119-02AA07349D0D}"/>
              </a:ext>
            </a:extLst>
          </p:cNvPr>
          <p:cNvSpPr txBox="1"/>
          <p:nvPr/>
        </p:nvSpPr>
        <p:spPr>
          <a:xfrm>
            <a:off x="6508433" y="3504247"/>
            <a:ext cx="4328160" cy="1477328"/>
          </a:xfrm>
          <a:prstGeom prst="rect">
            <a:avLst/>
          </a:prstGeom>
          <a:noFill/>
        </p:spPr>
        <p:txBody>
          <a:bodyPr wrap="square" rtlCol="0">
            <a:spAutoFit/>
          </a:bodyPr>
          <a:lstStyle/>
          <a:p>
            <a:r>
              <a:rPr lang="nl-NL" dirty="0" err="1"/>
              <a:t>Vesiculair</a:t>
            </a:r>
            <a:r>
              <a:rPr lang="nl-NL" dirty="0"/>
              <a:t> ademgeruis</a:t>
            </a:r>
          </a:p>
          <a:p>
            <a:r>
              <a:rPr lang="nl-NL" dirty="0"/>
              <a:t>Bronchiaal ademgeruis</a:t>
            </a:r>
          </a:p>
          <a:p>
            <a:r>
              <a:rPr lang="nl-NL" dirty="0" err="1"/>
              <a:t>Amforisch</a:t>
            </a:r>
            <a:r>
              <a:rPr lang="nl-NL" dirty="0"/>
              <a:t> ademgeruis</a:t>
            </a:r>
          </a:p>
          <a:p>
            <a:pPr lvl="1"/>
            <a:r>
              <a:rPr lang="nl-NL" dirty="0"/>
              <a:t>Luidheid</a:t>
            </a:r>
          </a:p>
          <a:p>
            <a:pPr lvl="1"/>
            <a:r>
              <a:rPr lang="nl-NL" dirty="0"/>
              <a:t>Tijdsverhouding </a:t>
            </a:r>
            <a:r>
              <a:rPr lang="nl-NL" dirty="0" err="1"/>
              <a:t>inspirium</a:t>
            </a:r>
            <a:r>
              <a:rPr lang="nl-NL" dirty="0"/>
              <a:t> -</a:t>
            </a:r>
            <a:r>
              <a:rPr lang="nl-NL" dirty="0" err="1"/>
              <a:t>exspirium</a:t>
            </a:r>
            <a:endParaRPr lang="nl-NL" dirty="0"/>
          </a:p>
        </p:txBody>
      </p:sp>
    </p:spTree>
    <p:extLst>
      <p:ext uri="{BB962C8B-B14F-4D97-AF65-F5344CB8AC3E}">
        <p14:creationId xmlns:p14="http://schemas.microsoft.com/office/powerpoint/2010/main" val="31995235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5"/>
            <a:ext cx="6934200" cy="1325563"/>
          </a:xfrm>
        </p:spPr>
        <p:txBody>
          <a:bodyPr/>
          <a:lstStyle/>
          <a:p>
            <a:r>
              <a:rPr lang="nl-NL" dirty="0" err="1"/>
              <a:t>Vesiculair</a:t>
            </a:r>
            <a:r>
              <a:rPr lang="nl-NL" dirty="0"/>
              <a:t> ademgeruis</a:t>
            </a:r>
          </a:p>
        </p:txBody>
      </p:sp>
      <p:sp>
        <p:nvSpPr>
          <p:cNvPr id="3" name="Tijdelijke aanduiding voor inhoud 2"/>
          <p:cNvSpPr>
            <a:spLocks noGrp="1"/>
          </p:cNvSpPr>
          <p:nvPr>
            <p:ph idx="1"/>
          </p:nvPr>
        </p:nvSpPr>
        <p:spPr/>
        <p:txBody>
          <a:bodyPr/>
          <a:lstStyle/>
          <a:p>
            <a:r>
              <a:rPr lang="nl-NL" dirty="0"/>
              <a:t>Normaal geluid over perifere longvelden</a:t>
            </a:r>
          </a:p>
          <a:p>
            <a:r>
              <a:rPr lang="nl-NL" dirty="0"/>
              <a:t>Zacht blazend geluid (bries)</a:t>
            </a:r>
          </a:p>
          <a:p>
            <a:r>
              <a:rPr lang="nl-NL" dirty="0" err="1"/>
              <a:t>Inspirium</a:t>
            </a:r>
            <a:r>
              <a:rPr lang="nl-NL" dirty="0"/>
              <a:t>&gt; </a:t>
            </a:r>
            <a:r>
              <a:rPr lang="nl-NL" dirty="0" err="1"/>
              <a:t>exspirium</a:t>
            </a:r>
            <a:r>
              <a:rPr lang="nl-NL" dirty="0"/>
              <a:t> (3:1)</a:t>
            </a:r>
          </a:p>
        </p:txBody>
      </p:sp>
      <p:pic>
        <p:nvPicPr>
          <p:cNvPr id="4" name="Picture 2" descr="https://fd2015.extras.bsl.nl/indeximages/images_16981_300.jpg"/>
          <p:cNvPicPr>
            <a:picLocks noChangeAspect="1" noChangeArrowheads="1"/>
          </p:cNvPicPr>
          <p:nvPr/>
        </p:nvPicPr>
        <p:blipFill rotWithShape="1">
          <a:blip r:embed="rId5">
            <a:extLst>
              <a:ext uri="{28A0092B-C50C-407E-A947-70E740481C1C}">
                <a14:useLocalDpi xmlns:a14="http://schemas.microsoft.com/office/drawing/2010/main" val="0"/>
              </a:ext>
            </a:extLst>
          </a:blip>
          <a:srcRect b="50836"/>
          <a:stretch/>
        </p:blipFill>
        <p:spPr bwMode="auto">
          <a:xfrm>
            <a:off x="838200" y="3878761"/>
            <a:ext cx="6285271" cy="2350912"/>
          </a:xfrm>
          <a:prstGeom prst="rect">
            <a:avLst/>
          </a:prstGeom>
          <a:noFill/>
          <a:extLst>
            <a:ext uri="{909E8E84-426E-40DD-AFC4-6F175D3DCCD1}">
              <a14:hiddenFill xmlns:a14="http://schemas.microsoft.com/office/drawing/2010/main">
                <a:solidFill>
                  <a:srgbClr val="FFFFFF"/>
                </a:solidFill>
              </a14:hiddenFill>
            </a:ext>
          </a:extLst>
        </p:spPr>
      </p:pic>
      <p:pic>
        <p:nvPicPr>
          <p:cNvPr id="5" name="VA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8165432" y="662146"/>
            <a:ext cx="3657600" cy="731520"/>
          </a:xfrm>
          <a:prstGeom prst="rect">
            <a:avLst/>
          </a:prstGeom>
        </p:spPr>
      </p:pic>
      <p:pic>
        <p:nvPicPr>
          <p:cNvPr id="7" name="Afbeelding 6">
            <a:extLst>
              <a:ext uri="{FF2B5EF4-FFF2-40B4-BE49-F238E27FC236}">
                <a16:creationId xmlns:a16="http://schemas.microsoft.com/office/drawing/2014/main" id="{7AD23A36-D0EF-8BBD-908F-ABDC0D5E7241}"/>
              </a:ext>
            </a:extLst>
          </p:cNvPr>
          <p:cNvPicPr>
            <a:picLocks noChangeAspect="1"/>
          </p:cNvPicPr>
          <p:nvPr/>
        </p:nvPicPr>
        <p:blipFill rotWithShape="1">
          <a:blip r:embed="rId7"/>
          <a:srcRect l="86975" t="50246" r="4315" b="22258"/>
          <a:stretch/>
        </p:blipFill>
        <p:spPr>
          <a:xfrm>
            <a:off x="7772400" y="1952125"/>
            <a:ext cx="4035883" cy="3583397"/>
          </a:xfrm>
          <a:prstGeom prst="rect">
            <a:avLst/>
          </a:prstGeom>
        </p:spPr>
      </p:pic>
    </p:spTree>
    <p:extLst>
      <p:ext uri="{BB962C8B-B14F-4D97-AF65-F5344CB8AC3E}">
        <p14:creationId xmlns:p14="http://schemas.microsoft.com/office/powerpoint/2010/main" val="130296801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Bronchiaal ademgeruis</a:t>
            </a:r>
          </a:p>
        </p:txBody>
      </p:sp>
      <p:sp>
        <p:nvSpPr>
          <p:cNvPr id="3" name="Tijdelijke aanduiding voor inhoud 2"/>
          <p:cNvSpPr>
            <a:spLocks noGrp="1"/>
          </p:cNvSpPr>
          <p:nvPr>
            <p:ph idx="1"/>
          </p:nvPr>
        </p:nvSpPr>
        <p:spPr>
          <a:xfrm>
            <a:off x="838200" y="1443789"/>
            <a:ext cx="10515600" cy="2785401"/>
          </a:xfrm>
        </p:spPr>
        <p:txBody>
          <a:bodyPr>
            <a:normAutofit/>
          </a:bodyPr>
          <a:lstStyle/>
          <a:p>
            <a:r>
              <a:rPr lang="nl-NL" dirty="0"/>
              <a:t>Klinkt hoger en luider</a:t>
            </a:r>
          </a:p>
          <a:p>
            <a:r>
              <a:rPr lang="nl-NL" dirty="0"/>
              <a:t>Blazen door een buis</a:t>
            </a:r>
          </a:p>
          <a:p>
            <a:r>
              <a:rPr lang="nl-NL" dirty="0"/>
              <a:t>Luidheid van </a:t>
            </a:r>
            <a:r>
              <a:rPr lang="nl-NL" dirty="0" err="1"/>
              <a:t>expirium</a:t>
            </a:r>
            <a:r>
              <a:rPr lang="nl-NL" dirty="0"/>
              <a:t> toegenomen</a:t>
            </a:r>
          </a:p>
          <a:p>
            <a:r>
              <a:rPr lang="nl-NL" dirty="0"/>
              <a:t>Pathologisch: bij infiltraat met open bronchus </a:t>
            </a:r>
            <a:r>
              <a:rPr lang="nl-NL" dirty="0" err="1"/>
              <a:t>vb</a:t>
            </a:r>
            <a:r>
              <a:rPr lang="nl-NL" dirty="0"/>
              <a:t> </a:t>
            </a:r>
            <a:r>
              <a:rPr lang="nl-NL" dirty="0" err="1"/>
              <a:t>lobaire</a:t>
            </a:r>
            <a:r>
              <a:rPr lang="nl-NL" dirty="0"/>
              <a:t> pneumonie</a:t>
            </a:r>
          </a:p>
          <a:p>
            <a:r>
              <a:rPr lang="nl-NL" dirty="0"/>
              <a:t>Infiltraat geleidt het geluid beter</a:t>
            </a:r>
          </a:p>
          <a:p>
            <a:pPr marL="0" indent="0">
              <a:buNone/>
            </a:pPr>
            <a:endParaRPr lang="nl-NL" dirty="0"/>
          </a:p>
        </p:txBody>
      </p:sp>
      <p:pic>
        <p:nvPicPr>
          <p:cNvPr id="4" name="Picture 2" descr="https://fd2015.extras.bsl.nl/indeximages/images_16981_300.jpg"/>
          <p:cNvPicPr>
            <a:picLocks noChangeAspect="1" noChangeArrowheads="1"/>
          </p:cNvPicPr>
          <p:nvPr/>
        </p:nvPicPr>
        <p:blipFill rotWithShape="1">
          <a:blip r:embed="rId5">
            <a:extLst>
              <a:ext uri="{28A0092B-C50C-407E-A947-70E740481C1C}">
                <a14:useLocalDpi xmlns:a14="http://schemas.microsoft.com/office/drawing/2010/main" val="0"/>
              </a:ext>
            </a:extLst>
          </a:blip>
          <a:srcRect t="51530"/>
          <a:stretch/>
        </p:blipFill>
        <p:spPr bwMode="auto">
          <a:xfrm>
            <a:off x="6691475" y="744743"/>
            <a:ext cx="5166228" cy="1905096"/>
          </a:xfrm>
          <a:prstGeom prst="rect">
            <a:avLst/>
          </a:prstGeom>
          <a:noFill/>
          <a:extLst>
            <a:ext uri="{909E8E84-426E-40DD-AFC4-6F175D3DCCD1}">
              <a14:hiddenFill xmlns:a14="http://schemas.microsoft.com/office/drawing/2010/main">
                <a:solidFill>
                  <a:srgbClr val="FFFFFF"/>
                </a:solidFill>
              </a14:hiddenFill>
            </a:ext>
          </a:extLst>
        </p:spPr>
      </p:pic>
      <p:pic>
        <p:nvPicPr>
          <p:cNvPr id="6" name="09_bronchiaal_ademgerui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526761" y="1061859"/>
            <a:ext cx="609600" cy="609600"/>
          </a:xfrm>
          <a:prstGeom prst="rect">
            <a:avLst/>
          </a:prstGeom>
        </p:spPr>
      </p:pic>
      <p:pic>
        <p:nvPicPr>
          <p:cNvPr id="7" name="Afbeelding 6">
            <a:extLst>
              <a:ext uri="{FF2B5EF4-FFF2-40B4-BE49-F238E27FC236}">
                <a16:creationId xmlns:a16="http://schemas.microsoft.com/office/drawing/2014/main" id="{FCF9B24D-957F-CE24-0736-94BFFEC89CA9}"/>
              </a:ext>
            </a:extLst>
          </p:cNvPr>
          <p:cNvPicPr>
            <a:picLocks noChangeAspect="1"/>
          </p:cNvPicPr>
          <p:nvPr/>
        </p:nvPicPr>
        <p:blipFill rotWithShape="1">
          <a:blip r:embed="rId7"/>
          <a:srcRect l="59274" t="50000" r="13750" b="23089"/>
          <a:stretch/>
        </p:blipFill>
        <p:spPr>
          <a:xfrm>
            <a:off x="1383968" y="4388882"/>
            <a:ext cx="8011770" cy="2247892"/>
          </a:xfrm>
          <a:prstGeom prst="rect">
            <a:avLst/>
          </a:prstGeom>
        </p:spPr>
      </p:pic>
    </p:spTree>
    <p:extLst>
      <p:ext uri="{BB962C8B-B14F-4D97-AF65-F5344CB8AC3E}">
        <p14:creationId xmlns:p14="http://schemas.microsoft.com/office/powerpoint/2010/main" val="354625672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8034"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a:t>Amforisch</a:t>
            </a:r>
            <a:endParaRPr lang="nl-NL" dirty="0"/>
          </a:p>
        </p:txBody>
      </p:sp>
      <p:sp>
        <p:nvSpPr>
          <p:cNvPr id="3" name="Tijdelijke aanduiding voor inhoud 2"/>
          <p:cNvSpPr>
            <a:spLocks noGrp="1"/>
          </p:cNvSpPr>
          <p:nvPr>
            <p:ph idx="1"/>
          </p:nvPr>
        </p:nvSpPr>
        <p:spPr>
          <a:xfrm>
            <a:off x="838200" y="1690687"/>
            <a:ext cx="10515600" cy="2546033"/>
          </a:xfrm>
        </p:spPr>
        <p:txBody>
          <a:bodyPr>
            <a:normAutofit fontScale="92500" lnSpcReduction="10000"/>
          </a:bodyPr>
          <a:lstStyle/>
          <a:p>
            <a:r>
              <a:rPr lang="nl-NL" dirty="0"/>
              <a:t>Deze worden geproduceerd door een grote lege oppervlakkige holte die in verbinding staat met een bronchus. </a:t>
            </a:r>
          </a:p>
          <a:p>
            <a:r>
              <a:rPr lang="nl-NL" dirty="0"/>
              <a:t>Amfoor ademhalingsgeluiden lijken op het blazen van lucht over de mond van een grote fles.</a:t>
            </a:r>
          </a:p>
          <a:p>
            <a:r>
              <a:rPr lang="nl-NL" dirty="0"/>
              <a:t>Hoogfrequent bronchiaal ademgeruis</a:t>
            </a:r>
          </a:p>
          <a:p>
            <a:r>
              <a:rPr lang="nl-NL" dirty="0" err="1"/>
              <a:t>Vb</a:t>
            </a:r>
            <a:r>
              <a:rPr lang="nl-NL" dirty="0"/>
              <a:t> TBC of een pneumothorax dat met een bronchus communiceert</a:t>
            </a:r>
          </a:p>
          <a:p>
            <a:endParaRPr lang="nl-NL" dirty="0"/>
          </a:p>
        </p:txBody>
      </p:sp>
      <p:pic>
        <p:nvPicPr>
          <p:cNvPr id="4" name="Afbeelding 3">
            <a:extLst>
              <a:ext uri="{FF2B5EF4-FFF2-40B4-BE49-F238E27FC236}">
                <a16:creationId xmlns:a16="http://schemas.microsoft.com/office/drawing/2014/main" id="{ECA7AD0B-2859-9342-FD7A-09D3DDE311DB}"/>
              </a:ext>
            </a:extLst>
          </p:cNvPr>
          <p:cNvPicPr>
            <a:picLocks noChangeAspect="1"/>
          </p:cNvPicPr>
          <p:nvPr/>
        </p:nvPicPr>
        <p:blipFill>
          <a:blip r:embed="rId2"/>
          <a:stretch>
            <a:fillRect/>
          </a:stretch>
        </p:blipFill>
        <p:spPr>
          <a:xfrm>
            <a:off x="9087802" y="4236720"/>
            <a:ext cx="2124075" cy="2152650"/>
          </a:xfrm>
          <a:prstGeom prst="rect">
            <a:avLst/>
          </a:prstGeom>
        </p:spPr>
      </p:pic>
    </p:spTree>
    <p:extLst>
      <p:ext uri="{BB962C8B-B14F-4D97-AF65-F5344CB8AC3E}">
        <p14:creationId xmlns:p14="http://schemas.microsoft.com/office/powerpoint/2010/main" val="22885608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Luidheid: verzwakt of opgeheven ademgeruis</a:t>
            </a:r>
          </a:p>
        </p:txBody>
      </p:sp>
      <p:sp>
        <p:nvSpPr>
          <p:cNvPr id="3" name="Tijdelijke aanduiding voor inhoud 2"/>
          <p:cNvSpPr>
            <a:spLocks noGrp="1"/>
          </p:cNvSpPr>
          <p:nvPr>
            <p:ph idx="1"/>
          </p:nvPr>
        </p:nvSpPr>
        <p:spPr/>
        <p:txBody>
          <a:bodyPr>
            <a:normAutofit fontScale="92500" lnSpcReduction="20000"/>
          </a:bodyPr>
          <a:lstStyle/>
          <a:p>
            <a:pPr marL="0" indent="0">
              <a:buNone/>
            </a:pPr>
            <a:r>
              <a:rPr lang="nl-NL" dirty="0"/>
              <a:t>Stroomsnelheid verminderd</a:t>
            </a:r>
          </a:p>
          <a:p>
            <a:r>
              <a:rPr lang="nl-NL" dirty="0"/>
              <a:t>Afgesloten bronchus (tumor, corpus </a:t>
            </a:r>
            <a:r>
              <a:rPr lang="nl-NL" dirty="0" err="1"/>
              <a:t>alienum</a:t>
            </a:r>
            <a:r>
              <a:rPr lang="nl-NL" dirty="0"/>
              <a:t>)</a:t>
            </a:r>
          </a:p>
          <a:p>
            <a:r>
              <a:rPr lang="nl-NL" dirty="0"/>
              <a:t>Noodsituatie bij astma-aanval</a:t>
            </a:r>
          </a:p>
          <a:p>
            <a:r>
              <a:rPr lang="nl-NL" dirty="0"/>
              <a:t>Diafragma paralyse</a:t>
            </a:r>
          </a:p>
          <a:p>
            <a:pPr marL="0" indent="0">
              <a:buNone/>
            </a:pPr>
            <a:endParaRPr lang="nl-NL" dirty="0"/>
          </a:p>
          <a:p>
            <a:pPr marL="0" indent="0">
              <a:buNone/>
            </a:pPr>
            <a:r>
              <a:rPr lang="nl-NL" dirty="0"/>
              <a:t>Geluidsgeleiding verminderd</a:t>
            </a:r>
          </a:p>
          <a:p>
            <a:r>
              <a:rPr lang="nl-NL" dirty="0"/>
              <a:t>Pneumothorax</a:t>
            </a:r>
          </a:p>
          <a:p>
            <a:r>
              <a:rPr lang="nl-NL" dirty="0"/>
              <a:t>Emfyseem </a:t>
            </a:r>
          </a:p>
          <a:p>
            <a:r>
              <a:rPr lang="nl-NL" dirty="0"/>
              <a:t>Weerkaatsing: pleuravocht</a:t>
            </a:r>
          </a:p>
          <a:p>
            <a:r>
              <a:rPr lang="nl-NL" dirty="0"/>
              <a:t>Grotere afstand tot bron: adipositas</a:t>
            </a:r>
          </a:p>
          <a:p>
            <a:pPr marL="0" indent="0">
              <a:buNone/>
            </a:pPr>
            <a:endParaRPr lang="nl-NL" dirty="0"/>
          </a:p>
          <a:p>
            <a:endParaRPr lang="nl-NL" dirty="0"/>
          </a:p>
        </p:txBody>
      </p:sp>
      <p:pic>
        <p:nvPicPr>
          <p:cNvPr id="4" name="Afbeelding 3">
            <a:extLst>
              <a:ext uri="{FF2B5EF4-FFF2-40B4-BE49-F238E27FC236}">
                <a16:creationId xmlns:a16="http://schemas.microsoft.com/office/drawing/2014/main" id="{6AC6709E-B7D1-1C91-1D4C-5F7A12699159}"/>
              </a:ext>
            </a:extLst>
          </p:cNvPr>
          <p:cNvPicPr>
            <a:picLocks noChangeAspect="1"/>
          </p:cNvPicPr>
          <p:nvPr/>
        </p:nvPicPr>
        <p:blipFill>
          <a:blip r:embed="rId3"/>
          <a:stretch>
            <a:fillRect/>
          </a:stretch>
        </p:blipFill>
        <p:spPr>
          <a:xfrm>
            <a:off x="7383104" y="2101850"/>
            <a:ext cx="4210050" cy="4210050"/>
          </a:xfrm>
          <a:prstGeom prst="rect">
            <a:avLst/>
          </a:prstGeom>
        </p:spPr>
      </p:pic>
    </p:spTree>
    <p:extLst>
      <p:ext uri="{BB962C8B-B14F-4D97-AF65-F5344CB8AC3E}">
        <p14:creationId xmlns:p14="http://schemas.microsoft.com/office/powerpoint/2010/main" val="2242617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E5133-538B-7405-29AF-EE3C0626711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53C73D2-7FF8-5679-FC5C-EF6C0717AB4E}"/>
              </a:ext>
            </a:extLst>
          </p:cNvPr>
          <p:cNvSpPr>
            <a:spLocks noGrp="1"/>
          </p:cNvSpPr>
          <p:nvPr>
            <p:ph type="title"/>
          </p:nvPr>
        </p:nvSpPr>
        <p:spPr>
          <a:xfrm>
            <a:off x="838199" y="365125"/>
            <a:ext cx="11125201" cy="1325563"/>
          </a:xfrm>
        </p:spPr>
        <p:txBody>
          <a:bodyPr/>
          <a:lstStyle/>
          <a:p>
            <a:r>
              <a:rPr lang="nl-NL" dirty="0"/>
              <a:t>Luidheid: toegenomen </a:t>
            </a:r>
            <a:r>
              <a:rPr lang="nl-NL" sz="3600" dirty="0"/>
              <a:t>(Bronchiaal ademgeruis)</a:t>
            </a:r>
            <a:endParaRPr lang="nl-NL" dirty="0"/>
          </a:p>
        </p:txBody>
      </p:sp>
      <p:sp>
        <p:nvSpPr>
          <p:cNvPr id="3" name="Tijdelijke aanduiding voor inhoud 2">
            <a:extLst>
              <a:ext uri="{FF2B5EF4-FFF2-40B4-BE49-F238E27FC236}">
                <a16:creationId xmlns:a16="http://schemas.microsoft.com/office/drawing/2014/main" id="{CF24695F-32F9-1FC4-B512-570D7F804755}"/>
              </a:ext>
            </a:extLst>
          </p:cNvPr>
          <p:cNvSpPr>
            <a:spLocks noGrp="1"/>
          </p:cNvSpPr>
          <p:nvPr>
            <p:ph idx="1"/>
          </p:nvPr>
        </p:nvSpPr>
        <p:spPr/>
        <p:txBody>
          <a:bodyPr>
            <a:normAutofit/>
          </a:bodyPr>
          <a:lstStyle/>
          <a:p>
            <a:pPr marL="0" indent="0">
              <a:buNone/>
            </a:pPr>
            <a:r>
              <a:rPr lang="nl-NL" dirty="0"/>
              <a:t>Geluidsgeleiding toegenomen</a:t>
            </a:r>
          </a:p>
          <a:p>
            <a:r>
              <a:rPr lang="nl-NL" dirty="0"/>
              <a:t>Pneumonie</a:t>
            </a:r>
          </a:p>
          <a:p>
            <a:r>
              <a:rPr lang="nl-NL" dirty="0"/>
              <a:t>Atelectase rechterbovenkwab</a:t>
            </a:r>
          </a:p>
          <a:p>
            <a:pPr marL="0" indent="0">
              <a:buNone/>
            </a:pPr>
            <a:endParaRPr lang="nl-NL" dirty="0"/>
          </a:p>
          <a:p>
            <a:endParaRPr lang="nl-NL" dirty="0"/>
          </a:p>
        </p:txBody>
      </p:sp>
      <p:pic>
        <p:nvPicPr>
          <p:cNvPr id="5" name="Afbeelding 4">
            <a:extLst>
              <a:ext uri="{FF2B5EF4-FFF2-40B4-BE49-F238E27FC236}">
                <a16:creationId xmlns:a16="http://schemas.microsoft.com/office/drawing/2014/main" id="{07CB17E0-BD63-D1B7-02D5-98DDE8F70D64}"/>
              </a:ext>
            </a:extLst>
          </p:cNvPr>
          <p:cNvPicPr>
            <a:picLocks noChangeAspect="1"/>
          </p:cNvPicPr>
          <p:nvPr/>
        </p:nvPicPr>
        <p:blipFill>
          <a:blip r:embed="rId3"/>
          <a:stretch>
            <a:fillRect/>
          </a:stretch>
        </p:blipFill>
        <p:spPr>
          <a:xfrm>
            <a:off x="1109204" y="3493813"/>
            <a:ext cx="3342352" cy="2903669"/>
          </a:xfrm>
          <a:prstGeom prst="rect">
            <a:avLst/>
          </a:prstGeom>
        </p:spPr>
      </p:pic>
      <p:pic>
        <p:nvPicPr>
          <p:cNvPr id="6" name="Afbeelding 5">
            <a:extLst>
              <a:ext uri="{FF2B5EF4-FFF2-40B4-BE49-F238E27FC236}">
                <a16:creationId xmlns:a16="http://schemas.microsoft.com/office/drawing/2014/main" id="{E1B233BD-5706-9FAE-B755-E04190DF2FA1}"/>
              </a:ext>
            </a:extLst>
          </p:cNvPr>
          <p:cNvPicPr>
            <a:picLocks noChangeAspect="1"/>
          </p:cNvPicPr>
          <p:nvPr/>
        </p:nvPicPr>
        <p:blipFill>
          <a:blip r:embed="rId4"/>
          <a:stretch>
            <a:fillRect/>
          </a:stretch>
        </p:blipFill>
        <p:spPr>
          <a:xfrm>
            <a:off x="6518787" y="1605106"/>
            <a:ext cx="4377814" cy="4377814"/>
          </a:xfrm>
          <a:prstGeom prst="rect">
            <a:avLst/>
          </a:prstGeom>
        </p:spPr>
      </p:pic>
    </p:spTree>
    <p:extLst>
      <p:ext uri="{BB962C8B-B14F-4D97-AF65-F5344CB8AC3E}">
        <p14:creationId xmlns:p14="http://schemas.microsoft.com/office/powerpoint/2010/main" val="2867484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Tijdsverhouding: </a:t>
            </a:r>
            <a:r>
              <a:rPr lang="nl-NL" dirty="0" err="1"/>
              <a:t>inspirium</a:t>
            </a:r>
            <a:r>
              <a:rPr lang="nl-NL" dirty="0"/>
              <a:t> - </a:t>
            </a:r>
            <a:r>
              <a:rPr lang="nl-NL" dirty="0" err="1"/>
              <a:t>expirium</a:t>
            </a:r>
            <a:endParaRPr lang="nl-NL" dirty="0"/>
          </a:p>
        </p:txBody>
      </p:sp>
      <p:sp>
        <p:nvSpPr>
          <p:cNvPr id="3" name="Tijdelijke aanduiding voor inhoud 2"/>
          <p:cNvSpPr>
            <a:spLocks noGrp="1"/>
          </p:cNvSpPr>
          <p:nvPr>
            <p:ph idx="1"/>
          </p:nvPr>
        </p:nvSpPr>
        <p:spPr/>
        <p:txBody>
          <a:bodyPr/>
          <a:lstStyle/>
          <a:p>
            <a:r>
              <a:rPr lang="nl-NL" dirty="0"/>
              <a:t>Verlengd </a:t>
            </a:r>
            <a:r>
              <a:rPr lang="nl-NL" dirty="0" err="1"/>
              <a:t>exspirium</a:t>
            </a:r>
            <a:r>
              <a:rPr lang="nl-NL" dirty="0"/>
              <a:t>:</a:t>
            </a:r>
          </a:p>
          <a:p>
            <a:pPr lvl="1"/>
            <a:r>
              <a:rPr lang="nl-NL" dirty="0" err="1"/>
              <a:t>Exspirium</a:t>
            </a:r>
            <a:r>
              <a:rPr lang="nl-NL" dirty="0"/>
              <a:t> duurt even lang of langer dan het </a:t>
            </a:r>
            <a:r>
              <a:rPr lang="nl-NL" dirty="0" err="1"/>
              <a:t>inspirium</a:t>
            </a:r>
            <a:endParaRPr lang="nl-NL" dirty="0"/>
          </a:p>
          <a:p>
            <a:pPr lvl="1"/>
            <a:r>
              <a:rPr lang="nl-NL" dirty="0" err="1"/>
              <a:t>Vb</a:t>
            </a:r>
            <a:r>
              <a:rPr lang="nl-NL" dirty="0"/>
              <a:t> obstructief longlijden </a:t>
            </a:r>
          </a:p>
          <a:p>
            <a:endParaRPr lang="nl-NL" dirty="0"/>
          </a:p>
        </p:txBody>
      </p:sp>
    </p:spTree>
    <p:extLst>
      <p:ext uri="{BB962C8B-B14F-4D97-AF65-F5344CB8AC3E}">
        <p14:creationId xmlns:p14="http://schemas.microsoft.com/office/powerpoint/2010/main" val="37233393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250FD-BCF0-EDED-04B2-E085F3ADA71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5164566-279E-3179-3294-10731C049F89}"/>
              </a:ext>
            </a:extLst>
          </p:cNvPr>
          <p:cNvSpPr>
            <a:spLocks noGrp="1"/>
          </p:cNvSpPr>
          <p:nvPr>
            <p:ph type="ctrTitle"/>
          </p:nvPr>
        </p:nvSpPr>
        <p:spPr>
          <a:xfrm>
            <a:off x="1524000" y="2057399"/>
            <a:ext cx="9144000" cy="1452563"/>
          </a:xfrm>
        </p:spPr>
        <p:txBody>
          <a:bodyPr>
            <a:normAutofit/>
          </a:bodyPr>
          <a:lstStyle/>
          <a:p>
            <a:r>
              <a:rPr lang="nl-NL" dirty="0"/>
              <a:t>Bijgeluiden</a:t>
            </a:r>
            <a:br>
              <a:rPr lang="nl-NL" dirty="0"/>
            </a:br>
            <a:endParaRPr lang="nl-NL" sz="2000" dirty="0"/>
          </a:p>
        </p:txBody>
      </p:sp>
      <p:cxnSp>
        <p:nvCxnSpPr>
          <p:cNvPr id="10" name="Rechte verbindingslijn 9">
            <a:extLst>
              <a:ext uri="{FF2B5EF4-FFF2-40B4-BE49-F238E27FC236}">
                <a16:creationId xmlns:a16="http://schemas.microsoft.com/office/drawing/2014/main" id="{185DF3A4-A68E-40B6-0170-3542584A5F39}"/>
              </a:ext>
            </a:extLst>
          </p:cNvPr>
          <p:cNvCxnSpPr/>
          <p:nvPr/>
        </p:nvCxnSpPr>
        <p:spPr>
          <a:xfrm>
            <a:off x="3614738" y="3114675"/>
            <a:ext cx="5057775" cy="14288"/>
          </a:xfrm>
          <a:prstGeom prst="line">
            <a:avLst/>
          </a:prstGeom>
        </p:spPr>
        <p:style>
          <a:lnRef idx="1">
            <a:schemeClr val="accent1"/>
          </a:lnRef>
          <a:fillRef idx="0">
            <a:schemeClr val="accent1"/>
          </a:fillRef>
          <a:effectRef idx="0">
            <a:schemeClr val="accent1"/>
          </a:effectRef>
          <a:fontRef idx="minor">
            <a:schemeClr val="tx1"/>
          </a:fontRef>
        </p:style>
      </p:cxnSp>
      <p:pic>
        <p:nvPicPr>
          <p:cNvPr id="7" name="Afbeelding 6">
            <a:extLst>
              <a:ext uri="{FF2B5EF4-FFF2-40B4-BE49-F238E27FC236}">
                <a16:creationId xmlns:a16="http://schemas.microsoft.com/office/drawing/2014/main" id="{3903B80D-4D15-BF3C-310A-97610343F1FF}"/>
              </a:ext>
            </a:extLst>
          </p:cNvPr>
          <p:cNvPicPr>
            <a:picLocks noChangeAspect="1"/>
          </p:cNvPicPr>
          <p:nvPr/>
        </p:nvPicPr>
        <p:blipFill>
          <a:blip r:embed="rId3"/>
          <a:stretch>
            <a:fillRect/>
          </a:stretch>
        </p:blipFill>
        <p:spPr>
          <a:xfrm>
            <a:off x="6096000" y="3691040"/>
            <a:ext cx="3273836" cy="2036240"/>
          </a:xfrm>
          <a:prstGeom prst="rect">
            <a:avLst/>
          </a:prstGeom>
        </p:spPr>
      </p:pic>
    </p:spTree>
    <p:extLst>
      <p:ext uri="{BB962C8B-B14F-4D97-AF65-F5344CB8AC3E}">
        <p14:creationId xmlns:p14="http://schemas.microsoft.com/office/powerpoint/2010/main" val="1556567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EA2EAE-EDA3-3315-AFFD-42BD7054172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A49674D-E0E5-E15F-78DC-23DB78A84B27}"/>
              </a:ext>
            </a:extLst>
          </p:cNvPr>
          <p:cNvSpPr>
            <a:spLocks noGrp="1"/>
          </p:cNvSpPr>
          <p:nvPr>
            <p:ph type="title"/>
          </p:nvPr>
        </p:nvSpPr>
        <p:spPr/>
        <p:txBody>
          <a:bodyPr/>
          <a:lstStyle/>
          <a:p>
            <a:r>
              <a:rPr lang="nl-NL" dirty="0" err="1"/>
              <a:t>Crepitaties</a:t>
            </a:r>
            <a:r>
              <a:rPr lang="nl-NL" dirty="0"/>
              <a:t> </a:t>
            </a:r>
          </a:p>
        </p:txBody>
      </p:sp>
      <p:sp>
        <p:nvSpPr>
          <p:cNvPr id="3" name="Tijdelijke aanduiding voor inhoud 2">
            <a:extLst>
              <a:ext uri="{FF2B5EF4-FFF2-40B4-BE49-F238E27FC236}">
                <a16:creationId xmlns:a16="http://schemas.microsoft.com/office/drawing/2014/main" id="{06D8BA72-FBD3-9A14-8EE8-A22C193548E8}"/>
              </a:ext>
            </a:extLst>
          </p:cNvPr>
          <p:cNvSpPr>
            <a:spLocks noGrp="1"/>
          </p:cNvSpPr>
          <p:nvPr>
            <p:ph idx="1"/>
          </p:nvPr>
        </p:nvSpPr>
        <p:spPr>
          <a:xfrm>
            <a:off x="838200" y="1825624"/>
            <a:ext cx="10515600" cy="3477896"/>
          </a:xfrm>
        </p:spPr>
        <p:txBody>
          <a:bodyPr>
            <a:normAutofit/>
          </a:bodyPr>
          <a:lstStyle/>
          <a:p>
            <a:pPr lvl="1"/>
            <a:r>
              <a:rPr lang="nl-NL" dirty="0"/>
              <a:t>Discontinue geluiden</a:t>
            </a:r>
          </a:p>
          <a:p>
            <a:pPr lvl="1"/>
            <a:r>
              <a:rPr lang="nl-NL" dirty="0"/>
              <a:t>Korte tijdsduur (&lt; 20msec)</a:t>
            </a:r>
          </a:p>
          <a:p>
            <a:pPr lvl="1"/>
            <a:r>
              <a:rPr lang="nl-NL" dirty="0"/>
              <a:t>Explosieve luchtverplaatsing in het pulmonale systeem tgv openspringen en/of sluiten van de luchtwegen</a:t>
            </a:r>
          </a:p>
          <a:p>
            <a:pPr lvl="1"/>
            <a:r>
              <a:rPr lang="nl-NL" dirty="0"/>
              <a:t>Fijne (hoogfrequente)  </a:t>
            </a:r>
            <a:r>
              <a:rPr lang="nl-NL" dirty="0" err="1"/>
              <a:t>crepitaties</a:t>
            </a:r>
            <a:r>
              <a:rPr lang="nl-NL" dirty="0"/>
              <a:t> (</a:t>
            </a:r>
            <a:r>
              <a:rPr lang="nl-NL" dirty="0" err="1"/>
              <a:t>velcroband</a:t>
            </a:r>
            <a:r>
              <a:rPr lang="nl-NL" dirty="0"/>
              <a:t> geluid)</a:t>
            </a:r>
          </a:p>
          <a:p>
            <a:pPr lvl="1"/>
            <a:r>
              <a:rPr lang="nl-NL" dirty="0"/>
              <a:t>Grove (laagfrequente) </a:t>
            </a:r>
            <a:r>
              <a:rPr lang="nl-NL" dirty="0" err="1"/>
              <a:t>crepitaties</a:t>
            </a:r>
            <a:r>
              <a:rPr lang="nl-NL" dirty="0"/>
              <a:t> (pruttelen van kokend water, slurpen aan een rietje)</a:t>
            </a:r>
          </a:p>
        </p:txBody>
      </p:sp>
    </p:spTree>
    <p:extLst>
      <p:ext uri="{BB962C8B-B14F-4D97-AF65-F5344CB8AC3E}">
        <p14:creationId xmlns:p14="http://schemas.microsoft.com/office/powerpoint/2010/main" val="14218984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0A98D2-DD78-0606-0D86-8784EF3091F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9452C94-09E2-E85A-A0A2-9D834C5D87E3}"/>
              </a:ext>
            </a:extLst>
          </p:cNvPr>
          <p:cNvSpPr>
            <a:spLocks noGrp="1"/>
          </p:cNvSpPr>
          <p:nvPr>
            <p:ph type="title"/>
          </p:nvPr>
        </p:nvSpPr>
        <p:spPr/>
        <p:txBody>
          <a:bodyPr/>
          <a:lstStyle/>
          <a:p>
            <a:r>
              <a:rPr lang="nl-NL" dirty="0"/>
              <a:t>Fijne </a:t>
            </a:r>
            <a:r>
              <a:rPr lang="nl-NL" dirty="0" err="1"/>
              <a:t>crepitaties</a:t>
            </a:r>
            <a:r>
              <a:rPr lang="nl-NL" dirty="0"/>
              <a:t> </a:t>
            </a:r>
          </a:p>
        </p:txBody>
      </p:sp>
      <p:sp>
        <p:nvSpPr>
          <p:cNvPr id="3" name="Tijdelijke aanduiding voor inhoud 2">
            <a:extLst>
              <a:ext uri="{FF2B5EF4-FFF2-40B4-BE49-F238E27FC236}">
                <a16:creationId xmlns:a16="http://schemas.microsoft.com/office/drawing/2014/main" id="{4A52BAD5-BB9B-2F75-A9A1-0F274B09305C}"/>
              </a:ext>
            </a:extLst>
          </p:cNvPr>
          <p:cNvSpPr>
            <a:spLocks noGrp="1"/>
          </p:cNvSpPr>
          <p:nvPr>
            <p:ph idx="1"/>
          </p:nvPr>
        </p:nvSpPr>
        <p:spPr>
          <a:xfrm>
            <a:off x="838200" y="1825624"/>
            <a:ext cx="10515600" cy="4560427"/>
          </a:xfrm>
        </p:spPr>
        <p:txBody>
          <a:bodyPr>
            <a:normAutofit/>
          </a:bodyPr>
          <a:lstStyle/>
          <a:p>
            <a:pPr lvl="1"/>
            <a:r>
              <a:rPr lang="nl-NL" dirty="0"/>
              <a:t>Zachte toon</a:t>
            </a:r>
          </a:p>
          <a:p>
            <a:pPr lvl="1"/>
            <a:r>
              <a:rPr lang="nl-NL" dirty="0"/>
              <a:t>Midden tot eind-</a:t>
            </a:r>
            <a:r>
              <a:rPr lang="nl-NL" dirty="0" err="1"/>
              <a:t>inspiratoir</a:t>
            </a:r>
            <a:endParaRPr lang="nl-NL" dirty="0"/>
          </a:p>
          <a:p>
            <a:pPr lvl="1"/>
            <a:r>
              <a:rPr lang="nl-NL" dirty="0"/>
              <a:t>Kortere duur in vergelijking met grove </a:t>
            </a:r>
            <a:r>
              <a:rPr lang="nl-NL" dirty="0" err="1"/>
              <a:t>crepitaties</a:t>
            </a:r>
            <a:endParaRPr lang="nl-NL" dirty="0"/>
          </a:p>
          <a:p>
            <a:pPr lvl="1"/>
            <a:r>
              <a:rPr lang="nl-NL" dirty="0"/>
              <a:t>Kunnen niet geklaard worden door te hoesten</a:t>
            </a:r>
          </a:p>
          <a:p>
            <a:pPr lvl="1"/>
            <a:r>
              <a:rPr lang="nl-NL" dirty="0"/>
              <a:t>Bij aandoeningen aan het longparenchym, waarbij de alveolaire wanden en kleine luchtwegen sterk verdikt kunnen zijn</a:t>
            </a:r>
          </a:p>
          <a:p>
            <a:pPr lvl="1"/>
            <a:r>
              <a:rPr lang="nl-NL" dirty="0"/>
              <a:t>Bij uitademing raken deze elkaar en open bij inademing wanneer er voldoende drukverschil is</a:t>
            </a:r>
          </a:p>
          <a:p>
            <a:pPr lvl="1"/>
            <a:r>
              <a:rPr lang="nl-NL" dirty="0"/>
              <a:t>Vaak hoorbaar in basale velden </a:t>
            </a:r>
          </a:p>
          <a:p>
            <a:pPr lvl="1"/>
            <a:endParaRPr lang="nl-NL" dirty="0"/>
          </a:p>
          <a:p>
            <a:pPr lvl="1"/>
            <a:r>
              <a:rPr lang="nl-NL" dirty="0" err="1"/>
              <a:t>Vb</a:t>
            </a:r>
            <a:r>
              <a:rPr lang="nl-NL" dirty="0"/>
              <a:t> Longfibrose (</a:t>
            </a:r>
            <a:r>
              <a:rPr lang="nl-NL" dirty="0" err="1"/>
              <a:t>velcro</a:t>
            </a:r>
            <a:r>
              <a:rPr lang="nl-NL" dirty="0"/>
              <a:t> </a:t>
            </a:r>
            <a:r>
              <a:rPr lang="nl-NL" dirty="0" err="1"/>
              <a:t>crepiteren</a:t>
            </a:r>
            <a:r>
              <a:rPr lang="nl-NL" dirty="0"/>
              <a:t>), interstitiële longziekten, pneumonie, longoedeem</a:t>
            </a:r>
          </a:p>
        </p:txBody>
      </p:sp>
    </p:spTree>
    <p:extLst>
      <p:ext uri="{BB962C8B-B14F-4D97-AF65-F5344CB8AC3E}">
        <p14:creationId xmlns:p14="http://schemas.microsoft.com/office/powerpoint/2010/main" val="36637158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4AE88E-577C-A300-60E7-1B8ED1673739}"/>
              </a:ext>
            </a:extLst>
          </p:cNvPr>
          <p:cNvSpPr>
            <a:spLocks noGrp="1"/>
          </p:cNvSpPr>
          <p:nvPr>
            <p:ph type="title"/>
          </p:nvPr>
        </p:nvSpPr>
        <p:spPr/>
        <p:txBody>
          <a:bodyPr/>
          <a:lstStyle/>
          <a:p>
            <a:r>
              <a:rPr lang="nl-NL" dirty="0"/>
              <a:t>78 jarige man met longfibrose (silicose)</a:t>
            </a:r>
          </a:p>
        </p:txBody>
      </p:sp>
      <p:pic>
        <p:nvPicPr>
          <p:cNvPr id="4" name="Case 012 78 years old man with pulmonary fibrosis (silicosis">
            <a:hlinkClick r:id="" action="ppaction://media"/>
            <a:extLst>
              <a:ext uri="{FF2B5EF4-FFF2-40B4-BE49-F238E27FC236}">
                <a16:creationId xmlns:a16="http://schemas.microsoft.com/office/drawing/2014/main" id="{6FDCA86A-C902-0BDE-1C5A-779CF59F9F78}"/>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569720" y="1474814"/>
            <a:ext cx="9220200" cy="5188374"/>
          </a:xfrm>
        </p:spPr>
      </p:pic>
    </p:spTree>
    <p:extLst>
      <p:ext uri="{BB962C8B-B14F-4D97-AF65-F5344CB8AC3E}">
        <p14:creationId xmlns:p14="http://schemas.microsoft.com/office/powerpoint/2010/main" val="994683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139"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Grove </a:t>
            </a:r>
            <a:r>
              <a:rPr lang="nl-NL" dirty="0" err="1"/>
              <a:t>crepitaties</a:t>
            </a:r>
            <a:r>
              <a:rPr lang="nl-NL" dirty="0"/>
              <a:t> </a:t>
            </a:r>
          </a:p>
        </p:txBody>
      </p:sp>
      <p:sp>
        <p:nvSpPr>
          <p:cNvPr id="3" name="Tijdelijke aanduiding voor inhoud 2"/>
          <p:cNvSpPr>
            <a:spLocks noGrp="1"/>
          </p:cNvSpPr>
          <p:nvPr>
            <p:ph idx="1"/>
          </p:nvPr>
        </p:nvSpPr>
        <p:spPr>
          <a:xfrm>
            <a:off x="838200" y="1825624"/>
            <a:ext cx="10515600" cy="4560427"/>
          </a:xfrm>
        </p:spPr>
        <p:txBody>
          <a:bodyPr>
            <a:normAutofit/>
          </a:bodyPr>
          <a:lstStyle/>
          <a:p>
            <a:r>
              <a:rPr lang="nl-NL" dirty="0"/>
              <a:t>Vroege inspiratie, ook </a:t>
            </a:r>
            <a:r>
              <a:rPr lang="nl-NL" dirty="0" err="1"/>
              <a:t>expiratoir</a:t>
            </a:r>
            <a:endParaRPr lang="nl-NL" dirty="0"/>
          </a:p>
          <a:p>
            <a:r>
              <a:rPr lang="nl-NL" dirty="0"/>
              <a:t>langere duur dan fijne </a:t>
            </a:r>
            <a:r>
              <a:rPr lang="nl-NL" dirty="0" err="1"/>
              <a:t>crepitaties</a:t>
            </a:r>
            <a:endParaRPr lang="nl-NL" dirty="0"/>
          </a:p>
          <a:p>
            <a:r>
              <a:rPr lang="nl-NL" dirty="0"/>
              <a:t>Kunnen veranderen of verdwijnen met hoesten</a:t>
            </a:r>
          </a:p>
          <a:p>
            <a:r>
              <a:rPr lang="nl-NL" dirty="0"/>
              <a:t>Onderbroken luchtstroom in grote luchtwegen</a:t>
            </a:r>
          </a:p>
          <a:p>
            <a:r>
              <a:rPr lang="nl-NL" dirty="0"/>
              <a:t>Vaak hoorbaar basale longvelden </a:t>
            </a:r>
          </a:p>
          <a:p>
            <a:endParaRPr lang="nl-NL" dirty="0"/>
          </a:p>
          <a:p>
            <a:r>
              <a:rPr lang="nl-NL" dirty="0" err="1"/>
              <a:t>Vb</a:t>
            </a:r>
            <a:r>
              <a:rPr lang="nl-NL" dirty="0"/>
              <a:t> Slappe long (emfyseem), aanwezigheid van vocht, slijm bij acute bronchitis, </a:t>
            </a:r>
            <a:r>
              <a:rPr lang="nl-NL" dirty="0" err="1"/>
              <a:t>bronchiectasie</a:t>
            </a:r>
            <a:r>
              <a:rPr lang="nl-NL" dirty="0"/>
              <a:t>, pneumonie</a:t>
            </a:r>
          </a:p>
        </p:txBody>
      </p:sp>
    </p:spTree>
    <p:extLst>
      <p:ext uri="{BB962C8B-B14F-4D97-AF65-F5344CB8AC3E}">
        <p14:creationId xmlns:p14="http://schemas.microsoft.com/office/powerpoint/2010/main" val="33521668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7EC58F-FB74-0673-08C7-5A8A9D4C39B7}"/>
              </a:ext>
            </a:extLst>
          </p:cNvPr>
          <p:cNvSpPr>
            <a:spLocks noGrp="1"/>
          </p:cNvSpPr>
          <p:nvPr>
            <p:ph type="title"/>
          </p:nvPr>
        </p:nvSpPr>
        <p:spPr/>
        <p:txBody>
          <a:bodyPr/>
          <a:lstStyle/>
          <a:p>
            <a:r>
              <a:rPr lang="nl-NL" dirty="0"/>
              <a:t>3 jarige jongen met pneumonie</a:t>
            </a:r>
          </a:p>
        </p:txBody>
      </p:sp>
      <p:pic>
        <p:nvPicPr>
          <p:cNvPr id="4" name="Case 011 30 months old boy with pneumonia (1)">
            <a:hlinkClick r:id="" action="ppaction://media"/>
            <a:extLst>
              <a:ext uri="{FF2B5EF4-FFF2-40B4-BE49-F238E27FC236}">
                <a16:creationId xmlns:a16="http://schemas.microsoft.com/office/drawing/2014/main" id="{FD665379-0384-8638-F6E8-83360393C651}"/>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630680" y="1690688"/>
            <a:ext cx="8667750" cy="4877501"/>
          </a:xfrm>
        </p:spPr>
      </p:pic>
    </p:spTree>
    <p:extLst>
      <p:ext uri="{BB962C8B-B14F-4D97-AF65-F5344CB8AC3E}">
        <p14:creationId xmlns:p14="http://schemas.microsoft.com/office/powerpoint/2010/main" val="2466735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139"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a:t>Ronchi</a:t>
            </a:r>
            <a:endParaRPr lang="nl-NL" dirty="0"/>
          </a:p>
        </p:txBody>
      </p:sp>
      <p:sp>
        <p:nvSpPr>
          <p:cNvPr id="3" name="Tijdelijke aanduiding voor inhoud 2"/>
          <p:cNvSpPr>
            <a:spLocks noGrp="1"/>
          </p:cNvSpPr>
          <p:nvPr>
            <p:ph idx="1"/>
          </p:nvPr>
        </p:nvSpPr>
        <p:spPr/>
        <p:txBody>
          <a:bodyPr>
            <a:normAutofit/>
          </a:bodyPr>
          <a:lstStyle/>
          <a:p>
            <a:pPr marL="0" indent="0">
              <a:buNone/>
            </a:pPr>
            <a:endParaRPr lang="nl-NL" dirty="0"/>
          </a:p>
          <a:p>
            <a:pPr marL="0" indent="0">
              <a:buNone/>
            </a:pPr>
            <a:endParaRPr lang="nl-NL" dirty="0"/>
          </a:p>
          <a:p>
            <a:pPr marL="0" indent="0">
              <a:buNone/>
            </a:pPr>
            <a:endParaRPr lang="nl-NL" dirty="0"/>
          </a:p>
        </p:txBody>
      </p:sp>
      <p:sp>
        <p:nvSpPr>
          <p:cNvPr id="5" name="Tekstvak 4">
            <a:extLst>
              <a:ext uri="{FF2B5EF4-FFF2-40B4-BE49-F238E27FC236}">
                <a16:creationId xmlns:a16="http://schemas.microsoft.com/office/drawing/2014/main" id="{E9484ACE-C5CF-BA84-4F66-9C6B3B3BE265}"/>
              </a:ext>
            </a:extLst>
          </p:cNvPr>
          <p:cNvSpPr txBox="1"/>
          <p:nvPr/>
        </p:nvSpPr>
        <p:spPr>
          <a:xfrm>
            <a:off x="1391462" y="1981200"/>
            <a:ext cx="10302240" cy="1550168"/>
          </a:xfrm>
          <a:prstGeom prst="rect">
            <a:avLst/>
          </a:prstGeom>
          <a:noFill/>
        </p:spPr>
        <p:txBody>
          <a:bodyPr wrap="square" rtlCol="0">
            <a:spAutoFit/>
          </a:bodyPr>
          <a:lstStyle/>
          <a:p>
            <a:pPr marL="685800" lvl="1" indent="-228600">
              <a:lnSpc>
                <a:spcPct val="90000"/>
              </a:lnSpc>
              <a:spcBef>
                <a:spcPts val="500"/>
              </a:spcBef>
              <a:buFont typeface="Arial" panose="020B0604020202020204" pitchFamily="34" charset="0"/>
              <a:buChar char="•"/>
            </a:pPr>
            <a:r>
              <a:rPr lang="nl-NL" sz="2400" dirty="0"/>
              <a:t>Continu geluiden</a:t>
            </a:r>
          </a:p>
          <a:p>
            <a:pPr marL="685800" lvl="1" indent="-228600">
              <a:lnSpc>
                <a:spcPct val="90000"/>
              </a:lnSpc>
              <a:spcBef>
                <a:spcPts val="500"/>
              </a:spcBef>
              <a:buFont typeface="Arial" panose="020B0604020202020204" pitchFamily="34" charset="0"/>
              <a:buChar char="•"/>
            </a:pPr>
            <a:r>
              <a:rPr lang="nl-NL" sz="2400" dirty="0"/>
              <a:t>Tijdsduur langer dan 250msec</a:t>
            </a:r>
          </a:p>
          <a:p>
            <a:pPr marL="685800" lvl="1" indent="-228600">
              <a:lnSpc>
                <a:spcPct val="90000"/>
              </a:lnSpc>
              <a:spcBef>
                <a:spcPts val="500"/>
              </a:spcBef>
              <a:buFont typeface="Arial" panose="020B0604020202020204" pitchFamily="34" charset="0"/>
              <a:buChar char="•"/>
            </a:pPr>
            <a:r>
              <a:rPr lang="nl-NL" sz="2400" dirty="0"/>
              <a:t>Oscilleren van de bronchuswanden bij zeer sterke vernauwing van geleidende luchtwegen</a:t>
            </a:r>
          </a:p>
        </p:txBody>
      </p:sp>
    </p:spTree>
    <p:extLst>
      <p:ext uri="{BB962C8B-B14F-4D97-AF65-F5344CB8AC3E}">
        <p14:creationId xmlns:p14="http://schemas.microsoft.com/office/powerpoint/2010/main" val="17851266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A650F0-C415-0980-69FE-0A80082A794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68BD8B1-663C-A77B-B092-15D76FE68E2F}"/>
              </a:ext>
            </a:extLst>
          </p:cNvPr>
          <p:cNvSpPr>
            <a:spLocks noGrp="1"/>
          </p:cNvSpPr>
          <p:nvPr>
            <p:ph type="title"/>
          </p:nvPr>
        </p:nvSpPr>
        <p:spPr/>
        <p:txBody>
          <a:bodyPr/>
          <a:lstStyle/>
          <a:p>
            <a:r>
              <a:rPr lang="nl-NL" dirty="0" err="1"/>
              <a:t>Ronchi</a:t>
            </a:r>
            <a:endParaRPr lang="nl-NL" dirty="0"/>
          </a:p>
        </p:txBody>
      </p:sp>
      <p:sp>
        <p:nvSpPr>
          <p:cNvPr id="3" name="Tijdelijke aanduiding voor inhoud 2">
            <a:extLst>
              <a:ext uri="{FF2B5EF4-FFF2-40B4-BE49-F238E27FC236}">
                <a16:creationId xmlns:a16="http://schemas.microsoft.com/office/drawing/2014/main" id="{34507AF0-1693-194B-BFA2-E0CFE601ECC8}"/>
              </a:ext>
            </a:extLst>
          </p:cNvPr>
          <p:cNvSpPr>
            <a:spLocks noGrp="1"/>
          </p:cNvSpPr>
          <p:nvPr>
            <p:ph idx="1"/>
          </p:nvPr>
        </p:nvSpPr>
        <p:spPr>
          <a:xfrm>
            <a:off x="838200" y="1690686"/>
            <a:ext cx="10515600" cy="4649154"/>
          </a:xfrm>
        </p:spPr>
        <p:txBody>
          <a:bodyPr>
            <a:normAutofit lnSpcReduction="10000"/>
          </a:bodyPr>
          <a:lstStyle/>
          <a:p>
            <a:pPr marL="0" indent="0">
              <a:buNone/>
            </a:pPr>
            <a:r>
              <a:rPr lang="nl-NL" dirty="0"/>
              <a:t>Piepende </a:t>
            </a:r>
            <a:r>
              <a:rPr lang="nl-NL" dirty="0" err="1"/>
              <a:t>ronchi</a:t>
            </a:r>
            <a:r>
              <a:rPr lang="nl-NL" dirty="0"/>
              <a:t> (hoogfrequent) – </a:t>
            </a:r>
            <a:r>
              <a:rPr lang="nl-NL" dirty="0" err="1"/>
              <a:t>wheezing</a:t>
            </a:r>
            <a:r>
              <a:rPr lang="nl-NL" dirty="0"/>
              <a:t> </a:t>
            </a:r>
          </a:p>
          <a:p>
            <a:r>
              <a:rPr lang="nl-NL" dirty="0"/>
              <a:t>Vernauwde luchtwegen door bronchospasme, oedeem, collaps van de luchtwegen, of door </a:t>
            </a:r>
            <a:r>
              <a:rPr lang="nl-NL" dirty="0" err="1"/>
              <a:t>intraluminale</a:t>
            </a:r>
            <a:r>
              <a:rPr lang="nl-NL" dirty="0"/>
              <a:t> secreties, neoplasma, of vreemd voorwerp. </a:t>
            </a:r>
          </a:p>
          <a:p>
            <a:r>
              <a:rPr lang="nl-NL" dirty="0"/>
              <a:t>Verlengde -en of piepende expiratie wijst op een obstructieve longaandoening.</a:t>
            </a:r>
          </a:p>
          <a:p>
            <a:pPr marL="0" indent="0">
              <a:buNone/>
            </a:pPr>
            <a:endParaRPr lang="nl-NL" dirty="0"/>
          </a:p>
          <a:p>
            <a:pPr marL="0" indent="0">
              <a:buNone/>
            </a:pPr>
            <a:r>
              <a:rPr lang="nl-NL" dirty="0"/>
              <a:t>Brommende </a:t>
            </a:r>
            <a:r>
              <a:rPr lang="nl-NL" dirty="0" err="1"/>
              <a:t>ronchi</a:t>
            </a:r>
            <a:r>
              <a:rPr lang="nl-NL" dirty="0"/>
              <a:t> (laagfrequent) - </a:t>
            </a:r>
            <a:r>
              <a:rPr lang="nl-NL" dirty="0" err="1"/>
              <a:t>ronchi</a:t>
            </a:r>
            <a:endParaRPr lang="nl-NL" dirty="0"/>
          </a:p>
          <a:p>
            <a:r>
              <a:rPr lang="nl-NL" dirty="0"/>
              <a:t>Taai secreet in grotere luchtwegen en /of slappe bronchuswand</a:t>
            </a:r>
          </a:p>
          <a:p>
            <a:r>
              <a:rPr lang="nl-NL" dirty="0"/>
              <a:t>bronchitis</a:t>
            </a:r>
          </a:p>
        </p:txBody>
      </p:sp>
      <p:pic>
        <p:nvPicPr>
          <p:cNvPr id="4" name="piepende ronchi">
            <a:hlinkClick r:id="" action="ppaction://media"/>
            <a:extLst>
              <a:ext uri="{FF2B5EF4-FFF2-40B4-BE49-F238E27FC236}">
                <a16:creationId xmlns:a16="http://schemas.microsoft.com/office/drawing/2014/main" id="{68E803CC-8922-1A72-B82D-1090F7FC2470}"/>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483120" y="5595303"/>
            <a:ext cx="3722685" cy="744537"/>
          </a:xfrm>
          <a:prstGeom prst="rect">
            <a:avLst/>
          </a:prstGeom>
        </p:spPr>
      </p:pic>
      <p:pic>
        <p:nvPicPr>
          <p:cNvPr id="5" name="Wheezing">
            <a:hlinkClick r:id="" action="ppaction://media"/>
            <a:extLst>
              <a:ext uri="{FF2B5EF4-FFF2-40B4-BE49-F238E27FC236}">
                <a16:creationId xmlns:a16="http://schemas.microsoft.com/office/drawing/2014/main" id="{3F84EE47-8591-9BA0-C609-F1DBE46C088F}"/>
              </a:ext>
            </a:extLst>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a:off x="4672204" y="3795625"/>
            <a:ext cx="3550923" cy="547775"/>
          </a:xfrm>
          <a:prstGeom prst="rect">
            <a:avLst/>
          </a:prstGeom>
        </p:spPr>
      </p:pic>
    </p:spTree>
    <p:extLst>
      <p:ext uri="{BB962C8B-B14F-4D97-AF65-F5344CB8AC3E}">
        <p14:creationId xmlns:p14="http://schemas.microsoft.com/office/powerpoint/2010/main" val="391787113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video>
              <p:cMediaNode vol="80000">
                <p:cTn id="13" fill="hold" display="0">
                  <p:stCondLst>
                    <p:cond delay="indefinite"/>
                  </p:stCondLst>
                </p:cTn>
                <p:tgtEl>
                  <p:spTgt spid="5"/>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C777A4-2B01-F021-7B65-2ACEE3616504}"/>
              </a:ext>
            </a:extLst>
          </p:cNvPr>
          <p:cNvSpPr>
            <a:spLocks noGrp="1"/>
          </p:cNvSpPr>
          <p:nvPr>
            <p:ph type="title"/>
          </p:nvPr>
        </p:nvSpPr>
        <p:spPr/>
        <p:txBody>
          <a:bodyPr/>
          <a:lstStyle/>
          <a:p>
            <a:r>
              <a:rPr lang="nl-NL" dirty="0"/>
              <a:t>9 jarige meisje met astma</a:t>
            </a:r>
          </a:p>
        </p:txBody>
      </p:sp>
      <p:pic>
        <p:nvPicPr>
          <p:cNvPr id="4" name="Case 002 9 years old girl with asthma">
            <a:hlinkClick r:id="" action="ppaction://media"/>
            <a:extLst>
              <a:ext uri="{FF2B5EF4-FFF2-40B4-BE49-F238E27FC236}">
                <a16:creationId xmlns:a16="http://schemas.microsoft.com/office/drawing/2014/main" id="{DD44C88A-9A41-DED0-E258-61D3499F89F1}"/>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693545" y="1690688"/>
            <a:ext cx="8804910" cy="4954683"/>
          </a:xfrm>
        </p:spPr>
      </p:pic>
    </p:spTree>
    <p:extLst>
      <p:ext uri="{BB962C8B-B14F-4D97-AF65-F5344CB8AC3E}">
        <p14:creationId xmlns:p14="http://schemas.microsoft.com/office/powerpoint/2010/main" val="2609147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023"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7230AF-464B-52D3-7451-7BCBB409FEBD}"/>
              </a:ext>
            </a:extLst>
          </p:cNvPr>
          <p:cNvSpPr>
            <a:spLocks noGrp="1"/>
          </p:cNvSpPr>
          <p:nvPr>
            <p:ph type="title"/>
          </p:nvPr>
        </p:nvSpPr>
        <p:spPr/>
        <p:txBody>
          <a:bodyPr/>
          <a:lstStyle/>
          <a:p>
            <a:r>
              <a:rPr lang="nl-NL" dirty="0" err="1"/>
              <a:t>Squeaks</a:t>
            </a:r>
            <a:endParaRPr lang="nl-NL" dirty="0"/>
          </a:p>
        </p:txBody>
      </p:sp>
      <p:sp>
        <p:nvSpPr>
          <p:cNvPr id="3" name="Tijdelijke aanduiding voor inhoud 2">
            <a:extLst>
              <a:ext uri="{FF2B5EF4-FFF2-40B4-BE49-F238E27FC236}">
                <a16:creationId xmlns:a16="http://schemas.microsoft.com/office/drawing/2014/main" id="{ECA33ED7-CF92-BE91-57CE-FF89C520A77D}"/>
              </a:ext>
            </a:extLst>
          </p:cNvPr>
          <p:cNvSpPr>
            <a:spLocks noGrp="1"/>
          </p:cNvSpPr>
          <p:nvPr>
            <p:ph idx="1"/>
          </p:nvPr>
        </p:nvSpPr>
        <p:spPr/>
        <p:txBody>
          <a:bodyPr/>
          <a:lstStyle/>
          <a:p>
            <a:r>
              <a:rPr lang="nl-NL" dirty="0"/>
              <a:t>Zeer korte hoogfrequente geluiden</a:t>
            </a:r>
          </a:p>
          <a:p>
            <a:r>
              <a:rPr lang="nl-NL" dirty="0"/>
              <a:t>Duur van de </a:t>
            </a:r>
            <a:r>
              <a:rPr lang="nl-NL" dirty="0" err="1"/>
              <a:t>crepitaties</a:t>
            </a:r>
            <a:r>
              <a:rPr lang="nl-NL" dirty="0"/>
              <a:t>, maar karakter van piepende </a:t>
            </a:r>
            <a:r>
              <a:rPr lang="nl-NL" dirty="0" err="1"/>
              <a:t>ronchi</a:t>
            </a:r>
            <a:endParaRPr lang="nl-NL" dirty="0"/>
          </a:p>
          <a:p>
            <a:r>
              <a:rPr lang="nl-NL" dirty="0"/>
              <a:t>Korte, heftige trilling van stijve vernauwde </a:t>
            </a:r>
            <a:r>
              <a:rPr lang="nl-NL" dirty="0" err="1"/>
              <a:t>bronchioli</a:t>
            </a:r>
            <a:r>
              <a:rPr lang="nl-NL" dirty="0"/>
              <a:t> tijdens inspiratie</a:t>
            </a:r>
          </a:p>
          <a:p>
            <a:endParaRPr lang="nl-NL" dirty="0"/>
          </a:p>
          <a:p>
            <a:r>
              <a:rPr lang="nl-NL" dirty="0" err="1"/>
              <a:t>Vb</a:t>
            </a:r>
            <a:r>
              <a:rPr lang="nl-NL" dirty="0"/>
              <a:t> </a:t>
            </a:r>
            <a:r>
              <a:rPr lang="nl-NL" dirty="0" err="1"/>
              <a:t>bronchiolitis</a:t>
            </a:r>
            <a:r>
              <a:rPr lang="nl-NL" dirty="0"/>
              <a:t>, </a:t>
            </a:r>
            <a:r>
              <a:rPr lang="nl-NL" dirty="0" err="1"/>
              <a:t>interstitiele</a:t>
            </a:r>
            <a:r>
              <a:rPr lang="nl-NL" dirty="0"/>
              <a:t> longziekten</a:t>
            </a:r>
          </a:p>
        </p:txBody>
      </p:sp>
    </p:spTree>
    <p:extLst>
      <p:ext uri="{BB962C8B-B14F-4D97-AF65-F5344CB8AC3E}">
        <p14:creationId xmlns:p14="http://schemas.microsoft.com/office/powerpoint/2010/main" val="35499636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B869BA-6174-CC38-2CE8-2DBEAD3D86C5}"/>
              </a:ext>
            </a:extLst>
          </p:cNvPr>
          <p:cNvSpPr>
            <a:spLocks noGrp="1"/>
          </p:cNvSpPr>
          <p:nvPr>
            <p:ph type="title"/>
          </p:nvPr>
        </p:nvSpPr>
        <p:spPr/>
        <p:txBody>
          <a:bodyPr/>
          <a:lstStyle/>
          <a:p>
            <a:r>
              <a:rPr lang="nl-NL" dirty="0"/>
              <a:t>78 jarige man met longkanker</a:t>
            </a:r>
          </a:p>
        </p:txBody>
      </p:sp>
      <p:pic>
        <p:nvPicPr>
          <p:cNvPr id="4" name="Case 009 78 years old man with lung cancer">
            <a:hlinkClick r:id="" action="ppaction://media"/>
            <a:extLst>
              <a:ext uri="{FF2B5EF4-FFF2-40B4-BE49-F238E27FC236}">
                <a16:creationId xmlns:a16="http://schemas.microsoft.com/office/drawing/2014/main" id="{DDD809FD-4DB4-33B8-D268-C0736BD1758A}"/>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402081" y="1360207"/>
            <a:ext cx="9124950" cy="5132668"/>
          </a:xfrm>
        </p:spPr>
      </p:pic>
    </p:spTree>
    <p:extLst>
      <p:ext uri="{BB962C8B-B14F-4D97-AF65-F5344CB8AC3E}">
        <p14:creationId xmlns:p14="http://schemas.microsoft.com/office/powerpoint/2010/main" val="3849977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000"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8933B-95A0-762A-3472-5B9808D7C37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C1223CA-475B-2791-6043-7326A1DC3332}"/>
              </a:ext>
            </a:extLst>
          </p:cNvPr>
          <p:cNvSpPr>
            <a:spLocks noGrp="1"/>
          </p:cNvSpPr>
          <p:nvPr>
            <p:ph type="title"/>
          </p:nvPr>
        </p:nvSpPr>
        <p:spPr/>
        <p:txBody>
          <a:bodyPr/>
          <a:lstStyle/>
          <a:p>
            <a:r>
              <a:rPr lang="nl-NL" dirty="0" err="1"/>
              <a:t>Stridor</a:t>
            </a:r>
            <a:endParaRPr lang="nl-NL" dirty="0"/>
          </a:p>
        </p:txBody>
      </p:sp>
      <p:sp>
        <p:nvSpPr>
          <p:cNvPr id="3" name="Tijdelijke aanduiding voor inhoud 2">
            <a:extLst>
              <a:ext uri="{FF2B5EF4-FFF2-40B4-BE49-F238E27FC236}">
                <a16:creationId xmlns:a16="http://schemas.microsoft.com/office/drawing/2014/main" id="{CACF0184-B506-218A-D373-3F9CD008DB12}"/>
              </a:ext>
            </a:extLst>
          </p:cNvPr>
          <p:cNvSpPr>
            <a:spLocks noGrp="1"/>
          </p:cNvSpPr>
          <p:nvPr>
            <p:ph idx="1"/>
          </p:nvPr>
        </p:nvSpPr>
        <p:spPr/>
        <p:txBody>
          <a:bodyPr/>
          <a:lstStyle/>
          <a:p>
            <a:r>
              <a:rPr lang="nl-NL" dirty="0"/>
              <a:t>Een verlengd </a:t>
            </a:r>
            <a:r>
              <a:rPr lang="nl-NL" dirty="0" err="1"/>
              <a:t>inspirium</a:t>
            </a:r>
            <a:r>
              <a:rPr lang="nl-NL" dirty="0"/>
              <a:t> wijst vooral op obstructie in de trachea of larynx.</a:t>
            </a:r>
          </a:p>
          <a:p>
            <a:r>
              <a:rPr lang="nl-NL" dirty="0"/>
              <a:t>Gaat gepaard met gierend geluid. Cave volledige afsluiting </a:t>
            </a:r>
          </a:p>
          <a:p>
            <a:endParaRPr lang="nl-NL" dirty="0"/>
          </a:p>
        </p:txBody>
      </p:sp>
      <p:pic>
        <p:nvPicPr>
          <p:cNvPr id="5" name="stridor">
            <a:hlinkClick r:id="" action="ppaction://media"/>
            <a:extLst>
              <a:ext uri="{FF2B5EF4-FFF2-40B4-BE49-F238E27FC236}">
                <a16:creationId xmlns:a16="http://schemas.microsoft.com/office/drawing/2014/main" id="{37A02AC6-902A-E580-CBB8-C895190C179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862602" y="3562017"/>
            <a:ext cx="3485116" cy="439277"/>
          </a:xfrm>
          <a:prstGeom prst="rect">
            <a:avLst/>
          </a:prstGeom>
        </p:spPr>
      </p:pic>
    </p:spTree>
    <p:extLst>
      <p:ext uri="{BB962C8B-B14F-4D97-AF65-F5344CB8AC3E}">
        <p14:creationId xmlns:p14="http://schemas.microsoft.com/office/powerpoint/2010/main" val="96533451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Pleuraal wrijven</a:t>
            </a:r>
          </a:p>
        </p:txBody>
      </p:sp>
      <p:sp>
        <p:nvSpPr>
          <p:cNvPr id="3" name="Tijdelijke aanduiding voor inhoud 2"/>
          <p:cNvSpPr>
            <a:spLocks noGrp="1"/>
          </p:cNvSpPr>
          <p:nvPr>
            <p:ph idx="1"/>
          </p:nvPr>
        </p:nvSpPr>
        <p:spPr/>
        <p:txBody>
          <a:bodyPr/>
          <a:lstStyle/>
          <a:p>
            <a:r>
              <a:rPr lang="nl-NL" dirty="0"/>
              <a:t>Een pleurale wrijving is een ruw, raspend of leerachtig geluid dat meestal laat in de inspiratie en vroeg in de uitademing wordt gehoord.</a:t>
            </a:r>
          </a:p>
          <a:p>
            <a:r>
              <a:rPr lang="nl-NL" dirty="0"/>
              <a:t>meestal laag in de oksel of over de longbasis posterieur hoorbaar. </a:t>
            </a:r>
          </a:p>
          <a:p>
            <a:r>
              <a:rPr lang="nl-NL" dirty="0"/>
              <a:t>De wrijving is gewoonlijk niet </a:t>
            </a:r>
            <a:r>
              <a:rPr lang="nl-NL" dirty="0" err="1"/>
              <a:t>weghoestbaar</a:t>
            </a:r>
            <a:r>
              <a:rPr lang="nl-NL" dirty="0"/>
              <a:t>.</a:t>
            </a:r>
          </a:p>
          <a:p>
            <a:endParaRPr lang="nl-NL" dirty="0"/>
          </a:p>
        </p:txBody>
      </p:sp>
      <p:pic>
        <p:nvPicPr>
          <p:cNvPr id="4" name="pleuraal wrijven">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756192" y="4802215"/>
            <a:ext cx="4597608" cy="919522"/>
          </a:xfrm>
          <a:prstGeom prst="rect">
            <a:avLst/>
          </a:prstGeom>
        </p:spPr>
      </p:pic>
    </p:spTree>
    <p:extLst>
      <p:ext uri="{BB962C8B-B14F-4D97-AF65-F5344CB8AC3E}">
        <p14:creationId xmlns:p14="http://schemas.microsoft.com/office/powerpoint/2010/main" val="397050250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CF381A-9155-B7C0-2825-E21AAFF76076}"/>
              </a:ext>
            </a:extLst>
          </p:cNvPr>
          <p:cNvSpPr>
            <a:spLocks noGrp="1"/>
          </p:cNvSpPr>
          <p:nvPr>
            <p:ph type="title"/>
          </p:nvPr>
        </p:nvSpPr>
        <p:spPr/>
        <p:txBody>
          <a:bodyPr>
            <a:noAutofit/>
          </a:bodyPr>
          <a:lstStyle/>
          <a:p>
            <a:r>
              <a:rPr lang="nl-NL" sz="4000" dirty="0"/>
              <a:t>69 jarige man met pleurale bloeding na ribfractuur</a:t>
            </a:r>
          </a:p>
        </p:txBody>
      </p:sp>
      <p:pic>
        <p:nvPicPr>
          <p:cNvPr id="4" name="Case 017 69 years old man with pleural bleeding after rib fr">
            <a:hlinkClick r:id="" action="ppaction://media"/>
            <a:extLst>
              <a:ext uri="{FF2B5EF4-FFF2-40B4-BE49-F238E27FC236}">
                <a16:creationId xmlns:a16="http://schemas.microsoft.com/office/drawing/2014/main" id="{8F8ABDD3-3DA7-6889-AC01-90DEF4096098}"/>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704388" y="1578694"/>
            <a:ext cx="9192212" cy="5172626"/>
          </a:xfrm>
        </p:spPr>
      </p:pic>
    </p:spTree>
    <p:extLst>
      <p:ext uri="{BB962C8B-B14F-4D97-AF65-F5344CB8AC3E}">
        <p14:creationId xmlns:p14="http://schemas.microsoft.com/office/powerpoint/2010/main" val="3753957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139"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208DB-E123-02B7-54C3-EB2BD8C8ED6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FE7E6B4-3D9F-C71A-AD04-4D0CE1E9F15E}"/>
              </a:ext>
            </a:extLst>
          </p:cNvPr>
          <p:cNvSpPr>
            <a:spLocks noGrp="1"/>
          </p:cNvSpPr>
          <p:nvPr>
            <p:ph type="ctrTitle"/>
          </p:nvPr>
        </p:nvSpPr>
        <p:spPr>
          <a:xfrm>
            <a:off x="1524000" y="2057399"/>
            <a:ext cx="9144000" cy="1452563"/>
          </a:xfrm>
        </p:spPr>
        <p:txBody>
          <a:bodyPr>
            <a:normAutofit/>
          </a:bodyPr>
          <a:lstStyle/>
          <a:p>
            <a:r>
              <a:rPr lang="nl-NL" dirty="0"/>
              <a:t>Oefenen</a:t>
            </a:r>
            <a:br>
              <a:rPr lang="nl-NL" dirty="0"/>
            </a:br>
            <a:endParaRPr lang="nl-NL" sz="2000" dirty="0"/>
          </a:p>
        </p:txBody>
      </p:sp>
      <p:cxnSp>
        <p:nvCxnSpPr>
          <p:cNvPr id="10" name="Rechte verbindingslijn 9">
            <a:extLst>
              <a:ext uri="{FF2B5EF4-FFF2-40B4-BE49-F238E27FC236}">
                <a16:creationId xmlns:a16="http://schemas.microsoft.com/office/drawing/2014/main" id="{E4D83364-7766-6DA6-9787-BE6BD0F8E48A}"/>
              </a:ext>
            </a:extLst>
          </p:cNvPr>
          <p:cNvCxnSpPr/>
          <p:nvPr/>
        </p:nvCxnSpPr>
        <p:spPr>
          <a:xfrm>
            <a:off x="3614738" y="3114675"/>
            <a:ext cx="5057775" cy="1428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04296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3482F3-D013-EC11-0A62-153644F54FB6}"/>
              </a:ext>
            </a:extLst>
          </p:cNvPr>
          <p:cNvSpPr>
            <a:spLocks noGrp="1"/>
          </p:cNvSpPr>
          <p:nvPr>
            <p:ph type="title"/>
          </p:nvPr>
        </p:nvSpPr>
        <p:spPr/>
        <p:txBody>
          <a:bodyPr/>
          <a:lstStyle/>
          <a:p>
            <a:r>
              <a:rPr lang="nl-NL" dirty="0"/>
              <a:t>3 jarig meisje met een pneumothorax rechts</a:t>
            </a:r>
          </a:p>
        </p:txBody>
      </p:sp>
      <p:pic>
        <p:nvPicPr>
          <p:cNvPr id="10" name="Case 015 3 years old girl with right upper lobe pneumonia an">
            <a:hlinkClick r:id="" action="ppaction://media"/>
            <a:extLst>
              <a:ext uri="{FF2B5EF4-FFF2-40B4-BE49-F238E27FC236}">
                <a16:creationId xmlns:a16="http://schemas.microsoft.com/office/drawing/2014/main" id="{526E7700-297E-D47F-C9BF-5F00DF3CE9E2}"/>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959077" y="1690688"/>
            <a:ext cx="8273845" cy="4655843"/>
          </a:xfrm>
        </p:spPr>
      </p:pic>
    </p:spTree>
    <p:extLst>
      <p:ext uri="{BB962C8B-B14F-4D97-AF65-F5344CB8AC3E}">
        <p14:creationId xmlns:p14="http://schemas.microsoft.com/office/powerpoint/2010/main" val="883301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2B1F0-86A9-E922-BDAE-138BDAC7C3F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6201B67-565F-9F8A-B714-282D38B269D5}"/>
              </a:ext>
            </a:extLst>
          </p:cNvPr>
          <p:cNvSpPr>
            <a:spLocks noGrp="1"/>
          </p:cNvSpPr>
          <p:nvPr>
            <p:ph type="title"/>
          </p:nvPr>
        </p:nvSpPr>
        <p:spPr/>
        <p:txBody>
          <a:bodyPr/>
          <a:lstStyle/>
          <a:p>
            <a:r>
              <a:rPr lang="nl-NL" dirty="0"/>
              <a:t>79 jarige man met longkanker</a:t>
            </a:r>
          </a:p>
        </p:txBody>
      </p:sp>
      <p:pic>
        <p:nvPicPr>
          <p:cNvPr id="4" name="Case 019 79 years old man with lung cancer">
            <a:hlinkClick r:id="" action="ppaction://media"/>
            <a:extLst>
              <a:ext uri="{FF2B5EF4-FFF2-40B4-BE49-F238E27FC236}">
                <a16:creationId xmlns:a16="http://schemas.microsoft.com/office/drawing/2014/main" id="{7D68F13D-0662-E62A-299C-15361DBDE012}"/>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731645" y="1690688"/>
            <a:ext cx="8728710" cy="4911804"/>
          </a:xfrm>
        </p:spPr>
      </p:pic>
    </p:spTree>
    <p:extLst>
      <p:ext uri="{BB962C8B-B14F-4D97-AF65-F5344CB8AC3E}">
        <p14:creationId xmlns:p14="http://schemas.microsoft.com/office/powerpoint/2010/main" val="960607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325"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76ED42-17A9-38E6-67F6-8C0CF44A7D11}"/>
              </a:ext>
            </a:extLst>
          </p:cNvPr>
          <p:cNvSpPr>
            <a:spLocks noGrp="1"/>
          </p:cNvSpPr>
          <p:nvPr>
            <p:ph type="title"/>
          </p:nvPr>
        </p:nvSpPr>
        <p:spPr/>
        <p:txBody>
          <a:bodyPr/>
          <a:lstStyle/>
          <a:p>
            <a:r>
              <a:rPr lang="nl-NL" dirty="0"/>
              <a:t>66 jarige vrouw met een </a:t>
            </a:r>
            <a:r>
              <a:rPr lang="nl-NL" dirty="0" err="1"/>
              <a:t>radiatiepneumonitis</a:t>
            </a:r>
            <a:endParaRPr lang="nl-NL" dirty="0"/>
          </a:p>
        </p:txBody>
      </p:sp>
      <p:pic>
        <p:nvPicPr>
          <p:cNvPr id="4" name="Case 020 66 years old woman with radiation pneumonitis">
            <a:hlinkClick r:id="" action="ppaction://media"/>
            <a:extLst>
              <a:ext uri="{FF2B5EF4-FFF2-40B4-BE49-F238E27FC236}">
                <a16:creationId xmlns:a16="http://schemas.microsoft.com/office/drawing/2014/main" id="{B8363C33-3BD4-9286-4B1D-71B3D963E0A3}"/>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859280" y="1469585"/>
            <a:ext cx="8926830" cy="5023290"/>
          </a:xfrm>
        </p:spPr>
      </p:pic>
    </p:spTree>
    <p:extLst>
      <p:ext uri="{BB962C8B-B14F-4D97-AF65-F5344CB8AC3E}">
        <p14:creationId xmlns:p14="http://schemas.microsoft.com/office/powerpoint/2010/main" val="165848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907"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childTnLst>
        </p:cTn>
      </p:par>
    </p:tnLst>
    <p:bldLst>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AEF763-74C5-D6C4-3C79-F87BE96DAA01}"/>
              </a:ext>
            </a:extLst>
          </p:cNvPr>
          <p:cNvSpPr>
            <a:spLocks noGrp="1"/>
          </p:cNvSpPr>
          <p:nvPr>
            <p:ph type="title"/>
          </p:nvPr>
        </p:nvSpPr>
        <p:spPr/>
        <p:txBody>
          <a:bodyPr/>
          <a:lstStyle/>
          <a:p>
            <a:r>
              <a:rPr lang="nl-NL" dirty="0"/>
              <a:t>52 jarige vrouw met COPD</a:t>
            </a:r>
          </a:p>
        </p:txBody>
      </p:sp>
      <p:pic>
        <p:nvPicPr>
          <p:cNvPr id="4" name="Case 005 52 years old woman with COPD">
            <a:hlinkClick r:id="" action="ppaction://media"/>
            <a:extLst>
              <a:ext uri="{FF2B5EF4-FFF2-40B4-BE49-F238E27FC236}">
                <a16:creationId xmlns:a16="http://schemas.microsoft.com/office/drawing/2014/main" id="{7718BE79-5588-EC1E-ED26-B6A990425F75}"/>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403985" y="1414144"/>
            <a:ext cx="9384030" cy="5280565"/>
          </a:xfrm>
        </p:spPr>
      </p:pic>
    </p:spTree>
    <p:extLst>
      <p:ext uri="{BB962C8B-B14F-4D97-AF65-F5344CB8AC3E}">
        <p14:creationId xmlns:p14="http://schemas.microsoft.com/office/powerpoint/2010/main" val="1925418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023"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childTnLst>
        </p:cTn>
      </p:par>
    </p:tnLst>
    <p:bldLst>
      <p:bldP spid="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09DE43-94B5-BA84-4501-2495B771A57B}"/>
              </a:ext>
            </a:extLst>
          </p:cNvPr>
          <p:cNvSpPr>
            <a:spLocks noGrp="1"/>
          </p:cNvSpPr>
          <p:nvPr>
            <p:ph type="title"/>
          </p:nvPr>
        </p:nvSpPr>
        <p:spPr/>
        <p:txBody>
          <a:bodyPr/>
          <a:lstStyle/>
          <a:p>
            <a:r>
              <a:rPr lang="nl-NL" dirty="0"/>
              <a:t>88 jarige man met astma en COPD</a:t>
            </a:r>
          </a:p>
        </p:txBody>
      </p:sp>
      <p:pic>
        <p:nvPicPr>
          <p:cNvPr id="4" name="Case 010 88 years old woman with asthma and COPD">
            <a:hlinkClick r:id="" action="ppaction://media"/>
            <a:extLst>
              <a:ext uri="{FF2B5EF4-FFF2-40B4-BE49-F238E27FC236}">
                <a16:creationId xmlns:a16="http://schemas.microsoft.com/office/drawing/2014/main" id="{B7F1AA01-C5CD-A4C8-781F-FDC5AA83116F}"/>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533525" y="1358099"/>
            <a:ext cx="9124950" cy="5134776"/>
          </a:xfrm>
        </p:spPr>
      </p:pic>
    </p:spTree>
    <p:extLst>
      <p:ext uri="{BB962C8B-B14F-4D97-AF65-F5344CB8AC3E}">
        <p14:creationId xmlns:p14="http://schemas.microsoft.com/office/powerpoint/2010/main" val="3276133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023"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childTnLst>
        </p:cTn>
      </p:par>
    </p:tnLst>
    <p:bldLst>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B458E4-C107-74D6-54F2-09004655EF64}"/>
              </a:ext>
            </a:extLst>
          </p:cNvPr>
          <p:cNvSpPr>
            <a:spLocks noGrp="1"/>
          </p:cNvSpPr>
          <p:nvPr>
            <p:ph type="title"/>
          </p:nvPr>
        </p:nvSpPr>
        <p:spPr/>
        <p:txBody>
          <a:bodyPr>
            <a:normAutofit/>
          </a:bodyPr>
          <a:lstStyle/>
          <a:p>
            <a:r>
              <a:rPr lang="nl-NL" sz="4000" dirty="0"/>
              <a:t>6 jarig meisje met recidiverende luchtweginfecties</a:t>
            </a:r>
          </a:p>
        </p:txBody>
      </p:sp>
      <p:pic>
        <p:nvPicPr>
          <p:cNvPr id="7" name="Case 014 3 years old girl with acute bronchitis">
            <a:hlinkClick r:id="" action="ppaction://media"/>
            <a:extLst>
              <a:ext uri="{FF2B5EF4-FFF2-40B4-BE49-F238E27FC236}">
                <a16:creationId xmlns:a16="http://schemas.microsoft.com/office/drawing/2014/main" id="{3EF5F536-E332-F507-9A6A-3688E791DC0E}"/>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731645" y="1581071"/>
            <a:ext cx="8728710" cy="4911804"/>
          </a:xfrm>
        </p:spPr>
      </p:pic>
    </p:spTree>
    <p:extLst>
      <p:ext uri="{BB962C8B-B14F-4D97-AF65-F5344CB8AC3E}">
        <p14:creationId xmlns:p14="http://schemas.microsoft.com/office/powerpoint/2010/main" val="2908974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139"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7"/>
                </p:tgtEl>
              </p:cMediaNode>
            </p:video>
            <p:seq concurrent="1" nextAc="seek">
              <p:cTn id="12" restart="whenNotActive" fill="hold" evtFilter="cancelBubble" nodeType="interactiveSeq">
                <p:stCondLst>
                  <p:cond evt="onClick" delay="0">
                    <p:tgtEl>
                      <p:spTgt spid="7"/>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7"/>
                                        </p:tgtEl>
                                      </p:cBhvr>
                                    </p:cmd>
                                  </p:childTnLst>
                                </p:cTn>
                              </p:par>
                            </p:childTnLst>
                          </p:cTn>
                        </p:par>
                      </p:childTnLst>
                    </p:cTn>
                  </p:par>
                </p:childTnLst>
              </p:cTn>
              <p:nextCondLst>
                <p:cond evt="onClick" delay="0">
                  <p:tgtEl>
                    <p:spTgt spid="7"/>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F022B4-66B2-76FC-1ACE-BD536DEA96DB}"/>
              </a:ext>
            </a:extLst>
          </p:cNvPr>
          <p:cNvSpPr>
            <a:spLocks noGrp="1"/>
          </p:cNvSpPr>
          <p:nvPr>
            <p:ph type="title"/>
          </p:nvPr>
        </p:nvSpPr>
        <p:spPr/>
        <p:txBody>
          <a:bodyPr/>
          <a:lstStyle/>
          <a:p>
            <a:r>
              <a:rPr lang="nl-NL" dirty="0"/>
              <a:t>77 jarige man met longfibrose en pneumonie</a:t>
            </a:r>
          </a:p>
        </p:txBody>
      </p:sp>
      <p:pic>
        <p:nvPicPr>
          <p:cNvPr id="4" name="Case 016 77 years old man with pulmonary fibrosis and pneumo">
            <a:hlinkClick r:id="" action="ppaction://media"/>
            <a:extLst>
              <a:ext uri="{FF2B5EF4-FFF2-40B4-BE49-F238E27FC236}">
                <a16:creationId xmlns:a16="http://schemas.microsoft.com/office/drawing/2014/main" id="{F1E466D5-3F0E-F940-1B08-325F43E46D9E}"/>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533525" y="1536065"/>
            <a:ext cx="9124950" cy="5134776"/>
          </a:xfrm>
        </p:spPr>
      </p:pic>
    </p:spTree>
    <p:extLst>
      <p:ext uri="{BB962C8B-B14F-4D97-AF65-F5344CB8AC3E}">
        <p14:creationId xmlns:p14="http://schemas.microsoft.com/office/powerpoint/2010/main" val="3422715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000"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childTnLst>
        </p:cTn>
      </p:par>
    </p:tnLst>
    <p:bldLst>
      <p:bldP spid="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D322A0-4CE9-E6B7-C1FD-0DF7E0C7C623}"/>
              </a:ext>
            </a:extLst>
          </p:cNvPr>
          <p:cNvSpPr>
            <a:spLocks noGrp="1"/>
          </p:cNvSpPr>
          <p:nvPr>
            <p:ph type="title"/>
          </p:nvPr>
        </p:nvSpPr>
        <p:spPr/>
        <p:txBody>
          <a:bodyPr/>
          <a:lstStyle/>
          <a:p>
            <a:r>
              <a:rPr lang="nl-NL" dirty="0"/>
              <a:t>71 jarige man met pleuravocht links</a:t>
            </a:r>
          </a:p>
        </p:txBody>
      </p:sp>
      <p:pic>
        <p:nvPicPr>
          <p:cNvPr id="4" name="Case 018 71 years old man with pleural effusion left lung">
            <a:hlinkClick r:id="" action="ppaction://media"/>
            <a:extLst>
              <a:ext uri="{FF2B5EF4-FFF2-40B4-BE49-F238E27FC236}">
                <a16:creationId xmlns:a16="http://schemas.microsoft.com/office/drawing/2014/main" id="{24E2796D-B215-205A-A787-85B6B044EF24}"/>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701165" y="1546767"/>
            <a:ext cx="8789670" cy="4946108"/>
          </a:xfrm>
        </p:spPr>
      </p:pic>
    </p:spTree>
    <p:extLst>
      <p:ext uri="{BB962C8B-B14F-4D97-AF65-F5344CB8AC3E}">
        <p14:creationId xmlns:p14="http://schemas.microsoft.com/office/powerpoint/2010/main" val="3806830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139"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childTnLst>
        </p:cTn>
      </p:par>
    </p:tnLst>
    <p:bldLst>
      <p:bldP spid="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Take </a:t>
            </a:r>
            <a:r>
              <a:rPr lang="nl-NL" dirty="0" err="1"/>
              <a:t>to</a:t>
            </a:r>
            <a:r>
              <a:rPr lang="nl-NL" dirty="0"/>
              <a:t> </a:t>
            </a:r>
            <a:r>
              <a:rPr lang="nl-NL" dirty="0" err="1"/>
              <a:t>work</a:t>
            </a:r>
            <a:r>
              <a:rPr lang="nl-NL" dirty="0"/>
              <a:t> </a:t>
            </a:r>
            <a:r>
              <a:rPr lang="nl-NL" dirty="0" err="1"/>
              <a:t>message</a:t>
            </a:r>
            <a:endParaRPr lang="nl-NL" dirty="0"/>
          </a:p>
        </p:txBody>
      </p:sp>
      <p:sp>
        <p:nvSpPr>
          <p:cNvPr id="3" name="Tijdelijke aanduiding voor inhoud 2"/>
          <p:cNvSpPr>
            <a:spLocks noGrp="1"/>
          </p:cNvSpPr>
          <p:nvPr>
            <p:ph idx="1"/>
          </p:nvPr>
        </p:nvSpPr>
        <p:spPr>
          <a:xfrm>
            <a:off x="838200" y="1825625"/>
            <a:ext cx="10515600" cy="2563495"/>
          </a:xfrm>
        </p:spPr>
        <p:txBody>
          <a:bodyPr/>
          <a:lstStyle/>
          <a:p>
            <a:r>
              <a:rPr lang="nl-NL" dirty="0"/>
              <a:t>Luister volledige ademcyclus</a:t>
            </a:r>
          </a:p>
          <a:p>
            <a:r>
              <a:rPr lang="nl-NL" dirty="0"/>
              <a:t>Weet wat normaal ademgeruis is</a:t>
            </a:r>
          </a:p>
          <a:p>
            <a:r>
              <a:rPr lang="nl-NL" dirty="0"/>
              <a:t>Beschrijf ademgeruis en bijgeluiden volgend nomenclatuur</a:t>
            </a:r>
          </a:p>
          <a:p>
            <a:r>
              <a:rPr lang="nl-NL" dirty="0"/>
              <a:t>Leg relatie met andere diagnostische bevindingen</a:t>
            </a:r>
          </a:p>
          <a:p>
            <a:r>
              <a:rPr lang="nl-NL" dirty="0"/>
              <a:t>En veel oefenen …</a:t>
            </a:r>
          </a:p>
          <a:p>
            <a:endParaRPr lang="nl-NL" dirty="0"/>
          </a:p>
        </p:txBody>
      </p:sp>
      <p:pic>
        <p:nvPicPr>
          <p:cNvPr id="4" name="Afbeelding 3">
            <a:extLst>
              <a:ext uri="{FF2B5EF4-FFF2-40B4-BE49-F238E27FC236}">
                <a16:creationId xmlns:a16="http://schemas.microsoft.com/office/drawing/2014/main" id="{4081CFE7-7A8C-594F-25E3-F7E688B860EE}"/>
              </a:ext>
            </a:extLst>
          </p:cNvPr>
          <p:cNvPicPr>
            <a:picLocks noChangeAspect="1"/>
          </p:cNvPicPr>
          <p:nvPr/>
        </p:nvPicPr>
        <p:blipFill>
          <a:blip r:embed="rId2"/>
          <a:stretch>
            <a:fillRect/>
          </a:stretch>
        </p:blipFill>
        <p:spPr>
          <a:xfrm>
            <a:off x="838200" y="4651723"/>
            <a:ext cx="5816088" cy="1841152"/>
          </a:xfrm>
          <a:prstGeom prst="rect">
            <a:avLst/>
          </a:prstGeom>
        </p:spPr>
      </p:pic>
      <p:pic>
        <p:nvPicPr>
          <p:cNvPr id="5" name="Afbeelding 4">
            <a:extLst>
              <a:ext uri="{FF2B5EF4-FFF2-40B4-BE49-F238E27FC236}">
                <a16:creationId xmlns:a16="http://schemas.microsoft.com/office/drawing/2014/main" id="{0D964513-17E0-ACC9-4043-301C82C3743F}"/>
              </a:ext>
            </a:extLst>
          </p:cNvPr>
          <p:cNvPicPr>
            <a:picLocks noChangeAspect="1"/>
          </p:cNvPicPr>
          <p:nvPr/>
        </p:nvPicPr>
        <p:blipFill>
          <a:blip r:embed="rId3"/>
          <a:stretch>
            <a:fillRect/>
          </a:stretch>
        </p:blipFill>
        <p:spPr>
          <a:xfrm>
            <a:off x="6096000" y="365125"/>
            <a:ext cx="5730737" cy="1749704"/>
          </a:xfrm>
          <a:prstGeom prst="rect">
            <a:avLst/>
          </a:prstGeom>
        </p:spPr>
      </p:pic>
    </p:spTree>
    <p:extLst>
      <p:ext uri="{BB962C8B-B14F-4D97-AF65-F5344CB8AC3E}">
        <p14:creationId xmlns:p14="http://schemas.microsoft.com/office/powerpoint/2010/main" val="20709334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BBEF04-7088-FE0E-8D27-1AEFA4DD8CD7}"/>
              </a:ext>
            </a:extLst>
          </p:cNvPr>
          <p:cNvSpPr>
            <a:spLocks noGrp="1"/>
          </p:cNvSpPr>
          <p:nvPr>
            <p:ph type="title"/>
          </p:nvPr>
        </p:nvSpPr>
        <p:spPr/>
        <p:txBody>
          <a:bodyPr/>
          <a:lstStyle/>
          <a:p>
            <a:br>
              <a:rPr lang="nl-NL" dirty="0"/>
            </a:br>
            <a:r>
              <a:rPr lang="nl-NL" dirty="0"/>
              <a:t>Bronnen</a:t>
            </a:r>
          </a:p>
        </p:txBody>
      </p:sp>
      <p:sp>
        <p:nvSpPr>
          <p:cNvPr id="3" name="Tijdelijke aanduiding voor inhoud 2">
            <a:extLst>
              <a:ext uri="{FF2B5EF4-FFF2-40B4-BE49-F238E27FC236}">
                <a16:creationId xmlns:a16="http://schemas.microsoft.com/office/drawing/2014/main" id="{42EA28F2-75C1-154D-9F95-D6FB3EB76867}"/>
              </a:ext>
            </a:extLst>
          </p:cNvPr>
          <p:cNvSpPr>
            <a:spLocks noGrp="1"/>
          </p:cNvSpPr>
          <p:nvPr>
            <p:ph idx="1"/>
          </p:nvPr>
        </p:nvSpPr>
        <p:spPr/>
        <p:txBody>
          <a:bodyPr/>
          <a:lstStyle/>
          <a:p>
            <a:r>
              <a:rPr lang="nl-NL" dirty="0"/>
              <a:t>Fysische diagnostiek , </a:t>
            </a:r>
            <a:r>
              <a:rPr lang="nl-NL" dirty="0" err="1"/>
              <a:t>drs</a:t>
            </a:r>
            <a:r>
              <a:rPr lang="nl-NL" dirty="0"/>
              <a:t> T.O.H de Jongh et al , derde druk, 2022</a:t>
            </a:r>
          </a:p>
          <a:p>
            <a:r>
              <a:rPr lang="nl-NL" dirty="0" err="1"/>
              <a:t>Bates’guide</a:t>
            </a:r>
            <a:r>
              <a:rPr lang="nl-NL" dirty="0"/>
              <a:t> </a:t>
            </a:r>
            <a:r>
              <a:rPr lang="nl-NL" dirty="0" err="1"/>
              <a:t>to</a:t>
            </a:r>
            <a:r>
              <a:rPr lang="nl-NL" dirty="0"/>
              <a:t> </a:t>
            </a:r>
            <a:r>
              <a:rPr lang="nl-NL" dirty="0" err="1"/>
              <a:t>physical</a:t>
            </a:r>
            <a:r>
              <a:rPr lang="nl-NL" dirty="0"/>
              <a:t> examination en </a:t>
            </a:r>
            <a:r>
              <a:rPr lang="nl-NL" dirty="0" err="1"/>
              <a:t>history</a:t>
            </a:r>
            <a:r>
              <a:rPr lang="nl-NL" dirty="0"/>
              <a:t> </a:t>
            </a:r>
            <a:r>
              <a:rPr lang="nl-NL" dirty="0" err="1"/>
              <a:t>taking</a:t>
            </a:r>
            <a:r>
              <a:rPr lang="nl-NL" dirty="0"/>
              <a:t> </a:t>
            </a:r>
            <a:r>
              <a:rPr lang="nl-NL" dirty="0" err="1"/>
              <a:t>dr</a:t>
            </a:r>
            <a:r>
              <a:rPr lang="nl-NL" dirty="0"/>
              <a:t> L. </a:t>
            </a:r>
            <a:r>
              <a:rPr lang="nl-NL" dirty="0" err="1"/>
              <a:t>Bickley</a:t>
            </a:r>
            <a:r>
              <a:rPr lang="nl-NL" dirty="0"/>
              <a:t>, 12th </a:t>
            </a:r>
            <a:r>
              <a:rPr lang="nl-NL" dirty="0" err="1"/>
              <a:t>edition</a:t>
            </a:r>
            <a:r>
              <a:rPr lang="nl-NL" dirty="0"/>
              <a:t>, 2017</a:t>
            </a:r>
          </a:p>
          <a:p>
            <a:r>
              <a:rPr lang="nl-NL" dirty="0"/>
              <a:t>https://www.ers-education.org/e-learning/reference-database-of-respiratory-sounds/</a:t>
            </a:r>
          </a:p>
        </p:txBody>
      </p:sp>
    </p:spTree>
    <p:extLst>
      <p:ext uri="{BB962C8B-B14F-4D97-AF65-F5344CB8AC3E}">
        <p14:creationId xmlns:p14="http://schemas.microsoft.com/office/powerpoint/2010/main" val="1899302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mfyseem">
            <a:hlinkClick r:id="" action="ppaction://media"/>
          </p:cNvPr>
          <p:cNvPicPr>
            <a:picLocks noGrp="1" noChangeAspect="1"/>
          </p:cNvPicPr>
          <p:nvPr>
            <p:ph idx="1"/>
            <a:audioFile r:link="rId2"/>
            <p:extLst>
              <p:ext uri="{DAA4B4D4-6D71-4841-9C94-3DE7FCFB9230}">
                <p14:media xmlns:p14="http://schemas.microsoft.com/office/powerpoint/2010/main" r:embed="rId1"/>
              </p:ext>
            </p:extLst>
          </p:nvPr>
        </p:nvPicPr>
        <p:blipFill>
          <a:blip r:embed="rId11"/>
          <a:stretch>
            <a:fillRect/>
          </a:stretch>
        </p:blipFill>
        <p:spPr>
          <a:xfrm>
            <a:off x="1616765" y="2025926"/>
            <a:ext cx="609600" cy="609600"/>
          </a:xfrm>
        </p:spPr>
      </p:pic>
      <p:pic>
        <p:nvPicPr>
          <p:cNvPr id="5" name="Chronische bronchitis">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1841500" y="4981575"/>
            <a:ext cx="609600" cy="609600"/>
          </a:xfrm>
          <a:prstGeom prst="rect">
            <a:avLst/>
          </a:prstGeom>
        </p:spPr>
      </p:pic>
      <p:pic>
        <p:nvPicPr>
          <p:cNvPr id="6" name="Astma">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1"/>
          <a:stretch>
            <a:fillRect/>
          </a:stretch>
        </p:blipFill>
        <p:spPr>
          <a:xfrm>
            <a:off x="9117013" y="2179638"/>
            <a:ext cx="609600" cy="609600"/>
          </a:xfrm>
          <a:prstGeom prst="rect">
            <a:avLst/>
          </a:prstGeom>
        </p:spPr>
      </p:pic>
      <p:pic>
        <p:nvPicPr>
          <p:cNvPr id="7" name="Pleurawrijven">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1"/>
          <a:stretch>
            <a:fillRect/>
          </a:stretch>
        </p:blipFill>
        <p:spPr>
          <a:xfrm>
            <a:off x="8977037" y="4755046"/>
            <a:ext cx="609600" cy="609600"/>
          </a:xfrm>
          <a:prstGeom prst="rect">
            <a:avLst/>
          </a:prstGeom>
        </p:spPr>
      </p:pic>
    </p:spTree>
    <p:extLst>
      <p:ext uri="{BB962C8B-B14F-4D97-AF65-F5344CB8AC3E}">
        <p14:creationId xmlns:p14="http://schemas.microsoft.com/office/powerpoint/2010/main" val="233120626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0871"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1106" fill="hold"/>
                                        <p:tgtEl>
                                          <p:spTgt spid="5"/>
                                        </p:tgtEl>
                                      </p:cBhvr>
                                    </p:cmd>
                                  </p:childTnLst>
                                </p:cTn>
                              </p:par>
                            </p:childTnLst>
                          </p:cTn>
                        </p:par>
                      </p:childTnLst>
                    </p:cTn>
                  </p:par>
                </p:childTnLst>
              </p:cTn>
              <p:nextCondLst>
                <p:cond evt="onClick" delay="0">
                  <p:tgtEl>
                    <p:spTgt spid="5"/>
                  </p:tgtEl>
                </p:cond>
              </p:nextCondLst>
            </p:seq>
            <p:audio>
              <p:cMediaNode vol="80000">
                <p:cTn id="13" fill="hold" display="0">
                  <p:stCondLst>
                    <p:cond delay="indefinite"/>
                  </p:stCondLst>
                  <p:endCondLst>
                    <p:cond evt="onStopAudio" delay="0">
                      <p:tgtEl>
                        <p:sldTgt/>
                      </p:tgtEl>
                    </p:cond>
                  </p:endCondLst>
                </p:cTn>
                <p:tgtEl>
                  <p:spTgt spid="5"/>
                </p:tgtEl>
              </p:cMediaNode>
            </p:audio>
            <p:seq concurrent="1" nextAc="seek">
              <p:cTn id="14" restart="whenNotActive" fill="hold" evtFilter="cancelBubble" nodeType="interactiveSeq">
                <p:stCondLst>
                  <p:cond evt="onClick" delay="0">
                    <p:tgtEl>
                      <p:spTgt spid="6"/>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24267" fill="hold"/>
                                        <p:tgtEl>
                                          <p:spTgt spid="6"/>
                                        </p:tgtEl>
                                      </p:cBhvr>
                                    </p:cmd>
                                  </p:childTnLst>
                                </p:cTn>
                              </p:par>
                            </p:childTnLst>
                          </p:cTn>
                        </p:par>
                      </p:childTnLst>
                    </p:cTn>
                  </p:par>
                </p:childTnLst>
              </p:cTn>
              <p:nextCondLst>
                <p:cond evt="onClick" delay="0">
                  <p:tgtEl>
                    <p:spTgt spid="6"/>
                  </p:tgtEl>
                </p:cond>
              </p:nextCondLst>
            </p:seq>
            <p:audio>
              <p:cMediaNode vol="80000">
                <p:cTn id="19" fill="hold" display="0">
                  <p:stCondLst>
                    <p:cond delay="indefinite"/>
                  </p:stCondLst>
                  <p:endCondLst>
                    <p:cond evt="onStopAudio" delay="0">
                      <p:tgtEl>
                        <p:sldTgt/>
                      </p:tgtEl>
                    </p:cond>
                  </p:endCondLst>
                </p:cTn>
                <p:tgtEl>
                  <p:spTgt spid="6"/>
                </p:tgtEl>
              </p:cMediaNode>
            </p:audio>
            <p:seq concurrent="1" nextAc="seek">
              <p:cTn id="20" restart="whenNotActive" fill="hold" evtFilter="cancelBubble" nodeType="interactiveSeq">
                <p:stCondLst>
                  <p:cond evt="onClick" delay="0">
                    <p:tgtEl>
                      <p:spTgt spid="7"/>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15882" fill="hold"/>
                                        <p:tgtEl>
                                          <p:spTgt spid="7"/>
                                        </p:tgtEl>
                                      </p:cBhvr>
                                    </p:cmd>
                                  </p:childTnLst>
                                </p:cTn>
                              </p:par>
                            </p:childTnLst>
                          </p:cTn>
                        </p:par>
                      </p:childTnLst>
                    </p:cTn>
                  </p:par>
                </p:childTnLst>
              </p:cTn>
              <p:nextCondLst>
                <p:cond evt="onClick" delay="0">
                  <p:tgtEl>
                    <p:spTgt spid="7"/>
                  </p:tgtEl>
                </p:cond>
              </p:nextCondLst>
            </p:seq>
            <p:audio>
              <p:cMediaNode vol="80000">
                <p:cTn id="25" fill="hold" display="0">
                  <p:stCondLst>
                    <p:cond delay="indefinite"/>
                  </p:stCondLst>
                  <p:endCondLst>
                    <p:cond evt="onStopAudio" delay="0">
                      <p:tgtEl>
                        <p:sldTgt/>
                      </p:tgtEl>
                    </p:cond>
                  </p:endCondLst>
                </p:cTn>
                <p:tgtEl>
                  <p:spTgt spid="7"/>
                </p:tgtEl>
              </p:cMediaNode>
            </p:audio>
          </p:childTnLst>
        </p:cTn>
      </p:par>
    </p:tnLst>
  </p:timing>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4dfc51d9-fd9a-4c2e-9b35-2a6b8dbf690b"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95F486CF9A84E4B83A1D382449A9E59" ma:contentTypeVersion="14" ma:contentTypeDescription="Een nieuw document maken." ma:contentTypeScope="" ma:versionID="707b8a892375242da05de9cbc8b39400">
  <xsd:schema xmlns:xsd="http://www.w3.org/2001/XMLSchema" xmlns:xs="http://www.w3.org/2001/XMLSchema" xmlns:p="http://schemas.microsoft.com/office/2006/metadata/properties" xmlns:ns3="4dfc51d9-fd9a-4c2e-9b35-2a6b8dbf690b" xmlns:ns4="305d9c35-e4e7-46dc-b696-2e0d98cbe4ff" targetNamespace="http://schemas.microsoft.com/office/2006/metadata/properties" ma:root="true" ma:fieldsID="936282f1c939f8eef19bbe4198beca92" ns3:_="" ns4:_="">
    <xsd:import namespace="4dfc51d9-fd9a-4c2e-9b35-2a6b8dbf690b"/>
    <xsd:import namespace="305d9c35-e4e7-46dc-b696-2e0d98cbe4ff"/>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4:SharedWithUsers" minOccurs="0"/>
                <xsd:element ref="ns4:SharedWithDetails" minOccurs="0"/>
                <xsd:element ref="ns4:SharingHintHash" minOccurs="0"/>
                <xsd:element ref="ns3:MediaServiceAutoKeyPoints" minOccurs="0"/>
                <xsd:element ref="ns3:MediaServiceKeyPoints" minOccurs="0"/>
                <xsd:element ref="ns3:MediaLengthInSeconds" minOccurs="0"/>
                <xsd:element ref="ns3:MediaServiceGenerationTime" minOccurs="0"/>
                <xsd:element ref="ns3:MediaServiceEventHashCode"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dfc51d9-fd9a-4c2e-9b35-2a6b8dbf69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_activity" ma:index="21"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05d9c35-e4e7-46dc-b696-2e0d98cbe4ff" elementFormDefault="qualified">
    <xsd:import namespace="http://schemas.microsoft.com/office/2006/documentManagement/types"/>
    <xsd:import namespace="http://schemas.microsoft.com/office/infopath/2007/PartnerControls"/>
    <xsd:element name="SharedWithUsers" ma:index="13"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Gedeeld met details" ma:internalName="SharedWithDetails" ma:readOnly="true">
      <xsd:simpleType>
        <xsd:restriction base="dms:Note">
          <xsd:maxLength value="255"/>
        </xsd:restriction>
      </xsd:simpleType>
    </xsd:element>
    <xsd:element name="SharingHintHash" ma:index="15" nillable="true" ma:displayName="Hint-hash dele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791644B-0B88-4287-887B-18065C34F395}">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305d9c35-e4e7-46dc-b696-2e0d98cbe4ff"/>
    <ds:schemaRef ds:uri="http://purl.org/dc/elements/1.1/"/>
    <ds:schemaRef ds:uri="http://schemas.microsoft.com/office/2006/metadata/properties"/>
    <ds:schemaRef ds:uri="4dfc51d9-fd9a-4c2e-9b35-2a6b8dbf690b"/>
    <ds:schemaRef ds:uri="http://www.w3.org/XML/1998/namespace"/>
    <ds:schemaRef ds:uri="http://purl.org/dc/dcmitype/"/>
  </ds:schemaRefs>
</ds:datastoreItem>
</file>

<file path=customXml/itemProps2.xml><?xml version="1.0" encoding="utf-8"?>
<ds:datastoreItem xmlns:ds="http://schemas.openxmlformats.org/officeDocument/2006/customXml" ds:itemID="{2B7AF12B-8DE8-4EE2-8CE3-5BC04360B37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dfc51d9-fd9a-4c2e-9b35-2a6b8dbf690b"/>
    <ds:schemaRef ds:uri="305d9c35-e4e7-46dc-b696-2e0d98cbe4f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49A5269-B2BB-4C17-B9F3-90EFA03CE78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2433</Words>
  <Application>Microsoft Office PowerPoint</Application>
  <PresentationFormat>Widescreen</PresentationFormat>
  <Paragraphs>266</Paragraphs>
  <Slides>45</Slides>
  <Notes>33</Notes>
  <HiddenSlides>0</HiddenSlides>
  <MMClips>24</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45</vt:i4>
      </vt:variant>
    </vt:vector>
  </HeadingPairs>
  <TitlesOfParts>
    <vt:vector size="49" baseType="lpstr">
      <vt:lpstr>Arial</vt:lpstr>
      <vt:lpstr>Calibri</vt:lpstr>
      <vt:lpstr>Calibri Light</vt:lpstr>
      <vt:lpstr>Kantoorthema</vt:lpstr>
      <vt:lpstr>Longgeluiden </vt:lpstr>
      <vt:lpstr>Programma</vt:lpstr>
      <vt:lpstr>Geschiedenis stethoscoop</vt:lpstr>
      <vt:lpstr>Auscultatie: plaats in het diagnostisch proces</vt:lpstr>
      <vt:lpstr>Anatomie Longen</vt:lpstr>
      <vt:lpstr>Anatomie Longen</vt:lpstr>
      <vt:lpstr>Anatomie Longen</vt:lpstr>
      <vt:lpstr>Stethoscoop</vt:lpstr>
      <vt:lpstr>Stethoscoop</vt:lpstr>
      <vt:lpstr>Auscultatiepunten ventraal en dorsaal</vt:lpstr>
      <vt:lpstr>Beoordeling van de auscultatie </vt:lpstr>
      <vt:lpstr>Engelstalige nomenclatuur van longgeluiden</vt:lpstr>
      <vt:lpstr>Ademgeruis </vt:lpstr>
      <vt:lpstr>Vesiculair ademgeruis</vt:lpstr>
      <vt:lpstr>Bronchiaal ademgeruis</vt:lpstr>
      <vt:lpstr>Amforisch</vt:lpstr>
      <vt:lpstr>Luidheid: verzwakt of opgeheven ademgeruis</vt:lpstr>
      <vt:lpstr>Luidheid: toegenomen (Bronchiaal ademgeruis)</vt:lpstr>
      <vt:lpstr>Tijdsverhouding: inspirium - expirium</vt:lpstr>
      <vt:lpstr>Bijgeluiden </vt:lpstr>
      <vt:lpstr>Crepitaties </vt:lpstr>
      <vt:lpstr>Fijne crepitaties </vt:lpstr>
      <vt:lpstr>78 jarige man met longfibrose (silicose)</vt:lpstr>
      <vt:lpstr>Grove crepitaties </vt:lpstr>
      <vt:lpstr>3 jarige jongen met pneumonie</vt:lpstr>
      <vt:lpstr>Ronchi</vt:lpstr>
      <vt:lpstr>Ronchi</vt:lpstr>
      <vt:lpstr>9 jarige meisje met astma</vt:lpstr>
      <vt:lpstr>Squeaks</vt:lpstr>
      <vt:lpstr>78 jarige man met longkanker</vt:lpstr>
      <vt:lpstr>Stridor</vt:lpstr>
      <vt:lpstr>Pleuraal wrijven</vt:lpstr>
      <vt:lpstr>69 jarige man met pleurale bloeding na ribfractuur</vt:lpstr>
      <vt:lpstr>Oefenen </vt:lpstr>
      <vt:lpstr>3 jarig meisje met een pneumothorax rechts</vt:lpstr>
      <vt:lpstr>79 jarige man met longkanker</vt:lpstr>
      <vt:lpstr>66 jarige vrouw met een radiatiepneumonitis</vt:lpstr>
      <vt:lpstr>52 jarige vrouw met COPD</vt:lpstr>
      <vt:lpstr>88 jarige man met astma en COPD</vt:lpstr>
      <vt:lpstr>6 jarig meisje met recidiverende luchtweginfecties</vt:lpstr>
      <vt:lpstr>77 jarige man met longfibrose en pneumonie</vt:lpstr>
      <vt:lpstr>71 jarige man met pleuravocht links</vt:lpstr>
      <vt:lpstr>Take to work message</vt:lpstr>
      <vt:lpstr> Bronnen</vt:lpstr>
      <vt:lpstr>PowerPoint Presentation</vt:lpstr>
    </vt:vector>
  </TitlesOfParts>
  <Company>Fontys Hogescholen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Longauscultatie 10 november 2021</dc:title>
  <dc:creator>Peeters,Christof C.</dc:creator>
  <cp:lastModifiedBy>Femke Marijnissen</cp:lastModifiedBy>
  <cp:revision>91</cp:revision>
  <dcterms:created xsi:type="dcterms:W3CDTF">2021-10-27T07:43:08Z</dcterms:created>
  <dcterms:modified xsi:type="dcterms:W3CDTF">2024-03-23T09:13:26Z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0x010100C95F486CF9A84E4B83A1D382449A9E59</vt:lpwstr>
  </property>
</Properties>
</file>