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6" r:id="rId20"/>
    <p:sldId id="299" r:id="rId21"/>
    <p:sldId id="274" r:id="rId22"/>
    <p:sldId id="275"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12192000" cy="6858000"/>
  <p:notesSz cx="6858000" cy="9144000"/>
  <p:embeddedFontLst>
    <p:embeddedFont>
      <p:font typeface="Georgia" panose="02040502050405020303" pitchFamily="18" charset="0"/>
      <p:regular r:id="rId47"/>
      <p:bold r:id="rId48"/>
      <p:italic r:id="rId49"/>
      <p:boldItalic r:id="rId50"/>
    </p:embeddedFont>
    <p:embeddedFont>
      <p:font typeface="Gill Sans" panose="020B0502020104020203" pitchFamily="34" charset="-79"/>
      <p:regular r:id="rId51"/>
      <p:bold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iPnGUjMclhhUYVseZuTri5DHiq5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3966"/>
  </p:normalViewPr>
  <p:slideViewPr>
    <p:cSldViewPr snapToGrid="0">
      <p:cViewPr varScale="1">
        <p:scale>
          <a:sx n="65" d="100"/>
          <a:sy n="65" d="100"/>
        </p:scale>
        <p:origin x="18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customschemas.google.com/relationships/presentationmetadata" Target="meta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l-NL"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b="1"/>
              <a:t>Pragmatische</a:t>
            </a:r>
            <a:r>
              <a:rPr lang="nl-NL"/>
              <a:t> aanpak</a:t>
            </a:r>
            <a:endParaRPr/>
          </a:p>
          <a:p>
            <a:pPr marL="0" lvl="0" indent="0" algn="l" rtl="0">
              <a:spcBef>
                <a:spcPts val="0"/>
              </a:spcBef>
              <a:spcAft>
                <a:spcPts val="0"/>
              </a:spcAft>
              <a:buNone/>
            </a:pPr>
            <a:r>
              <a:rPr lang="nl-NL" b="1"/>
              <a:t>Ruim de tijd</a:t>
            </a:r>
            <a:r>
              <a:rPr lang="nl-NL"/>
              <a:t>; mag tuss</a:t>
            </a:r>
            <a:r>
              <a:rPr lang="nl-NL" b="1"/>
              <a:t>endoor vragen stellen</a:t>
            </a:r>
            <a:r>
              <a:rPr lang="nl-NL"/>
              <a:t> </a:t>
            </a:r>
            <a:endParaRPr/>
          </a:p>
          <a:p>
            <a:pPr marL="0" lvl="0" indent="0" algn="l" rtl="0">
              <a:spcBef>
                <a:spcPts val="0"/>
              </a:spcBef>
              <a:spcAft>
                <a:spcPts val="0"/>
              </a:spcAft>
              <a:buNone/>
            </a:pPr>
            <a:r>
              <a:rPr lang="nl-NL" b="1"/>
              <a:t>Veel slides</a:t>
            </a:r>
            <a:r>
              <a:rPr lang="nl-NL"/>
              <a:t>, want doel is om </a:t>
            </a:r>
            <a:r>
              <a:rPr lang="nl-NL" b="1"/>
              <a:t>veel te herhalen</a:t>
            </a:r>
            <a:r>
              <a:rPr lang="nl-NL"/>
              <a:t> en om het als </a:t>
            </a:r>
            <a:r>
              <a:rPr lang="nl-NL" b="1"/>
              <a:t>naslagwerk</a:t>
            </a:r>
            <a:r>
              <a:rPr lang="nl-NL"/>
              <a:t> te kunnen gebruiken</a:t>
            </a:r>
            <a:endParaRPr/>
          </a:p>
        </p:txBody>
      </p:sp>
      <p:sp>
        <p:nvSpPr>
          <p:cNvPr id="103" name="Google Shape;10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c1b25af046_1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c1b25af046_1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g2c1b25af046_1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Alarmsymptomen buiten beschouwing gelaten.</a:t>
            </a:r>
            <a:endParaRPr/>
          </a:p>
        </p:txBody>
      </p:sp>
      <p:sp>
        <p:nvSpPr>
          <p:cNvPr id="132" name="Google Shape;13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dirty="0"/>
              <a:t>Links: </a:t>
            </a:r>
            <a:r>
              <a:rPr lang="nl-NL" dirty="0" err="1"/>
              <a:t>bursa</a:t>
            </a:r>
            <a:r>
              <a:rPr lang="nl-NL" dirty="0"/>
              <a:t>, </a:t>
            </a:r>
            <a:r>
              <a:rPr lang="nl-NL" b="1" dirty="0" err="1"/>
              <a:t>supraspinatus</a:t>
            </a:r>
            <a:r>
              <a:rPr lang="nl-NL" dirty="0"/>
              <a:t>, bicepspees longus/brevis.</a:t>
            </a:r>
            <a:endParaRPr dirty="0"/>
          </a:p>
          <a:p>
            <a:pPr marL="0" lvl="0" indent="0" algn="l" rtl="0">
              <a:spcBef>
                <a:spcPts val="0"/>
              </a:spcBef>
              <a:spcAft>
                <a:spcPts val="0"/>
              </a:spcAft>
              <a:buNone/>
            </a:pPr>
            <a:r>
              <a:rPr lang="nl-NL" dirty="0"/>
              <a:t>Rechts: kraakbeen, kogelgewricht.</a:t>
            </a:r>
          </a:p>
          <a:p>
            <a:pPr marL="0" lvl="0" indent="0" algn="l" rtl="0">
              <a:spcBef>
                <a:spcPts val="0"/>
              </a:spcBef>
              <a:spcAft>
                <a:spcPts val="0"/>
              </a:spcAft>
              <a:buNone/>
            </a:pPr>
            <a:r>
              <a:rPr lang="nl-NL" dirty="0"/>
              <a:t>Kraakbeen verminderd wrijving tussen 2 botten.</a:t>
            </a:r>
          </a:p>
          <a:p>
            <a:pPr marL="0" lvl="0" indent="0" algn="l" rtl="0">
              <a:spcBef>
                <a:spcPts val="0"/>
              </a:spcBef>
              <a:spcAft>
                <a:spcPts val="0"/>
              </a:spcAft>
              <a:buNone/>
            </a:pPr>
            <a:r>
              <a:rPr lang="nl-NL" dirty="0"/>
              <a:t>Slijmbeurs; stroperige vloeistof; minder wrijving tussen pezen en botten.</a:t>
            </a:r>
            <a:endParaRPr dirty="0"/>
          </a:p>
          <a:p>
            <a:pPr marL="0" lvl="0" indent="0" algn="l" rtl="0">
              <a:spcBef>
                <a:spcPts val="0"/>
              </a:spcBef>
              <a:spcAft>
                <a:spcPts val="0"/>
              </a:spcAft>
              <a:buNone/>
            </a:pPr>
            <a:endParaRPr dirty="0"/>
          </a:p>
        </p:txBody>
      </p:sp>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c1b25af046_1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g2c1b25af046_1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a:t>Zwellen, in de knel</a:t>
            </a:r>
            <a:endParaRPr/>
          </a:p>
        </p:txBody>
      </p:sp>
      <p:sp>
        <p:nvSpPr>
          <p:cNvPr id="152" name="Google Shape;15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dirty="0" err="1"/>
              <a:t>Supraspinatus</a:t>
            </a:r>
            <a:r>
              <a:rPr lang="nl-NL" dirty="0"/>
              <a:t> tussen tussen het dak (</a:t>
            </a:r>
            <a:r>
              <a:rPr lang="nl-NL" dirty="0" err="1"/>
              <a:t>acromion</a:t>
            </a:r>
            <a:r>
              <a:rPr lang="nl-NL" dirty="0"/>
              <a:t>) en de </a:t>
            </a:r>
            <a:r>
              <a:rPr lang="nl-NL" dirty="0" err="1"/>
              <a:t>humerus</a:t>
            </a:r>
            <a:r>
              <a:rPr lang="nl-NL" dirty="0"/>
              <a:t>. </a:t>
            </a:r>
            <a:r>
              <a:rPr lang="nl-NL" dirty="0" err="1"/>
              <a:t>Tendinopathie</a:t>
            </a:r>
            <a:r>
              <a:rPr lang="nl-NL" dirty="0"/>
              <a:t> van deze pees komt nog vaker voor dan de bursitis.</a:t>
            </a:r>
            <a:endParaRPr dirty="0"/>
          </a:p>
        </p:txBody>
      </p:sp>
      <p:sp>
        <p:nvSpPr>
          <p:cNvPr id="159" name="Google Shape;15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dirty="0"/>
              <a:t>Kraakbeen wordt zachter, dunner en brozer waardoor bot op bot ontstaat met verharding, vervorming en ontsteking.</a:t>
            </a:r>
            <a:endParaRPr dirty="0"/>
          </a:p>
        </p:txBody>
      </p:sp>
      <p:sp>
        <p:nvSpPr>
          <p:cNvPr id="174" name="Google Shape;17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dirty="0">
                <a:solidFill>
                  <a:srgbClr val="373636"/>
                </a:solidFill>
                <a:latin typeface="Arial"/>
                <a:ea typeface="Arial"/>
                <a:cs typeface="Arial"/>
                <a:sym typeface="Arial"/>
              </a:rPr>
              <a:t>Gekenmerkt door een </a:t>
            </a:r>
            <a:r>
              <a:rPr lang="nl-NL" b="1" dirty="0">
                <a:solidFill>
                  <a:srgbClr val="373636"/>
                </a:solidFill>
                <a:latin typeface="Arial"/>
                <a:ea typeface="Arial"/>
                <a:cs typeface="Arial"/>
                <a:sym typeface="Arial"/>
              </a:rPr>
              <a:t>progressieve beperking</a:t>
            </a:r>
            <a:r>
              <a:rPr lang="nl-NL" dirty="0">
                <a:solidFill>
                  <a:srgbClr val="373636"/>
                </a:solidFill>
                <a:latin typeface="Arial"/>
                <a:ea typeface="Arial"/>
                <a:cs typeface="Arial"/>
                <a:sym typeface="Arial"/>
              </a:rPr>
              <a:t> van zowel de </a:t>
            </a:r>
            <a:r>
              <a:rPr lang="nl-NL" b="1" dirty="0">
                <a:solidFill>
                  <a:srgbClr val="373636"/>
                </a:solidFill>
                <a:latin typeface="Arial"/>
                <a:ea typeface="Arial"/>
                <a:cs typeface="Arial"/>
                <a:sym typeface="Arial"/>
              </a:rPr>
              <a:t>actieve als passieve glenohumerale bewegingen</a:t>
            </a:r>
            <a:r>
              <a:rPr lang="nl-NL" dirty="0">
                <a:solidFill>
                  <a:srgbClr val="373636"/>
                </a:solidFill>
                <a:latin typeface="Arial"/>
                <a:ea typeface="Arial"/>
                <a:cs typeface="Arial"/>
                <a:sym typeface="Arial"/>
              </a:rPr>
              <a:t> (m.n. </a:t>
            </a:r>
            <a:r>
              <a:rPr lang="nl-NL" dirty="0" err="1">
                <a:solidFill>
                  <a:srgbClr val="373636"/>
                </a:solidFill>
                <a:latin typeface="Arial"/>
                <a:ea typeface="Arial"/>
                <a:cs typeface="Arial"/>
                <a:sym typeface="Arial"/>
              </a:rPr>
              <a:t>exorotatie</a:t>
            </a:r>
            <a:r>
              <a:rPr lang="nl-NL" dirty="0">
                <a:solidFill>
                  <a:srgbClr val="373636"/>
                </a:solidFill>
                <a:latin typeface="Arial"/>
                <a:ea typeface="Arial"/>
                <a:cs typeface="Arial"/>
                <a:sym typeface="Arial"/>
              </a:rPr>
              <a:t>).</a:t>
            </a:r>
            <a:endParaRPr dirty="0">
              <a:solidFill>
                <a:srgbClr val="373636"/>
              </a:solidFill>
              <a:latin typeface="Arial"/>
              <a:ea typeface="Arial"/>
              <a:cs typeface="Arial"/>
              <a:sym typeface="Arial"/>
            </a:endParaRPr>
          </a:p>
          <a:p>
            <a:pPr marL="0" lvl="0" indent="0" algn="l" rtl="0">
              <a:spcBef>
                <a:spcPts val="0"/>
              </a:spcBef>
              <a:spcAft>
                <a:spcPts val="0"/>
              </a:spcAft>
              <a:buNone/>
            </a:pPr>
            <a:endParaRPr dirty="0">
              <a:solidFill>
                <a:srgbClr val="373636"/>
              </a:solidFill>
              <a:latin typeface="Arial"/>
              <a:ea typeface="Arial"/>
              <a:cs typeface="Arial"/>
              <a:sym typeface="Arial"/>
            </a:endParaRPr>
          </a:p>
          <a:p>
            <a:pPr marL="0" lvl="0" indent="0" algn="l" rtl="0">
              <a:spcBef>
                <a:spcPts val="0"/>
              </a:spcBef>
              <a:spcAft>
                <a:spcPts val="0"/>
              </a:spcAft>
              <a:buNone/>
            </a:pPr>
            <a:r>
              <a:rPr lang="nl-NL" dirty="0">
                <a:solidFill>
                  <a:srgbClr val="373636"/>
                </a:solidFill>
                <a:latin typeface="Arial"/>
                <a:ea typeface="Arial"/>
                <a:cs typeface="Arial"/>
                <a:sym typeface="Arial"/>
              </a:rPr>
              <a:t>Ontstaat door een </a:t>
            </a:r>
            <a:r>
              <a:rPr lang="nl-NL" b="1" dirty="0">
                <a:solidFill>
                  <a:srgbClr val="373636"/>
                </a:solidFill>
                <a:latin typeface="Arial"/>
                <a:ea typeface="Arial"/>
                <a:cs typeface="Arial"/>
                <a:sym typeface="Arial"/>
              </a:rPr>
              <a:t>immuunrespons</a:t>
            </a:r>
            <a:r>
              <a:rPr lang="nl-NL" dirty="0">
                <a:solidFill>
                  <a:srgbClr val="373636"/>
                </a:solidFill>
                <a:latin typeface="Arial"/>
                <a:ea typeface="Arial"/>
                <a:cs typeface="Arial"/>
                <a:sym typeface="Arial"/>
              </a:rPr>
              <a:t> gevolgd door een (</a:t>
            </a:r>
            <a:r>
              <a:rPr lang="nl-NL" b="1" dirty="0">
                <a:solidFill>
                  <a:srgbClr val="373636"/>
                </a:solidFill>
                <a:latin typeface="Arial"/>
                <a:ea typeface="Arial"/>
                <a:cs typeface="Arial"/>
                <a:sym typeface="Arial"/>
              </a:rPr>
              <a:t>meestal</a:t>
            </a:r>
            <a:r>
              <a:rPr lang="nl-NL" dirty="0">
                <a:solidFill>
                  <a:srgbClr val="373636"/>
                </a:solidFill>
                <a:latin typeface="Arial"/>
                <a:ea typeface="Arial"/>
                <a:cs typeface="Arial"/>
                <a:sym typeface="Arial"/>
              </a:rPr>
              <a:t> </a:t>
            </a:r>
            <a:r>
              <a:rPr lang="nl-NL" b="1" dirty="0" err="1">
                <a:solidFill>
                  <a:srgbClr val="373636"/>
                </a:solidFill>
                <a:latin typeface="Arial"/>
                <a:ea typeface="Arial"/>
                <a:cs typeface="Arial"/>
                <a:sym typeface="Arial"/>
              </a:rPr>
              <a:t>idiopatische</a:t>
            </a:r>
            <a:r>
              <a:rPr lang="nl-NL" dirty="0">
                <a:solidFill>
                  <a:srgbClr val="373636"/>
                </a:solidFill>
                <a:latin typeface="Arial"/>
                <a:ea typeface="Arial"/>
                <a:cs typeface="Arial"/>
                <a:sym typeface="Arial"/>
              </a:rPr>
              <a:t> of </a:t>
            </a:r>
            <a:r>
              <a:rPr lang="nl-NL" b="1" dirty="0">
                <a:solidFill>
                  <a:srgbClr val="373636"/>
                </a:solidFill>
                <a:latin typeface="Arial"/>
                <a:ea typeface="Arial"/>
                <a:cs typeface="Arial"/>
                <a:sym typeface="Arial"/>
              </a:rPr>
              <a:t>soms traumatische</a:t>
            </a:r>
            <a:r>
              <a:rPr lang="nl-NL" dirty="0">
                <a:solidFill>
                  <a:srgbClr val="373636"/>
                </a:solidFill>
                <a:latin typeface="Arial"/>
                <a:ea typeface="Arial"/>
                <a:cs typeface="Arial"/>
                <a:sym typeface="Arial"/>
              </a:rPr>
              <a:t>) </a:t>
            </a:r>
            <a:r>
              <a:rPr lang="nl-NL" b="1" dirty="0">
                <a:solidFill>
                  <a:srgbClr val="373636"/>
                </a:solidFill>
                <a:latin typeface="Arial"/>
                <a:ea typeface="Arial"/>
                <a:cs typeface="Arial"/>
                <a:sym typeface="Arial"/>
              </a:rPr>
              <a:t>inflammatie</a:t>
            </a:r>
            <a:r>
              <a:rPr lang="nl-NL" dirty="0">
                <a:solidFill>
                  <a:srgbClr val="373636"/>
                </a:solidFill>
                <a:latin typeface="Arial"/>
                <a:ea typeface="Arial"/>
                <a:cs typeface="Arial"/>
                <a:sym typeface="Arial"/>
              </a:rPr>
              <a:t>. Denken dat het komt doordat de schouder niet kan bewegen of niet meer durft te bewegen.</a:t>
            </a:r>
            <a:endParaRPr dirty="0">
              <a:solidFill>
                <a:srgbClr val="373636"/>
              </a:solidFill>
              <a:latin typeface="Arial"/>
              <a:ea typeface="Arial"/>
              <a:cs typeface="Arial"/>
              <a:sym typeface="Arial"/>
            </a:endParaRPr>
          </a:p>
          <a:p>
            <a:pPr marL="0" lvl="0" indent="0" algn="l" rtl="0">
              <a:spcBef>
                <a:spcPts val="0"/>
              </a:spcBef>
              <a:spcAft>
                <a:spcPts val="0"/>
              </a:spcAft>
              <a:buNone/>
            </a:pPr>
            <a:endParaRPr sz="1350" dirty="0">
              <a:solidFill>
                <a:srgbClr val="373636"/>
              </a:solidFill>
              <a:latin typeface="Arial"/>
              <a:ea typeface="Arial"/>
              <a:cs typeface="Arial"/>
              <a:sym typeface="Arial"/>
            </a:endParaRPr>
          </a:p>
        </p:txBody>
      </p:sp>
      <p:sp>
        <p:nvSpPr>
          <p:cNvPr id="182" name="Google Shape;18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c1b25af046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g2c1b25af046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nl-NL" dirty="0"/>
              <a:t>Bij </a:t>
            </a:r>
            <a:r>
              <a:rPr lang="nl-NL" dirty="0" err="1"/>
              <a:t>patiënten</a:t>
            </a:r>
            <a:r>
              <a:rPr lang="nl-NL" dirty="0"/>
              <a:t> met een </a:t>
            </a:r>
            <a:r>
              <a:rPr lang="nl-NL" dirty="0" err="1"/>
              <a:t>subacromiaal</a:t>
            </a:r>
            <a:r>
              <a:rPr lang="nl-NL" dirty="0"/>
              <a:t> pijnsyndroom lijken </a:t>
            </a:r>
            <a:r>
              <a:rPr lang="nl-NL" dirty="0" err="1"/>
              <a:t>corticosteroïden</a:t>
            </a:r>
            <a:r>
              <a:rPr lang="nl-NL" dirty="0"/>
              <a:t> </a:t>
            </a:r>
            <a:r>
              <a:rPr lang="nl-NL" b="1" dirty="0"/>
              <a:t>niet alleen een lokaal, maar ook een systemisch effect te hebben op de gewrichtspijn</a:t>
            </a:r>
            <a:r>
              <a:rPr lang="nl-NL" dirty="0"/>
              <a:t>. In een dubbelblinde RCT bleek </a:t>
            </a:r>
            <a:r>
              <a:rPr lang="nl-NL" b="1" dirty="0"/>
              <a:t>intramusculaire </a:t>
            </a:r>
            <a:r>
              <a:rPr lang="nl-NL" b="1" dirty="0" err="1"/>
              <a:t>corticosteroïdinjectie</a:t>
            </a:r>
            <a:r>
              <a:rPr lang="nl-NL" b="1" dirty="0"/>
              <a:t> in de </a:t>
            </a:r>
            <a:r>
              <a:rPr lang="nl-NL" b="1" dirty="0" err="1"/>
              <a:t>gluteusmusculatuur</a:t>
            </a:r>
            <a:r>
              <a:rPr lang="nl-NL" b="1" dirty="0"/>
              <a:t> vergelijkbaar effectief als injectie in de </a:t>
            </a:r>
            <a:r>
              <a:rPr lang="nl-NL" b="1" dirty="0" err="1"/>
              <a:t>subacromiale</a:t>
            </a:r>
            <a:r>
              <a:rPr lang="nl-NL" b="1" dirty="0"/>
              <a:t> </a:t>
            </a:r>
            <a:r>
              <a:rPr lang="nl-NL" b="1" dirty="0" err="1"/>
              <a:t>bursa</a:t>
            </a:r>
            <a:r>
              <a:rPr lang="nl-NL" dirty="0"/>
              <a:t>. </a:t>
            </a:r>
          </a:p>
          <a:p>
            <a:pPr marL="0" lvl="0" indent="0" algn="l" rtl="0">
              <a:spcBef>
                <a:spcPts val="0"/>
              </a:spcBef>
              <a:spcAft>
                <a:spcPts val="0"/>
              </a:spcAft>
              <a:buClr>
                <a:schemeClr val="dk1"/>
              </a:buClr>
              <a:buSzPts val="1200"/>
              <a:buFont typeface="Calibri"/>
              <a:buNone/>
            </a:pPr>
            <a:endParaRPr lang="nl-NL" dirty="0"/>
          </a:p>
          <a:p>
            <a:pPr marL="0" lvl="0" indent="0" algn="l" rtl="0">
              <a:spcBef>
                <a:spcPts val="0"/>
              </a:spcBef>
              <a:spcAft>
                <a:spcPts val="0"/>
              </a:spcAft>
              <a:buClr>
                <a:schemeClr val="dk1"/>
              </a:buClr>
              <a:buSzPts val="1200"/>
              <a:buFont typeface="Calibri"/>
              <a:buNone/>
            </a:pPr>
            <a:r>
              <a:rPr lang="nl-NL" dirty="0"/>
              <a:t>Pijn heeft te maken van inflammatie bv </a:t>
            </a:r>
            <a:r>
              <a:rPr lang="nl-NL" dirty="0" err="1"/>
              <a:t>bursa</a:t>
            </a:r>
            <a:r>
              <a:rPr lang="nl-NL" dirty="0"/>
              <a:t>/</a:t>
            </a:r>
            <a:r>
              <a:rPr lang="nl-NL" dirty="0" err="1"/>
              <a:t>tendon</a:t>
            </a:r>
            <a:r>
              <a:rPr lang="nl-NL" dirty="0"/>
              <a:t>/artrose waarmee je met prednison de ontsteking remt (ook systemisch effect)</a:t>
            </a:r>
            <a:endParaRPr dirty="0"/>
          </a:p>
        </p:txBody>
      </p:sp>
      <p:sp>
        <p:nvSpPr>
          <p:cNvPr id="191" name="Google Shape;191;g2c1b25af046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98" name="Google Shape;198;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1200" b="0" i="0">
                <a:solidFill>
                  <a:schemeClr val="dk1"/>
                </a:solidFill>
                <a:latin typeface="Calibri"/>
                <a:ea typeface="Calibri"/>
                <a:cs typeface="Calibri"/>
                <a:sym typeface="Calibri"/>
              </a:rPr>
              <a:t>Herhaal desgewenst </a:t>
            </a:r>
            <a:r>
              <a:rPr lang="nl-NL" sz="1200" b="1" i="0">
                <a:solidFill>
                  <a:schemeClr val="dk1"/>
                </a:solidFill>
              </a:rPr>
              <a:t>na 2 tot 4 weken</a:t>
            </a:r>
            <a:r>
              <a:rPr lang="nl-NL" sz="1200" b="0" i="0">
                <a:solidFill>
                  <a:schemeClr val="dk1"/>
                </a:solidFill>
                <a:latin typeface="Calibri"/>
                <a:ea typeface="Calibri"/>
                <a:cs typeface="Calibri"/>
                <a:sym typeface="Calibri"/>
              </a:rPr>
              <a:t>. </a:t>
            </a:r>
            <a:br>
              <a:rPr lang="nl-NL" sz="1200" b="0" i="0">
                <a:solidFill>
                  <a:schemeClr val="dk1"/>
                </a:solidFill>
                <a:latin typeface="Calibri"/>
                <a:ea typeface="Calibri"/>
                <a:cs typeface="Calibri"/>
                <a:sym typeface="Calibri"/>
              </a:rPr>
            </a:br>
            <a:r>
              <a:rPr lang="nl-NL" sz="1200" b="0" i="0">
                <a:solidFill>
                  <a:schemeClr val="dk1"/>
                </a:solidFill>
                <a:latin typeface="Calibri"/>
                <a:ea typeface="Calibri"/>
                <a:cs typeface="Calibri"/>
                <a:sym typeface="Calibri"/>
              </a:rPr>
              <a:t>Het is </a:t>
            </a:r>
            <a:r>
              <a:rPr lang="nl-NL" sz="1200" b="1" i="0">
                <a:solidFill>
                  <a:schemeClr val="dk1"/>
                </a:solidFill>
              </a:rPr>
              <a:t>niet te verwachten dat meer dan 2 injecties bij 1 episode van schouderklachten effectief zijn</a:t>
            </a:r>
            <a:r>
              <a:rPr lang="nl-NL" sz="1200" i="0">
                <a:solidFill>
                  <a:schemeClr val="dk1"/>
                </a:solidFill>
              </a:rPr>
              <a:t>.</a:t>
            </a:r>
            <a:endParaRPr/>
          </a:p>
        </p:txBody>
      </p:sp>
      <p:sp>
        <p:nvSpPr>
          <p:cNvPr id="205" name="Google Shape;20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H</a:t>
            </a:r>
            <a:r>
              <a:rPr lang="nl-NL" sz="1200" b="0" i="0">
                <a:solidFill>
                  <a:schemeClr val="dk1"/>
                </a:solidFill>
                <a:latin typeface="Calibri"/>
                <a:ea typeface="Calibri"/>
                <a:cs typeface="Calibri"/>
                <a:sym typeface="Calibri"/>
              </a:rPr>
              <a:t>angt waarschijnlijk samen met </a:t>
            </a:r>
            <a:r>
              <a:rPr lang="nl-NL" sz="1200" b="1" i="0">
                <a:solidFill>
                  <a:schemeClr val="dk1"/>
                </a:solidFill>
              </a:rPr>
              <a:t>lekkage van het steroïd in het subcutane weefsel </a:t>
            </a:r>
            <a:r>
              <a:rPr lang="nl-NL"/>
              <a:t>waardoor de dermis en epidermis dunner worden. Dit wordt veroorzaakt door een </a:t>
            </a:r>
            <a:r>
              <a:rPr lang="nl-NL" b="1"/>
              <a:t>afname in het aantal en de grootte van adipocyten</a:t>
            </a:r>
            <a:r>
              <a:rPr lang="nl-NL"/>
              <a:t>, samen met een </a:t>
            </a:r>
            <a:r>
              <a:rPr lang="nl-NL" b="1"/>
              <a:t>verminderde collageenproductie</a:t>
            </a:r>
            <a:r>
              <a:rPr lang="nl-NL"/>
              <a:t>.</a:t>
            </a:r>
            <a:endParaRPr/>
          </a:p>
          <a:p>
            <a:pPr marL="0" lvl="0" indent="0" algn="l" rtl="0">
              <a:spcBef>
                <a:spcPts val="0"/>
              </a:spcBef>
              <a:spcAft>
                <a:spcPts val="0"/>
              </a:spcAft>
              <a:buNone/>
            </a:pPr>
            <a:r>
              <a:rPr lang="nl-NL" b="1"/>
              <a:t>W</a:t>
            </a:r>
            <a:r>
              <a:rPr lang="nl-NL" sz="1200" b="1" i="0">
                <a:solidFill>
                  <a:schemeClr val="dk1"/>
                </a:solidFill>
              </a:rPr>
              <a:t>aarschijnlijker</a:t>
            </a:r>
            <a:r>
              <a:rPr lang="nl-NL" sz="1200" b="0" i="0">
                <a:solidFill>
                  <a:schemeClr val="dk1"/>
                </a:solidFill>
                <a:latin typeface="Calibri"/>
                <a:ea typeface="Calibri"/>
                <a:cs typeface="Calibri"/>
                <a:sym typeface="Calibri"/>
              </a:rPr>
              <a:t> bij injecties </a:t>
            </a:r>
            <a:r>
              <a:rPr lang="nl-NL" sz="1200" b="1" i="0">
                <a:solidFill>
                  <a:schemeClr val="dk1"/>
                </a:solidFill>
              </a:rPr>
              <a:t>in kleine gewrichten</a:t>
            </a:r>
            <a:r>
              <a:rPr lang="nl-NL"/>
              <a:t> omdat </a:t>
            </a:r>
            <a:r>
              <a:rPr lang="nl-NL" sz="1200" b="0" i="0">
                <a:solidFill>
                  <a:schemeClr val="dk1"/>
                </a:solidFill>
                <a:latin typeface="Calibri"/>
                <a:ea typeface="Calibri"/>
                <a:cs typeface="Calibri"/>
                <a:sym typeface="Calibri"/>
              </a:rPr>
              <a:t>het </a:t>
            </a:r>
            <a:r>
              <a:rPr lang="nl-NL" sz="1200" b="1" i="0">
                <a:solidFill>
                  <a:schemeClr val="dk1"/>
                </a:solidFill>
              </a:rPr>
              <a:t>subcutane weefsel dunner is dan bij grotere gewrichte</a:t>
            </a:r>
            <a:r>
              <a:rPr lang="nl-NL" b="1"/>
              <a:t>n</a:t>
            </a:r>
            <a:r>
              <a:rPr lang="nl-NL" sz="1200" b="0" i="0">
                <a:solidFill>
                  <a:schemeClr val="dk1"/>
                </a:solidFill>
                <a:latin typeface="Calibri"/>
                <a:ea typeface="Calibri"/>
                <a:cs typeface="Calibri"/>
                <a:sym typeface="Calibri"/>
              </a:rPr>
              <a:t>.</a:t>
            </a:r>
            <a:endParaRPr/>
          </a:p>
        </p:txBody>
      </p:sp>
      <p:sp>
        <p:nvSpPr>
          <p:cNvPr id="212" name="Google Shape;21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Bijwerking/contra-indicatie naaldenangst.</a:t>
            </a:r>
            <a:endParaRPr/>
          </a:p>
          <a:p>
            <a:pPr marL="0" lvl="0" indent="0" algn="l" rtl="0">
              <a:spcBef>
                <a:spcPts val="0"/>
              </a:spcBef>
              <a:spcAft>
                <a:spcPts val="0"/>
              </a:spcAft>
              <a:buNone/>
            </a:pPr>
            <a:r>
              <a:rPr lang="nl-NL" b="1"/>
              <a:t>Vasovagale reactie</a:t>
            </a:r>
            <a:r>
              <a:rPr lang="nl-NL"/>
              <a:t> → laat je niet leiden door de patiënt.</a:t>
            </a:r>
            <a:endParaRPr/>
          </a:p>
          <a:p>
            <a:pPr marL="0" lvl="0" indent="0" algn="l" rtl="0">
              <a:spcBef>
                <a:spcPts val="0"/>
              </a:spcBef>
              <a:spcAft>
                <a:spcPts val="0"/>
              </a:spcAft>
              <a:buNone/>
            </a:pPr>
            <a:endParaRPr/>
          </a:p>
        </p:txBody>
      </p:sp>
      <p:sp>
        <p:nvSpPr>
          <p:cNvPr id="219" name="Google Shape;21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37500"/>
              </a:lnSpc>
              <a:spcBef>
                <a:spcPts val="0"/>
              </a:spcBef>
              <a:spcAft>
                <a:spcPts val="0"/>
              </a:spcAft>
              <a:buClr>
                <a:schemeClr val="dk1"/>
              </a:buClr>
              <a:buSzPts val="1100"/>
              <a:buFont typeface="Arial"/>
              <a:buNone/>
            </a:pPr>
            <a:endParaRPr sz="4150">
              <a:highlight>
                <a:srgbClr val="FFFFFF"/>
              </a:highlight>
              <a:latin typeface="Georgia"/>
              <a:ea typeface="Georgia"/>
              <a:cs typeface="Georgia"/>
              <a:sym typeface="Georgia"/>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0"/>
              </a:spcBef>
              <a:spcAft>
                <a:spcPts val="0"/>
              </a:spcAft>
              <a:buNone/>
            </a:pPr>
            <a:endParaRPr/>
          </a:p>
        </p:txBody>
      </p:sp>
      <p:sp>
        <p:nvSpPr>
          <p:cNvPr id="247" name="Google Shape;2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c1b25af046_1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2c1b25af046_1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g2c1b25af046_1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c1b25af046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c1b25af046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g2c1b25af046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b="1"/>
              <a:t>Evt. lido</a:t>
            </a:r>
            <a:r>
              <a:rPr lang="nl-NL"/>
              <a:t> als iemand veel pijn heeft!</a:t>
            </a:r>
            <a:endParaRPr/>
          </a:p>
        </p:txBody>
      </p:sp>
      <p:sp>
        <p:nvSpPr>
          <p:cNvPr id="255" name="Google Shape;25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a:t>Ook leerzaam </a:t>
            </a:r>
            <a:r>
              <a:rPr lang="nl-NL" b="1"/>
              <a:t>observeren</a:t>
            </a:r>
            <a:r>
              <a:rPr lang="nl-NL"/>
              <a:t>! </a:t>
            </a:r>
            <a:endParaRPr/>
          </a:p>
          <a:p>
            <a:pPr marL="0" lvl="0" indent="0" algn="l" rtl="0">
              <a:spcBef>
                <a:spcPts val="0"/>
              </a:spcBef>
              <a:spcAft>
                <a:spcPts val="0"/>
              </a:spcAft>
              <a:buNone/>
            </a:pPr>
            <a:r>
              <a:rPr lang="nl-NL"/>
              <a:t>En </a:t>
            </a:r>
            <a:r>
              <a:rPr lang="nl-NL" b="1"/>
              <a:t>anatomie</a:t>
            </a:r>
            <a:r>
              <a:rPr lang="nl-NL"/>
              <a:t> </a:t>
            </a:r>
            <a:r>
              <a:rPr lang="nl-NL" b="1"/>
              <a:t>bij iedereen net anders</a:t>
            </a:r>
            <a:r>
              <a:rPr lang="nl-NL"/>
              <a:t>.</a:t>
            </a:r>
            <a:endParaRPr/>
          </a:p>
        </p:txBody>
      </p:sp>
      <p:sp>
        <p:nvSpPr>
          <p:cNvPr id="261" name="Google Shape;26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8" name="Google Shape;26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K</a:t>
            </a:r>
            <a:r>
              <a:rPr lang="nl-NL" sz="1200" b="0" i="0">
                <a:solidFill>
                  <a:schemeClr val="dk1"/>
                </a:solidFill>
                <a:latin typeface="Calibri"/>
                <a:ea typeface="Calibri"/>
                <a:cs typeface="Calibri"/>
                <a:sym typeface="Calibri"/>
              </a:rPr>
              <a:t>raakbeen</a:t>
            </a:r>
            <a:r>
              <a:rPr lang="nl-NL"/>
              <a:t> wordt</a:t>
            </a:r>
            <a:r>
              <a:rPr lang="nl-NL" sz="1200" b="0" i="0">
                <a:solidFill>
                  <a:schemeClr val="dk1"/>
                </a:solidFill>
                <a:latin typeface="Calibri"/>
                <a:ea typeface="Calibri"/>
                <a:cs typeface="Calibri"/>
                <a:sym typeface="Calibri"/>
              </a:rPr>
              <a:t> </a:t>
            </a:r>
            <a:r>
              <a:rPr lang="nl-NL" sz="1200" b="1" i="0">
                <a:solidFill>
                  <a:schemeClr val="dk1"/>
                </a:solidFill>
                <a:latin typeface="Calibri"/>
                <a:ea typeface="Calibri"/>
                <a:cs typeface="Calibri"/>
                <a:sym typeface="Calibri"/>
              </a:rPr>
              <a:t>dunner</a:t>
            </a:r>
            <a:r>
              <a:rPr lang="nl-NL" sz="1200" b="0" i="0">
                <a:solidFill>
                  <a:schemeClr val="dk1"/>
                </a:solidFill>
                <a:latin typeface="Calibri"/>
                <a:ea typeface="Calibri"/>
                <a:cs typeface="Calibri"/>
                <a:sym typeface="Calibri"/>
              </a:rPr>
              <a:t>, </a:t>
            </a:r>
            <a:r>
              <a:rPr lang="nl-NL" sz="1200" b="1" i="0">
                <a:solidFill>
                  <a:schemeClr val="dk1"/>
                </a:solidFill>
                <a:latin typeface="Calibri"/>
                <a:ea typeface="Calibri"/>
                <a:cs typeface="Calibri"/>
                <a:sym typeface="Calibri"/>
              </a:rPr>
              <a:t>zachter</a:t>
            </a:r>
            <a:r>
              <a:rPr lang="nl-NL" sz="1200" b="0" i="0">
                <a:solidFill>
                  <a:schemeClr val="dk1"/>
                </a:solidFill>
                <a:latin typeface="Calibri"/>
                <a:ea typeface="Calibri"/>
                <a:cs typeface="Calibri"/>
                <a:sym typeface="Calibri"/>
              </a:rPr>
              <a:t> en </a:t>
            </a:r>
            <a:r>
              <a:rPr lang="nl-NL" sz="1200" b="1" i="0">
                <a:solidFill>
                  <a:schemeClr val="dk1"/>
                </a:solidFill>
                <a:latin typeface="Calibri"/>
                <a:ea typeface="Calibri"/>
                <a:cs typeface="Calibri"/>
                <a:sym typeface="Calibri"/>
              </a:rPr>
              <a:t>brokkelig</a:t>
            </a:r>
            <a:r>
              <a:rPr lang="nl-NL" sz="1200" b="0" i="0">
                <a:solidFill>
                  <a:schemeClr val="dk1"/>
                </a:solidFill>
                <a:latin typeface="Calibri"/>
                <a:ea typeface="Calibri"/>
                <a:cs typeface="Calibri"/>
                <a:sym typeface="Calibri"/>
              </a:rPr>
              <a:t>. Soms </a:t>
            </a:r>
            <a:r>
              <a:rPr lang="nl-NL" sz="1200" b="1" i="0">
                <a:solidFill>
                  <a:schemeClr val="dk1"/>
                </a:solidFill>
              </a:rPr>
              <a:t>verdwijnt</a:t>
            </a:r>
            <a:r>
              <a:rPr lang="nl-NL" sz="1200" b="0" i="0">
                <a:solidFill>
                  <a:schemeClr val="dk1"/>
                </a:solidFill>
                <a:latin typeface="Calibri"/>
                <a:ea typeface="Calibri"/>
                <a:cs typeface="Calibri"/>
                <a:sym typeface="Calibri"/>
              </a:rPr>
              <a:t> het helemaal. Daardoor gaan de botten in het gewricht over elkaar </a:t>
            </a:r>
            <a:r>
              <a:rPr lang="nl-NL" sz="1200" b="1" i="0">
                <a:solidFill>
                  <a:schemeClr val="dk1"/>
                </a:solidFill>
                <a:latin typeface="Calibri"/>
                <a:ea typeface="Calibri"/>
                <a:cs typeface="Calibri"/>
                <a:sym typeface="Calibri"/>
              </a:rPr>
              <a:t>schuren</a:t>
            </a:r>
            <a:r>
              <a:rPr lang="nl-NL" sz="1200" b="0" i="0">
                <a:solidFill>
                  <a:schemeClr val="dk1"/>
                </a:solidFill>
                <a:latin typeface="Calibri"/>
                <a:ea typeface="Calibri"/>
                <a:cs typeface="Calibri"/>
                <a:sym typeface="Calibri"/>
              </a:rPr>
              <a:t>. Ze kunnen dan </a:t>
            </a:r>
            <a:r>
              <a:rPr lang="nl-NL" sz="1200" b="1" i="0">
                <a:solidFill>
                  <a:schemeClr val="dk1"/>
                </a:solidFill>
              </a:rPr>
              <a:t>slijten</a:t>
            </a:r>
            <a:r>
              <a:rPr lang="nl-NL" sz="1200" b="0" i="0">
                <a:solidFill>
                  <a:schemeClr val="dk1"/>
                </a:solidFill>
                <a:latin typeface="Calibri"/>
                <a:ea typeface="Calibri"/>
                <a:cs typeface="Calibri"/>
                <a:sym typeface="Calibri"/>
              </a:rPr>
              <a:t> en van </a:t>
            </a:r>
            <a:r>
              <a:rPr lang="nl-NL" sz="1200" b="1" i="0">
                <a:solidFill>
                  <a:schemeClr val="dk1"/>
                </a:solidFill>
                <a:latin typeface="Calibri"/>
                <a:ea typeface="Calibri"/>
                <a:cs typeface="Calibri"/>
                <a:sym typeface="Calibri"/>
              </a:rPr>
              <a:t>vorm</a:t>
            </a:r>
            <a:r>
              <a:rPr lang="nl-NL" sz="1200" b="0" i="0">
                <a:solidFill>
                  <a:schemeClr val="dk1"/>
                </a:solidFill>
                <a:latin typeface="Calibri"/>
                <a:ea typeface="Calibri"/>
                <a:cs typeface="Calibri"/>
                <a:sym typeface="Calibri"/>
              </a:rPr>
              <a:t> veranderen. Deze slijtage veroorzaakt vaak </a:t>
            </a:r>
            <a:r>
              <a:rPr lang="nl-NL" sz="1200" b="1" i="0">
                <a:solidFill>
                  <a:schemeClr val="dk1"/>
                </a:solidFill>
              </a:rPr>
              <a:t>pijn</a:t>
            </a:r>
            <a:r>
              <a:rPr lang="nl-NL" sz="1200" b="0" i="0">
                <a:solidFill>
                  <a:schemeClr val="dk1"/>
                </a:solidFill>
                <a:latin typeface="Calibri"/>
                <a:ea typeface="Calibri"/>
                <a:cs typeface="Calibri"/>
                <a:sym typeface="Calibri"/>
              </a:rPr>
              <a:t>, en het gewricht </a:t>
            </a:r>
            <a:r>
              <a:rPr lang="nl-NL" sz="1200" b="1" i="0">
                <a:solidFill>
                  <a:schemeClr val="dk1"/>
                </a:solidFill>
              </a:rPr>
              <a:t>beweegt moeilijker</a:t>
            </a:r>
            <a:r>
              <a:rPr lang="nl-NL" sz="1200" b="0" i="0">
                <a:solidFill>
                  <a:schemeClr val="dk1"/>
                </a:solidFill>
                <a:latin typeface="Calibri"/>
                <a:ea typeface="Calibri"/>
                <a:cs typeface="Calibri"/>
                <a:sym typeface="Calibri"/>
              </a:rPr>
              <a:t>.</a:t>
            </a:r>
            <a:endParaRPr/>
          </a:p>
        </p:txBody>
      </p:sp>
      <p:sp>
        <p:nvSpPr>
          <p:cNvPr id="275" name="Google Shape;275;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i="0" dirty="0"/>
              <a:t>Orthopeed: </a:t>
            </a:r>
            <a:r>
              <a:rPr lang="nl-NL" sz="1200" b="0" i="0" u="none" strike="noStrike" cap="none" dirty="0">
                <a:solidFill>
                  <a:schemeClr val="dk1"/>
                </a:solidFill>
                <a:effectLst/>
                <a:latin typeface="Calibri"/>
                <a:ea typeface="Calibri"/>
                <a:cs typeface="Calibri"/>
                <a:sym typeface="Calibri"/>
              </a:rPr>
              <a:t>Indicatie: </a:t>
            </a:r>
            <a:r>
              <a:rPr lang="nl-NL" sz="1200" b="1" i="0" u="none" strike="noStrike" cap="none" dirty="0">
                <a:solidFill>
                  <a:schemeClr val="dk1"/>
                </a:solidFill>
                <a:effectLst/>
                <a:latin typeface="Calibri"/>
                <a:ea typeface="Calibri"/>
                <a:cs typeface="Calibri"/>
                <a:sym typeface="Calibri"/>
              </a:rPr>
              <a:t>pijnlijke</a:t>
            </a:r>
            <a:r>
              <a:rPr lang="nl-NL" sz="1200" b="0" i="0" u="none" strike="noStrike" cap="none" dirty="0">
                <a:solidFill>
                  <a:schemeClr val="dk1"/>
                </a:solidFill>
                <a:effectLst/>
                <a:latin typeface="Calibri"/>
                <a:ea typeface="Calibri"/>
                <a:cs typeface="Calibri"/>
                <a:sym typeface="Calibri"/>
              </a:rPr>
              <a:t> knie met </a:t>
            </a:r>
            <a:r>
              <a:rPr lang="nl-NL" sz="1200" b="1" i="0" u="none" strike="noStrike" cap="none" dirty="0">
                <a:solidFill>
                  <a:schemeClr val="dk1"/>
                </a:solidFill>
                <a:effectLst/>
                <a:latin typeface="Calibri"/>
                <a:ea typeface="Calibri"/>
                <a:cs typeface="Calibri"/>
                <a:sym typeface="Calibri"/>
              </a:rPr>
              <a:t>reactieve </a:t>
            </a:r>
            <a:r>
              <a:rPr lang="nl-NL" sz="1200" b="1" i="0" u="none" strike="noStrike" cap="none" dirty="0" err="1">
                <a:solidFill>
                  <a:schemeClr val="dk1"/>
                </a:solidFill>
                <a:effectLst/>
                <a:latin typeface="Calibri"/>
                <a:ea typeface="Calibri"/>
                <a:cs typeface="Calibri"/>
                <a:sym typeface="Calibri"/>
              </a:rPr>
              <a:t>hydrops</a:t>
            </a:r>
            <a:r>
              <a:rPr lang="nl-NL" sz="1200" b="1" i="0" u="none" strike="noStrike" cap="none" dirty="0">
                <a:solidFill>
                  <a:schemeClr val="dk1"/>
                </a:solidFill>
                <a:effectLst/>
                <a:latin typeface="Calibri"/>
                <a:ea typeface="Calibri"/>
                <a:cs typeface="Calibri"/>
                <a:sym typeface="Calibri"/>
              </a:rPr>
              <a:t> </a:t>
            </a:r>
            <a:r>
              <a:rPr lang="nl-NL" sz="1200" b="0" i="0" u="none" strike="noStrike" cap="none" dirty="0">
                <a:solidFill>
                  <a:schemeClr val="dk1"/>
                </a:solidFill>
                <a:effectLst/>
                <a:latin typeface="Calibri"/>
                <a:ea typeface="Calibri"/>
                <a:cs typeface="Calibri"/>
                <a:sym typeface="Calibri"/>
              </a:rPr>
              <a:t>want dan werkt de ontstekingsremming het best en leidt het tot reductie zwelling en pijn.</a:t>
            </a:r>
            <a:endParaRPr i="0" dirty="0"/>
          </a:p>
        </p:txBody>
      </p:sp>
      <p:sp>
        <p:nvSpPr>
          <p:cNvPr id="281" name="Google Shape;28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1200" b="0" i="0" u="none" strike="noStrike" cap="none" dirty="0" err="1">
                <a:solidFill>
                  <a:schemeClr val="dk1"/>
                </a:solidFill>
                <a:effectLst/>
                <a:latin typeface="Calibri"/>
                <a:ea typeface="Calibri"/>
                <a:cs typeface="Calibri"/>
                <a:sym typeface="Calibri"/>
              </a:rPr>
              <a:t>Hyaluronzuur</a:t>
            </a:r>
            <a:r>
              <a:rPr lang="nl-NL" sz="1200" b="0" i="0" u="none" strike="noStrike" cap="none" dirty="0">
                <a:solidFill>
                  <a:schemeClr val="dk1"/>
                </a:solidFill>
                <a:effectLst/>
                <a:latin typeface="Calibri"/>
                <a:ea typeface="Calibri"/>
                <a:cs typeface="Calibri"/>
                <a:sym typeface="Calibri"/>
              </a:rPr>
              <a:t> speelt een rol bij de herstelprocessen van kraakbeen.</a:t>
            </a:r>
            <a:endParaRPr lang="nl-NL" dirty="0"/>
          </a:p>
          <a:p>
            <a:pPr marL="0" lvl="0" indent="0" algn="l" rtl="0">
              <a:spcBef>
                <a:spcPts val="0"/>
              </a:spcBef>
              <a:spcAft>
                <a:spcPts val="0"/>
              </a:spcAft>
              <a:buNone/>
            </a:pPr>
            <a:r>
              <a:rPr lang="nl-NL" dirty="0" err="1"/>
              <a:t>Hyalaronzuur</a:t>
            </a:r>
            <a:r>
              <a:rPr lang="nl-NL" dirty="0"/>
              <a:t>: als je ze zet, dezelfde manier. (Patiënten bestellen ze zelf n.a.v. advies orthopeed en worden verwezen naar huisarts.)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nl-NL" b="1" dirty="0"/>
              <a:t>Ik geef altijd 40 mg</a:t>
            </a:r>
            <a:r>
              <a:rPr lang="nl-NL" dirty="0"/>
              <a:t>, maar standaard geeft de keuze.</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r>
              <a:rPr lang="nl-NL" dirty="0"/>
              <a:t>P</a:t>
            </a:r>
            <a:r>
              <a:rPr lang="nl-NL" sz="1200" dirty="0">
                <a:solidFill>
                  <a:schemeClr val="dk1"/>
                </a:solidFill>
                <a:latin typeface="Calibri"/>
                <a:ea typeface="Calibri"/>
                <a:cs typeface="Calibri"/>
                <a:sym typeface="Calibri"/>
              </a:rPr>
              <a:t>ijn niet afgenomen, kraakbeenvolume wel significant afgenomen. </a:t>
            </a:r>
            <a:endParaRPr dirty="0"/>
          </a:p>
          <a:p>
            <a:pPr marL="0" lvl="0" indent="0" algn="l" rtl="0">
              <a:spcBef>
                <a:spcPts val="0"/>
              </a:spcBef>
              <a:spcAft>
                <a:spcPts val="0"/>
              </a:spcAft>
              <a:buNone/>
            </a:pPr>
            <a:endParaRPr dirty="0"/>
          </a:p>
        </p:txBody>
      </p:sp>
      <p:sp>
        <p:nvSpPr>
          <p:cNvPr id="288" name="Google Shape;288;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95" name="Google Shape;295;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a:t>Je ziet in filmpje 2 spuiten echter aspireren van vocht hoeft niet, dus </a:t>
            </a:r>
            <a:r>
              <a:rPr lang="nl-NL" b="1"/>
              <a:t>je hoeft maar 1 spuit te gebruiken</a:t>
            </a:r>
            <a:r>
              <a:rPr lang="nl-NL"/>
              <a:t>. </a:t>
            </a:r>
            <a:endParaRPr/>
          </a:p>
          <a:p>
            <a:pPr marL="0" lvl="0" indent="0" algn="l" rtl="0">
              <a:spcBef>
                <a:spcPts val="0"/>
              </a:spcBef>
              <a:spcAft>
                <a:spcPts val="0"/>
              </a:spcAft>
              <a:buNone/>
            </a:pPr>
            <a:endParaRPr/>
          </a:p>
          <a:p>
            <a:pPr marL="0" lvl="0" indent="0" algn="l" rtl="0">
              <a:spcBef>
                <a:spcPts val="0"/>
              </a:spcBef>
              <a:spcAft>
                <a:spcPts val="0"/>
              </a:spcAft>
              <a:buNone/>
            </a:pPr>
            <a:r>
              <a:rPr lang="nl-NL"/>
              <a:t>Mensen die veel hydrops hebben zou je direct wat kunnen ontlasten door gewrichtsvocht eruit te trekken met een 10 ml spuit en daarna met andere spuit triamcinolon achter te laten (maar het hoeft niet). → Ooit een keer 50ml eruit getrokken bij een patiënt. </a:t>
            </a:r>
            <a:endParaRPr/>
          </a:p>
        </p:txBody>
      </p:sp>
      <p:sp>
        <p:nvSpPr>
          <p:cNvPr id="301" name="Google Shape;30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c1b25af046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g2c1b25af046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g2c1b25af046_0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Het toetje wat ik leuk vond om nog extra te behandelen.</a:t>
            </a:r>
            <a:endParaRPr/>
          </a:p>
        </p:txBody>
      </p:sp>
      <p:sp>
        <p:nvSpPr>
          <p:cNvPr id="335" name="Google Shape;335;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nl-NL" b="1"/>
              <a:t>Vroeger</a:t>
            </a:r>
            <a:r>
              <a:rPr lang="nl-NL"/>
              <a:t> </a:t>
            </a:r>
            <a:r>
              <a:rPr lang="nl-NL" b="1"/>
              <a:t>alleen de optie om naar zkh te verwijzen</a:t>
            </a:r>
            <a:r>
              <a:rPr lang="nl-NL"/>
              <a:t> voor injectie heup. Echter nu ook mogelijkheden in de huisartsenpraktijk.</a:t>
            </a:r>
            <a:endParaRPr/>
          </a:p>
        </p:txBody>
      </p:sp>
      <p:sp>
        <p:nvSpPr>
          <p:cNvPr id="349" name="Google Shape;349;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nl-NL"/>
              <a:t>Een andere RCT, waarin werd gekeken naar het </a:t>
            </a:r>
            <a:r>
              <a:rPr lang="nl-NL" b="1"/>
              <a:t>lokale effect van corticosteroïdinjecties</a:t>
            </a:r>
            <a:r>
              <a:rPr lang="nl-NL"/>
              <a:t> bij het trochanterpijnsyndroom, geeft </a:t>
            </a:r>
            <a:r>
              <a:rPr lang="nl-NL" b="1"/>
              <a:t>eveneens aanwijzingen voor zo’n systemisch effect</a:t>
            </a:r>
            <a:r>
              <a:rPr lang="nl-NL"/>
              <a:t>. Patiënten die naast het trochanterpijnsyndroom ook heupartrose of lagerugklachten hadden, gaven </a:t>
            </a:r>
            <a:r>
              <a:rPr lang="nl-NL" b="1"/>
              <a:t>eenzelfde of zelfs grotere pijnvermindering</a:t>
            </a:r>
            <a:r>
              <a:rPr lang="nl-NL"/>
              <a:t> aan.</a:t>
            </a:r>
            <a:endParaRPr/>
          </a:p>
          <a:p>
            <a:pPr marL="0" lvl="0" indent="0" algn="l" rtl="0">
              <a:spcBef>
                <a:spcPts val="0"/>
              </a:spcBef>
              <a:spcAft>
                <a:spcPts val="0"/>
              </a:spcAft>
              <a:buNone/>
            </a:pPr>
            <a:endParaRPr/>
          </a:p>
        </p:txBody>
      </p:sp>
      <p:sp>
        <p:nvSpPr>
          <p:cNvPr id="356" name="Google Shape;356;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a:t>12 weken dus pijnvermindering</a:t>
            </a:r>
            <a:br>
              <a:rPr lang="nl-NL"/>
            </a:br>
            <a:r>
              <a:rPr lang="nl-NL"/>
              <a:t>Intra-articulair: </a:t>
            </a:r>
            <a:r>
              <a:rPr lang="nl-NL" b="1"/>
              <a:t>meeste pijnstilling 1e paar weken</a:t>
            </a:r>
            <a:br>
              <a:rPr lang="nl-NL"/>
            </a:br>
            <a:r>
              <a:rPr lang="nl-NL"/>
              <a:t>Intramusculair </a:t>
            </a:r>
            <a:r>
              <a:rPr lang="nl-NL" b="1"/>
              <a:t>vooral in de laatste helft van de 12 weken de meeste pijnstilling</a:t>
            </a:r>
            <a:r>
              <a:rPr lang="nl-NL"/>
              <a:t>.</a:t>
            </a:r>
            <a:endParaRPr/>
          </a:p>
          <a:p>
            <a:pPr marL="0" lvl="0" indent="0" algn="l" rtl="0">
              <a:spcBef>
                <a:spcPts val="0"/>
              </a:spcBef>
              <a:spcAft>
                <a:spcPts val="0"/>
              </a:spcAft>
              <a:buClr>
                <a:schemeClr val="dk1"/>
              </a:buClr>
              <a:buFont typeface="Arial"/>
              <a:buNone/>
            </a:pPr>
            <a:endParaRPr/>
          </a:p>
          <a:p>
            <a:pPr marL="0" lvl="0" indent="0" algn="l" rtl="0">
              <a:spcBef>
                <a:spcPts val="0"/>
              </a:spcBef>
              <a:spcAft>
                <a:spcPts val="0"/>
              </a:spcAft>
              <a:buNone/>
            </a:pPr>
            <a:endParaRPr/>
          </a:p>
        </p:txBody>
      </p:sp>
      <p:sp>
        <p:nvSpPr>
          <p:cNvPr id="390" name="Google Shape;39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18"/>
        <p:cNvGrpSpPr/>
        <p:nvPr/>
      </p:nvGrpSpPr>
      <p:grpSpPr>
        <a:xfrm>
          <a:off x="0" y="0"/>
          <a:ext cx="0" cy="0"/>
          <a:chOff x="0" y="0"/>
          <a:chExt cx="0" cy="0"/>
        </a:xfrm>
      </p:grpSpPr>
      <p:sp>
        <p:nvSpPr>
          <p:cNvPr id="19" name="Google Shape;19;p42"/>
          <p:cNvSpPr txBox="1">
            <a:spLocks noGrp="1"/>
          </p:cNvSpPr>
          <p:nvPr>
            <p:ph type="ctrTitle"/>
          </p:nvPr>
        </p:nvSpPr>
        <p:spPr>
          <a:xfrm>
            <a:off x="2417779" y="802298"/>
            <a:ext cx="8637073" cy="2541431"/>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dk1"/>
              </a:buClr>
              <a:buSzPts val="6600"/>
              <a:buFont typeface="Gill Sans"/>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42"/>
          <p:cNvSpPr txBox="1">
            <a:spLocks noGrp="1"/>
          </p:cNvSpPr>
          <p:nvPr>
            <p:ph type="subTitle" idx="1"/>
          </p:nvPr>
        </p:nvSpPr>
        <p:spPr>
          <a:xfrm>
            <a:off x="2417780" y="3531204"/>
            <a:ext cx="8637072"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1000"/>
              </a:spcBef>
              <a:spcAft>
                <a:spcPts val="0"/>
              </a:spcAft>
              <a:buSzPts val="1800"/>
              <a:buNone/>
              <a:defRPr sz="1800" b="0" cap="none">
                <a:solidFill>
                  <a:schemeClr val="dk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a:endParaRPr/>
          </a:p>
        </p:txBody>
      </p:sp>
      <p:sp>
        <p:nvSpPr>
          <p:cNvPr id="21" name="Google Shape;21;p42"/>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2"/>
          <p:cNvSpPr txBox="1">
            <a:spLocks noGrp="1"/>
          </p:cNvSpPr>
          <p:nvPr>
            <p:ph type="ftr" idx="11"/>
          </p:nvPr>
        </p:nvSpPr>
        <p:spPr>
          <a:xfrm>
            <a:off x="2416500" y="329307"/>
            <a:ext cx="4973915"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2"/>
          <p:cNvSpPr txBox="1">
            <a:spLocks noGrp="1"/>
          </p:cNvSpPr>
          <p:nvPr>
            <p:ph type="sldNum" idx="12"/>
          </p:nvPr>
        </p:nvSpPr>
        <p:spPr>
          <a:xfrm>
            <a:off x="1437664"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24" name="Google Shape;24;p42"/>
          <p:cNvCxnSpPr/>
          <p:nvPr/>
        </p:nvCxnSpPr>
        <p:spPr>
          <a:xfrm>
            <a:off x="2417780" y="3528542"/>
            <a:ext cx="863707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25"/>
        <p:cNvGrpSpPr/>
        <p:nvPr/>
      </p:nvGrpSpPr>
      <p:grpSpPr>
        <a:xfrm>
          <a:off x="0" y="0"/>
          <a:ext cx="0" cy="0"/>
          <a:chOff x="0" y="0"/>
          <a:chExt cx="0" cy="0"/>
        </a:xfrm>
      </p:grpSpPr>
      <p:sp>
        <p:nvSpPr>
          <p:cNvPr id="26" name="Google Shape;26;p43"/>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3"/>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28" name="Google Shape;28;p43"/>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3"/>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3"/>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31" name="Google Shape;31;p43"/>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houd van twee" type="twoObj">
  <p:cSld name="TWO_OBJECTS">
    <p:spTree>
      <p:nvGrpSpPr>
        <p:cNvPr id="1" name="Shape 32"/>
        <p:cNvGrpSpPr/>
        <p:nvPr/>
      </p:nvGrpSpPr>
      <p:grpSpPr>
        <a:xfrm>
          <a:off x="0" y="0"/>
          <a:ext cx="0" cy="0"/>
          <a:chOff x="0" y="0"/>
          <a:chExt cx="0" cy="0"/>
        </a:xfrm>
      </p:grpSpPr>
      <p:sp>
        <p:nvSpPr>
          <p:cNvPr id="33" name="Google Shape;33;p44"/>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4"/>
          <p:cNvSpPr txBox="1">
            <a:spLocks noGrp="1"/>
          </p:cNvSpPr>
          <p:nvPr>
            <p:ph type="body" idx="1"/>
          </p:nvPr>
        </p:nvSpPr>
        <p:spPr>
          <a:xfrm>
            <a:off x="1447331" y="2010878"/>
            <a:ext cx="4645152" cy="344859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5" name="Google Shape;35;p44"/>
          <p:cNvSpPr txBox="1">
            <a:spLocks noGrp="1"/>
          </p:cNvSpPr>
          <p:nvPr>
            <p:ph type="body" idx="2"/>
          </p:nvPr>
        </p:nvSpPr>
        <p:spPr>
          <a:xfrm>
            <a:off x="6413771" y="2017343"/>
            <a:ext cx="4645152" cy="344152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6" name="Google Shape;36;p44"/>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4"/>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39" name="Google Shape;39;p44"/>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ekop" type="secHead">
  <p:cSld name="SECTION_HEADER">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1454239" y="1756130"/>
            <a:ext cx="8643154" cy="1887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Gill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1454239" y="3806195"/>
            <a:ext cx="8630446"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1000"/>
              </a:spcBef>
              <a:spcAft>
                <a:spcPts val="0"/>
              </a:spcAft>
              <a:buSzPts val="1800"/>
              <a:buNone/>
              <a:defRPr sz="1800">
                <a:solidFill>
                  <a:schemeClr val="dk1"/>
                </a:solidFill>
              </a:defRPr>
            </a:lvl1pPr>
            <a:lvl2pPr marL="914400" lvl="1" indent="-228600" algn="l">
              <a:lnSpc>
                <a:spcPct val="120000"/>
              </a:lnSpc>
              <a:spcBef>
                <a:spcPts val="500"/>
              </a:spcBef>
              <a:spcAft>
                <a:spcPts val="0"/>
              </a:spcAft>
              <a:buSzPts val="1800"/>
              <a:buNone/>
              <a:defRPr sz="1800">
                <a:solidFill>
                  <a:srgbClr val="888888"/>
                </a:solidFill>
              </a:defRPr>
            </a:lvl2pPr>
            <a:lvl3pPr marL="1371600" lvl="2" indent="-228600" algn="l">
              <a:lnSpc>
                <a:spcPct val="120000"/>
              </a:lnSpc>
              <a:spcBef>
                <a:spcPts val="500"/>
              </a:spcBef>
              <a:spcAft>
                <a:spcPts val="0"/>
              </a:spcAft>
              <a:buSzPts val="1800"/>
              <a:buNone/>
              <a:defRPr sz="1800">
                <a:solidFill>
                  <a:srgbClr val="888888"/>
                </a:solidFill>
              </a:defRPr>
            </a:lvl3pPr>
            <a:lvl4pPr marL="1828800" lvl="3" indent="-228600" algn="l">
              <a:lnSpc>
                <a:spcPct val="120000"/>
              </a:lnSpc>
              <a:spcBef>
                <a:spcPts val="500"/>
              </a:spcBef>
              <a:spcAft>
                <a:spcPts val="0"/>
              </a:spcAft>
              <a:buSzPts val="1600"/>
              <a:buNone/>
              <a:defRPr sz="1600">
                <a:solidFill>
                  <a:srgbClr val="888888"/>
                </a:solidFill>
              </a:defRPr>
            </a:lvl4pPr>
            <a:lvl5pPr marL="2286000" lvl="4" indent="-228600" algn="l">
              <a:lnSpc>
                <a:spcPct val="120000"/>
              </a:lnSpc>
              <a:spcBef>
                <a:spcPts val="500"/>
              </a:spcBef>
              <a:spcAft>
                <a:spcPts val="0"/>
              </a:spcAft>
              <a:buSzPts val="1600"/>
              <a:buNone/>
              <a:defRPr sz="1600">
                <a:solidFill>
                  <a:srgbClr val="888888"/>
                </a:solidFill>
              </a:defRPr>
            </a:lvl5pPr>
            <a:lvl6pPr marL="2743200" lvl="5" indent="-228600" algn="l">
              <a:lnSpc>
                <a:spcPct val="120000"/>
              </a:lnSpc>
              <a:spcBef>
                <a:spcPts val="500"/>
              </a:spcBef>
              <a:spcAft>
                <a:spcPts val="0"/>
              </a:spcAft>
              <a:buSzPts val="1600"/>
              <a:buNone/>
              <a:defRPr sz="1600">
                <a:solidFill>
                  <a:srgbClr val="888888"/>
                </a:solidFill>
              </a:defRPr>
            </a:lvl6pPr>
            <a:lvl7pPr marL="3200400" lvl="6" indent="-228600" algn="l">
              <a:lnSpc>
                <a:spcPct val="120000"/>
              </a:lnSpc>
              <a:spcBef>
                <a:spcPts val="500"/>
              </a:spcBef>
              <a:spcAft>
                <a:spcPts val="0"/>
              </a:spcAft>
              <a:buSzPts val="1600"/>
              <a:buNone/>
              <a:defRPr sz="1600">
                <a:solidFill>
                  <a:srgbClr val="888888"/>
                </a:solidFill>
              </a:defRPr>
            </a:lvl7pPr>
            <a:lvl8pPr marL="3657600" lvl="7" indent="-228600" algn="l">
              <a:lnSpc>
                <a:spcPct val="120000"/>
              </a:lnSpc>
              <a:spcBef>
                <a:spcPts val="500"/>
              </a:spcBef>
              <a:spcAft>
                <a:spcPts val="0"/>
              </a:spcAft>
              <a:buSzPts val="1600"/>
              <a:buNone/>
              <a:defRPr sz="1600">
                <a:solidFill>
                  <a:srgbClr val="888888"/>
                </a:solidFill>
              </a:defRPr>
            </a:lvl8pPr>
            <a:lvl9pPr marL="4114800" lvl="8" indent="-228600" algn="l">
              <a:lnSpc>
                <a:spcPct val="120000"/>
              </a:lnSpc>
              <a:spcBef>
                <a:spcPts val="500"/>
              </a:spcBef>
              <a:spcAft>
                <a:spcPts val="0"/>
              </a:spcAft>
              <a:buSzPts val="1600"/>
              <a:buNone/>
              <a:defRPr sz="1600">
                <a:solidFill>
                  <a:srgbClr val="888888"/>
                </a:solidFill>
              </a:defRPr>
            </a:lvl9pPr>
          </a:lstStyle>
          <a:p>
            <a:endParaRPr/>
          </a:p>
        </p:txBody>
      </p:sp>
      <p:sp>
        <p:nvSpPr>
          <p:cNvPr id="43" name="Google Shape;43;p45"/>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5"/>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5"/>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46" name="Google Shape;46;p45"/>
          <p:cNvCxnSpPr/>
          <p:nvPr/>
        </p:nvCxnSpPr>
        <p:spPr>
          <a:xfrm>
            <a:off x="1454239" y="3804985"/>
            <a:ext cx="863044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elijking" type="twoTxTwoObj">
  <p:cSld name="TWO_OBJECTS_WITH_TEXT">
    <p:spTree>
      <p:nvGrpSpPr>
        <p:cNvPr id="1" name="Shape 47"/>
        <p:cNvGrpSpPr/>
        <p:nvPr/>
      </p:nvGrpSpPr>
      <p:grpSpPr>
        <a:xfrm>
          <a:off x="0" y="0"/>
          <a:ext cx="0" cy="0"/>
          <a:chOff x="0" y="0"/>
          <a:chExt cx="0" cy="0"/>
        </a:xfrm>
      </p:grpSpPr>
      <p:sp>
        <p:nvSpPr>
          <p:cNvPr id="48" name="Google Shape;48;p46"/>
          <p:cNvSpPr txBox="1">
            <a:spLocks noGrp="1"/>
          </p:cNvSpPr>
          <p:nvPr>
            <p:ph type="title"/>
          </p:nvPr>
        </p:nvSpPr>
        <p:spPr>
          <a:xfrm>
            <a:off x="1447191" y="804163"/>
            <a:ext cx="9607661" cy="10563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46"/>
          <p:cNvSpPr txBox="1">
            <a:spLocks noGrp="1"/>
          </p:cNvSpPr>
          <p:nvPr>
            <p:ph type="body" idx="1"/>
          </p:nvPr>
        </p:nvSpPr>
        <p:spPr>
          <a:xfrm>
            <a:off x="1447191" y="2019549"/>
            <a:ext cx="4645152"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200"/>
              <a:buNone/>
              <a:defRPr sz="22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50" name="Google Shape;50;p46"/>
          <p:cNvSpPr txBox="1">
            <a:spLocks noGrp="1"/>
          </p:cNvSpPr>
          <p:nvPr>
            <p:ph type="body" idx="2"/>
          </p:nvPr>
        </p:nvSpPr>
        <p:spPr>
          <a:xfrm>
            <a:off x="1447191" y="2824269"/>
            <a:ext cx="4645152" cy="264445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51" name="Google Shape;51;p46"/>
          <p:cNvSpPr txBox="1">
            <a:spLocks noGrp="1"/>
          </p:cNvSpPr>
          <p:nvPr>
            <p:ph type="body" idx="3"/>
          </p:nvPr>
        </p:nvSpPr>
        <p:spPr>
          <a:xfrm>
            <a:off x="6412362" y="2023003"/>
            <a:ext cx="4645152"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200"/>
              <a:buNone/>
              <a:defRPr sz="22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52" name="Google Shape;52;p46"/>
          <p:cNvSpPr txBox="1">
            <a:spLocks noGrp="1"/>
          </p:cNvSpPr>
          <p:nvPr>
            <p:ph type="body" idx="4"/>
          </p:nvPr>
        </p:nvSpPr>
        <p:spPr>
          <a:xfrm>
            <a:off x="6412362" y="2821491"/>
            <a:ext cx="4645152" cy="2637371"/>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53" name="Google Shape;53;p46"/>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46"/>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6"/>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56" name="Google Shape;56;p46"/>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lleen titel" type="titleOnly">
  <p:cSld name="TITLE_ONLY">
    <p:spTree>
      <p:nvGrpSpPr>
        <p:cNvPr id="1" name="Shape 57"/>
        <p:cNvGrpSpPr/>
        <p:nvPr/>
      </p:nvGrpSpPr>
      <p:grpSpPr>
        <a:xfrm>
          <a:off x="0" y="0"/>
          <a:ext cx="0" cy="0"/>
          <a:chOff x="0" y="0"/>
          <a:chExt cx="0" cy="0"/>
        </a:xfrm>
      </p:grpSpPr>
      <p:sp>
        <p:nvSpPr>
          <p:cNvPr id="58" name="Google Shape;58;p47"/>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7"/>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47"/>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62" name="Google Shape;62;p47"/>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g" type="blank">
  <p:cSld name="BLANK">
    <p:spTree>
      <p:nvGrpSpPr>
        <p:cNvPr id="1" name="Shape 63"/>
        <p:cNvGrpSpPr/>
        <p:nvPr/>
      </p:nvGrpSpPr>
      <p:grpSpPr>
        <a:xfrm>
          <a:off x="0" y="0"/>
          <a:ext cx="0" cy="0"/>
          <a:chOff x="0" y="0"/>
          <a:chExt cx="0" cy="0"/>
        </a:xfrm>
      </p:grpSpPr>
      <p:sp>
        <p:nvSpPr>
          <p:cNvPr id="64" name="Google Shape;64;p48"/>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8"/>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oud met bijschrift" type="objTx">
  <p:cSld name="OBJECT_WITH_CAPTION_TEXT">
    <p:spTree>
      <p:nvGrpSpPr>
        <p:cNvPr id="1" name="Shape 67"/>
        <p:cNvGrpSpPr/>
        <p:nvPr/>
      </p:nvGrpSpPr>
      <p:grpSpPr>
        <a:xfrm>
          <a:off x="0" y="0"/>
          <a:ext cx="0" cy="0"/>
          <a:chOff x="0" y="0"/>
          <a:chExt cx="0" cy="0"/>
        </a:xfrm>
      </p:grpSpPr>
      <p:sp>
        <p:nvSpPr>
          <p:cNvPr id="68" name="Google Shape;68;p49"/>
          <p:cNvSpPr txBox="1">
            <a:spLocks noGrp="1"/>
          </p:cNvSpPr>
          <p:nvPr>
            <p:ph type="title"/>
          </p:nvPr>
        </p:nvSpPr>
        <p:spPr>
          <a:xfrm>
            <a:off x="1444671" y="798973"/>
            <a:ext cx="3273099"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Gill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49"/>
          <p:cNvSpPr txBox="1">
            <a:spLocks noGrp="1"/>
          </p:cNvSpPr>
          <p:nvPr>
            <p:ph type="body" idx="1"/>
          </p:nvPr>
        </p:nvSpPr>
        <p:spPr>
          <a:xfrm>
            <a:off x="5043714" y="798974"/>
            <a:ext cx="6012470" cy="4658826"/>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70" name="Google Shape;70;p49"/>
          <p:cNvSpPr txBox="1">
            <a:spLocks noGrp="1"/>
          </p:cNvSpPr>
          <p:nvPr>
            <p:ph type="body" idx="2"/>
          </p:nvPr>
        </p:nvSpPr>
        <p:spPr>
          <a:xfrm>
            <a:off x="1444671" y="3205491"/>
            <a:ext cx="3275013" cy="224818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71" name="Google Shape;71;p49"/>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74" name="Google Shape;74;p49"/>
          <p:cNvCxnSpPr/>
          <p:nvPr/>
        </p:nvCxnSpPr>
        <p:spPr>
          <a:xfrm>
            <a:off x="1448280" y="3205491"/>
            <a:ext cx="326949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fbeelding met bijschrift" type="picTx">
  <p:cSld name="PICTURE_WITH_CAPTION_TEXT">
    <p:spTree>
      <p:nvGrpSpPr>
        <p:cNvPr id="1" name="Shape 75"/>
        <p:cNvGrpSpPr/>
        <p:nvPr/>
      </p:nvGrpSpPr>
      <p:grpSpPr>
        <a:xfrm>
          <a:off x="0" y="0"/>
          <a:ext cx="0" cy="0"/>
          <a:chOff x="0" y="0"/>
          <a:chExt cx="0" cy="0"/>
        </a:xfrm>
      </p:grpSpPr>
      <p:grpSp>
        <p:nvGrpSpPr>
          <p:cNvPr id="76" name="Google Shape;76;p50"/>
          <p:cNvGrpSpPr/>
          <p:nvPr/>
        </p:nvGrpSpPr>
        <p:grpSpPr>
          <a:xfrm>
            <a:off x="7477387" y="482170"/>
            <a:ext cx="4074533" cy="5149101"/>
            <a:chOff x="7477387" y="482170"/>
            <a:chExt cx="4074533" cy="5149101"/>
          </a:xfrm>
        </p:grpSpPr>
        <p:sp>
          <p:nvSpPr>
            <p:cNvPr id="77" name="Google Shape;77;p50"/>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dist="228600" dir="4740000" sx="98000" sy="98000" algn="tl" rotWithShape="0">
                <a:srgbClr val="000000">
                  <a:alpha val="3372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0"/>
            <p:cNvSpPr/>
            <p:nvPr/>
          </p:nvSpPr>
          <p:spPr>
            <a:xfrm>
              <a:off x="7790446" y="812506"/>
              <a:ext cx="3450289" cy="4466452"/>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 name="Google Shape;79;p50"/>
          <p:cNvSpPr txBox="1">
            <a:spLocks noGrp="1"/>
          </p:cNvSpPr>
          <p:nvPr>
            <p:ph type="title"/>
          </p:nvPr>
        </p:nvSpPr>
        <p:spPr>
          <a:xfrm>
            <a:off x="1451206" y="1129513"/>
            <a:ext cx="5532328"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Gill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0"/>
          <p:cNvSpPr>
            <a:spLocks noGrp="1"/>
          </p:cNvSpPr>
          <p:nvPr>
            <p:ph type="pic" idx="2"/>
          </p:nvPr>
        </p:nvSpPr>
        <p:spPr>
          <a:xfrm>
            <a:off x="8124389" y="1122542"/>
            <a:ext cx="2791171" cy="3866327"/>
          </a:xfrm>
          <a:prstGeom prst="rect">
            <a:avLst/>
          </a:prstGeom>
          <a:solidFill>
            <a:srgbClr val="D8D8D8"/>
          </a:solidFill>
          <a:ln>
            <a:noFill/>
          </a:ln>
        </p:spPr>
      </p:sp>
      <p:sp>
        <p:nvSpPr>
          <p:cNvPr id="81" name="Google Shape;81;p50"/>
          <p:cNvSpPr txBox="1">
            <a:spLocks noGrp="1"/>
          </p:cNvSpPr>
          <p:nvPr>
            <p:ph type="body" idx="1"/>
          </p:nvPr>
        </p:nvSpPr>
        <p:spPr>
          <a:xfrm>
            <a:off x="1450329" y="3145992"/>
            <a:ext cx="5524404" cy="200374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None/>
              <a:defRPr sz="18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82" name="Google Shape;82;p50"/>
          <p:cNvSpPr txBox="1">
            <a:spLocks noGrp="1"/>
          </p:cNvSpPr>
          <p:nvPr>
            <p:ph type="dt" idx="10"/>
          </p:nvPr>
        </p:nvSpPr>
        <p:spPr>
          <a:xfrm>
            <a:off x="1447382" y="5469856"/>
            <a:ext cx="5527351" cy="32012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0"/>
          <p:cNvSpPr txBox="1">
            <a:spLocks noGrp="1"/>
          </p:cNvSpPr>
          <p:nvPr>
            <p:ph type="ftr" idx="11"/>
          </p:nvPr>
        </p:nvSpPr>
        <p:spPr>
          <a:xfrm>
            <a:off x="1447382" y="318640"/>
            <a:ext cx="5541004" cy="3209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50"/>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85" name="Google Shape;85;p50"/>
          <p:cNvCxnSpPr/>
          <p:nvPr/>
        </p:nvCxnSpPr>
        <p:spPr>
          <a:xfrm>
            <a:off x="1447382" y="3143605"/>
            <a:ext cx="5527351"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en verticale tekst" type="vertTx">
  <p:cSld name="VERTICAL_TEXT">
    <p:spTree>
      <p:nvGrpSpPr>
        <p:cNvPr id="1" name="Shape 86"/>
        <p:cNvGrpSpPr/>
        <p:nvPr/>
      </p:nvGrpSpPr>
      <p:grpSpPr>
        <a:xfrm>
          <a:off x="0" y="0"/>
          <a:ext cx="0" cy="0"/>
          <a:chOff x="0" y="0"/>
          <a:chExt cx="0" cy="0"/>
        </a:xfrm>
      </p:grpSpPr>
      <p:sp>
        <p:nvSpPr>
          <p:cNvPr id="87" name="Google Shape;87;p51"/>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51"/>
          <p:cNvSpPr txBox="1">
            <a:spLocks noGrp="1"/>
          </p:cNvSpPr>
          <p:nvPr>
            <p:ph type="body" idx="1"/>
          </p:nvPr>
        </p:nvSpPr>
        <p:spPr>
          <a:xfrm rot="5400000">
            <a:off x="4527910" y="-1060599"/>
            <a:ext cx="3450613" cy="960327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89" name="Google Shape;89;p51"/>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1"/>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51"/>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92" name="Google Shape;92;p51"/>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_TITLE_AND_VERTICAL_TEXT">
    <p:spTree>
      <p:nvGrpSpPr>
        <p:cNvPr id="1" name="Shape 93"/>
        <p:cNvGrpSpPr/>
        <p:nvPr/>
      </p:nvGrpSpPr>
      <p:grpSpPr>
        <a:xfrm>
          <a:off x="0" y="0"/>
          <a:ext cx="0" cy="0"/>
          <a:chOff x="0" y="0"/>
          <a:chExt cx="0" cy="0"/>
        </a:xfrm>
      </p:grpSpPr>
      <p:sp>
        <p:nvSpPr>
          <p:cNvPr id="94" name="Google Shape;94;p52"/>
          <p:cNvSpPr txBox="1">
            <a:spLocks noGrp="1"/>
          </p:cNvSpPr>
          <p:nvPr>
            <p:ph type="title"/>
          </p:nvPr>
        </p:nvSpPr>
        <p:spPr>
          <a:xfrm rot="5400000">
            <a:off x="7917038" y="2321047"/>
            <a:ext cx="4659889" cy="161574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52"/>
          <p:cNvSpPr txBox="1">
            <a:spLocks noGrp="1"/>
          </p:cNvSpPr>
          <p:nvPr>
            <p:ph type="body" idx="1"/>
          </p:nvPr>
        </p:nvSpPr>
        <p:spPr>
          <a:xfrm rot="5400000">
            <a:off x="3029143" y="-785498"/>
            <a:ext cx="4659889" cy="782883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96" name="Google Shape;96;p52"/>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52"/>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52"/>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cxnSp>
        <p:nvCxnSpPr>
          <p:cNvPr id="99" name="Google Shape;99;p52"/>
          <p:cNvCxnSpPr/>
          <p:nvPr/>
        </p:nvCxnSpPr>
        <p:spPr>
          <a:xfrm>
            <a:off x="9439111" y="798973"/>
            <a:ext cx="0" cy="4659889"/>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EBE9E6"/>
            </a:gs>
            <a:gs pos="100000">
              <a:srgbClr val="C9C5C0"/>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41"/>
          <p:cNvSpPr/>
          <p:nvPr/>
        </p:nvSpPr>
        <p:spPr>
          <a:xfrm>
            <a:off x="0" y="2019476"/>
            <a:ext cx="12192000" cy="4105941"/>
          </a:xfrm>
          <a:prstGeom prst="rect">
            <a:avLst/>
          </a:prstGeom>
          <a:gradFill>
            <a:gsLst>
              <a:gs pos="0">
                <a:srgbClr val="DFDBD5">
                  <a:alpha val="0"/>
                </a:srgbClr>
              </a:gs>
              <a:gs pos="100000">
                <a:schemeClr val="lt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Google Shape;11;p41"/>
          <p:cNvPicPr preferRelativeResize="0"/>
          <p:nvPr/>
        </p:nvPicPr>
        <p:blipFill rotWithShape="1">
          <a:blip r:embed="rId13">
            <a:alphaModFix/>
          </a:blip>
          <a:srcRect t="1538" b="-1538"/>
          <a:stretch/>
        </p:blipFill>
        <p:spPr>
          <a:xfrm>
            <a:off x="0" y="6126480"/>
            <a:ext cx="12192000" cy="742950"/>
          </a:xfrm>
          <a:prstGeom prst="rect">
            <a:avLst/>
          </a:prstGeom>
          <a:noFill/>
          <a:ln>
            <a:noFill/>
          </a:ln>
        </p:spPr>
      </p:pic>
      <p:sp>
        <p:nvSpPr>
          <p:cNvPr id="12" name="Google Shape;12;p41"/>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3200"/>
              <a:buFont typeface="Gill Sans"/>
              <a:buNone/>
              <a:defRPr sz="3200" b="0"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41"/>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Gill Sans"/>
                <a:ea typeface="Gill Sans"/>
                <a:cs typeface="Gill Sans"/>
                <a:sym typeface="Gill Sans"/>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Gill Sans"/>
                <a:ea typeface="Gill Sans"/>
                <a:cs typeface="Gill Sans"/>
                <a:sym typeface="Gill Sans"/>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Gill Sans"/>
                <a:ea typeface="Gill Sans"/>
                <a:cs typeface="Gill Sans"/>
                <a:sym typeface="Gill Sans"/>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Gill Sans"/>
                <a:ea typeface="Gill Sans"/>
                <a:cs typeface="Gill Sans"/>
                <a:sym typeface="Gill Sans"/>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9pPr>
          </a:lstStyle>
          <a:p>
            <a:endParaRPr/>
          </a:p>
        </p:txBody>
      </p:sp>
      <p:sp>
        <p:nvSpPr>
          <p:cNvPr id="14" name="Google Shape;14;p41"/>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5" name="Google Shape;15;p41"/>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6" name="Google Shape;16;p41"/>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2800" b="0" i="0" u="none" strike="noStrike" cap="none">
                <a:solidFill>
                  <a:schemeClr val="accent1"/>
                </a:solidFill>
                <a:latin typeface="Gill Sans"/>
                <a:ea typeface="Gill Sans"/>
                <a:cs typeface="Gill Sans"/>
                <a:sym typeface="Gill Sans"/>
              </a:defRPr>
            </a:lvl1pPr>
            <a:lvl2pPr marL="0" marR="0" lvl="1" indent="0" algn="r" rtl="0">
              <a:spcBef>
                <a:spcPts val="0"/>
              </a:spcBef>
              <a:buNone/>
              <a:defRPr sz="2800" b="0" i="0" u="none" strike="noStrike" cap="none">
                <a:solidFill>
                  <a:schemeClr val="accent1"/>
                </a:solidFill>
                <a:latin typeface="Gill Sans"/>
                <a:ea typeface="Gill Sans"/>
                <a:cs typeface="Gill Sans"/>
                <a:sym typeface="Gill Sans"/>
              </a:defRPr>
            </a:lvl2pPr>
            <a:lvl3pPr marL="0" marR="0" lvl="2" indent="0" algn="r" rtl="0">
              <a:spcBef>
                <a:spcPts val="0"/>
              </a:spcBef>
              <a:buNone/>
              <a:defRPr sz="2800" b="0" i="0" u="none" strike="noStrike" cap="none">
                <a:solidFill>
                  <a:schemeClr val="accent1"/>
                </a:solidFill>
                <a:latin typeface="Gill Sans"/>
                <a:ea typeface="Gill Sans"/>
                <a:cs typeface="Gill Sans"/>
                <a:sym typeface="Gill Sans"/>
              </a:defRPr>
            </a:lvl3pPr>
            <a:lvl4pPr marL="0" marR="0" lvl="3" indent="0" algn="r" rtl="0">
              <a:spcBef>
                <a:spcPts val="0"/>
              </a:spcBef>
              <a:buNone/>
              <a:defRPr sz="2800" b="0" i="0" u="none" strike="noStrike" cap="none">
                <a:solidFill>
                  <a:schemeClr val="accent1"/>
                </a:solidFill>
                <a:latin typeface="Gill Sans"/>
                <a:ea typeface="Gill Sans"/>
                <a:cs typeface="Gill Sans"/>
                <a:sym typeface="Gill Sans"/>
              </a:defRPr>
            </a:lvl4pPr>
            <a:lvl5pPr marL="0" marR="0" lvl="4" indent="0" algn="r" rtl="0">
              <a:spcBef>
                <a:spcPts val="0"/>
              </a:spcBef>
              <a:buNone/>
              <a:defRPr sz="2800" b="0" i="0" u="none" strike="noStrike" cap="none">
                <a:solidFill>
                  <a:schemeClr val="accent1"/>
                </a:solidFill>
                <a:latin typeface="Gill Sans"/>
                <a:ea typeface="Gill Sans"/>
                <a:cs typeface="Gill Sans"/>
                <a:sym typeface="Gill Sans"/>
              </a:defRPr>
            </a:lvl5pPr>
            <a:lvl6pPr marL="0" marR="0" lvl="5" indent="0" algn="r" rtl="0">
              <a:spcBef>
                <a:spcPts val="0"/>
              </a:spcBef>
              <a:buNone/>
              <a:defRPr sz="2800" b="0" i="0" u="none" strike="noStrike" cap="none">
                <a:solidFill>
                  <a:schemeClr val="accent1"/>
                </a:solidFill>
                <a:latin typeface="Gill Sans"/>
                <a:ea typeface="Gill Sans"/>
                <a:cs typeface="Gill Sans"/>
                <a:sym typeface="Gill Sans"/>
              </a:defRPr>
            </a:lvl6pPr>
            <a:lvl7pPr marL="0" marR="0" lvl="6" indent="0" algn="r" rtl="0">
              <a:spcBef>
                <a:spcPts val="0"/>
              </a:spcBef>
              <a:buNone/>
              <a:defRPr sz="2800" b="0" i="0" u="none" strike="noStrike" cap="none">
                <a:solidFill>
                  <a:schemeClr val="accent1"/>
                </a:solidFill>
                <a:latin typeface="Gill Sans"/>
                <a:ea typeface="Gill Sans"/>
                <a:cs typeface="Gill Sans"/>
                <a:sym typeface="Gill Sans"/>
              </a:defRPr>
            </a:lvl7pPr>
            <a:lvl8pPr marL="0" marR="0" lvl="7" indent="0" algn="r" rtl="0">
              <a:spcBef>
                <a:spcPts val="0"/>
              </a:spcBef>
              <a:buNone/>
              <a:defRPr sz="2800" b="0" i="0" u="none" strike="noStrike" cap="none">
                <a:solidFill>
                  <a:schemeClr val="accent1"/>
                </a:solidFill>
                <a:latin typeface="Gill Sans"/>
                <a:ea typeface="Gill Sans"/>
                <a:cs typeface="Gill Sans"/>
                <a:sym typeface="Gill Sans"/>
              </a:defRPr>
            </a:lvl8pPr>
            <a:lvl9pPr marL="0" marR="0" lvl="8" indent="0" algn="r" rtl="0">
              <a:spcBef>
                <a:spcPts val="0"/>
              </a:spcBef>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nl-NL"/>
              <a:t>‹nr.›</a:t>
            </a:fld>
            <a:endParaRPr/>
          </a:p>
        </p:txBody>
      </p:sp>
      <p:cxnSp>
        <p:nvCxnSpPr>
          <p:cNvPr id="17" name="Google Shape;17;p41"/>
          <p:cNvCxnSpPr/>
          <p:nvPr/>
        </p:nvCxnSpPr>
        <p:spPr>
          <a:xfrm>
            <a:off x="0" y="6128413"/>
            <a:ext cx="12192000" cy="0"/>
          </a:xfrm>
          <a:prstGeom prst="straightConnector1">
            <a:avLst/>
          </a:prstGeom>
          <a:noFill/>
          <a:ln w="12700" cap="flat" cmpd="sng">
            <a:solidFill>
              <a:srgbClr val="000001">
                <a:alpha val="20000"/>
              </a:srgbClr>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nhg.org/instructiefilm/schouder-subacromiale-injecti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nhg.org/instructiefilm/schouder-intra-articulaire-injecti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nhg.org/instructiefilm/knie-intra-articulaire-injecti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
          <p:cNvSpPr txBox="1">
            <a:spLocks noGrp="1"/>
          </p:cNvSpPr>
          <p:nvPr>
            <p:ph type="ctrTitle"/>
          </p:nvPr>
        </p:nvSpPr>
        <p:spPr>
          <a:xfrm>
            <a:off x="2417779" y="802298"/>
            <a:ext cx="8637073" cy="2541431"/>
          </a:xfrm>
          <a:prstGeom prst="rect">
            <a:avLst/>
          </a:prstGeom>
          <a:noFill/>
          <a:ln>
            <a:noFill/>
          </a:ln>
        </p:spPr>
        <p:txBody>
          <a:bodyPr spcFirstLastPara="1" wrap="square" lIns="91425" tIns="45700" rIns="91425" bIns="0" anchor="b" anchorCtr="0">
            <a:normAutofit fontScale="90000"/>
          </a:bodyPr>
          <a:lstStyle/>
          <a:p>
            <a:pPr marL="0" lvl="0" indent="0" algn="l" rtl="0">
              <a:lnSpc>
                <a:spcPct val="90000"/>
              </a:lnSpc>
              <a:spcBef>
                <a:spcPts val="0"/>
              </a:spcBef>
              <a:spcAft>
                <a:spcPts val="0"/>
              </a:spcAft>
              <a:buClr>
                <a:schemeClr val="dk1"/>
              </a:buClr>
              <a:buSzPct val="100000"/>
              <a:buFont typeface="Gill Sans"/>
              <a:buNone/>
            </a:pPr>
            <a:r>
              <a:rPr lang="nl-NL"/>
              <a:t>CORTICOSTEROÏD- INJECTIES IN </a:t>
            </a:r>
            <a:br>
              <a:rPr lang="nl-NL"/>
            </a:br>
            <a:r>
              <a:rPr lang="nl-NL"/>
              <a:t>DE PRAKTIJK</a:t>
            </a:r>
            <a:endParaRPr/>
          </a:p>
        </p:txBody>
      </p:sp>
      <p:sp>
        <p:nvSpPr>
          <p:cNvPr id="106" name="Google Shape;106;p1"/>
          <p:cNvSpPr txBox="1">
            <a:spLocks noGrp="1"/>
          </p:cNvSpPr>
          <p:nvPr>
            <p:ph type="subTitle" idx="1"/>
          </p:nvPr>
        </p:nvSpPr>
        <p:spPr>
          <a:xfrm>
            <a:off x="2417780" y="3531204"/>
            <a:ext cx="8637072" cy="977621"/>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20000"/>
              </a:lnSpc>
              <a:spcBef>
                <a:spcPts val="0"/>
              </a:spcBef>
              <a:spcAft>
                <a:spcPts val="0"/>
              </a:spcAft>
              <a:buSzPct val="100000"/>
              <a:buNone/>
            </a:pPr>
            <a:r>
              <a:rPr lang="nl-NL"/>
              <a:t>WAAROM EN HOE? </a:t>
            </a:r>
            <a:br>
              <a:rPr lang="nl-NL"/>
            </a:br>
            <a:r>
              <a:rPr lang="nl-NL"/>
              <a:t>EEN PRAKTISCHE HUISARTSEN AANPAK VOOR SCHOUDER, KNIE EN HEUP INJECTIES</a:t>
            </a:r>
            <a:endParaRPr/>
          </a:p>
        </p:txBody>
      </p:sp>
      <p:sp>
        <p:nvSpPr>
          <p:cNvPr id="107" name="Google Shape;107;p1"/>
          <p:cNvSpPr txBox="1"/>
          <p:nvPr/>
        </p:nvSpPr>
        <p:spPr>
          <a:xfrm>
            <a:off x="805543" y="259080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2c1b25af046_1_23"/>
          <p:cNvSpPr txBox="1">
            <a:spLocks noGrp="1"/>
          </p:cNvSpPr>
          <p:nvPr>
            <p:ph type="title"/>
          </p:nvPr>
        </p:nvSpPr>
        <p:spPr>
          <a:xfrm>
            <a:off x="1451579" y="804519"/>
            <a:ext cx="9603300" cy="10491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nl-NL"/>
              <a:t>HUISARTS Thierry Brugts</a:t>
            </a:r>
            <a:br>
              <a:rPr lang="nl-NL"/>
            </a:br>
            <a:r>
              <a:rPr lang="nl-NL"/>
              <a:t>PRAKTIJKHOUDER Terheijden</a:t>
            </a:r>
            <a:endParaRPr/>
          </a:p>
        </p:txBody>
      </p:sp>
      <p:pic>
        <p:nvPicPr>
          <p:cNvPr id="114" name="Google Shape;114;g2c1b25af046_1_23"/>
          <p:cNvPicPr preferRelativeResize="0"/>
          <p:nvPr/>
        </p:nvPicPr>
        <p:blipFill>
          <a:blip r:embed="rId3">
            <a:alphaModFix/>
          </a:blip>
          <a:stretch>
            <a:fillRect/>
          </a:stretch>
        </p:blipFill>
        <p:spPr>
          <a:xfrm>
            <a:off x="1451575" y="1938354"/>
            <a:ext cx="8225826" cy="4022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4200"/>
              <a:t>EINDDOEL</a:t>
            </a:r>
            <a:endParaRPr sz="4200"/>
          </a:p>
        </p:txBody>
      </p:sp>
      <p:sp>
        <p:nvSpPr>
          <p:cNvPr id="121" name="Google Shape;121;p2"/>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2000"/>
              <a:buChar char="•"/>
            </a:pPr>
            <a:r>
              <a:rPr lang="nl-NL"/>
              <a:t>Er gaat hier niemand lunchen zonder dat zij komende maandag zelf de volgende injecties durven te zetten:</a:t>
            </a:r>
            <a:endParaRPr/>
          </a:p>
          <a:p>
            <a:pPr marL="685800" lvl="1" indent="-228600" algn="l" rtl="0">
              <a:lnSpc>
                <a:spcPct val="120000"/>
              </a:lnSpc>
              <a:spcBef>
                <a:spcPts val="500"/>
              </a:spcBef>
              <a:spcAft>
                <a:spcPts val="0"/>
              </a:spcAft>
              <a:buSzPts val="1800"/>
              <a:buChar char="•"/>
            </a:pPr>
            <a:r>
              <a:rPr lang="nl-NL"/>
              <a:t>Subacromiale schouder injectie</a:t>
            </a:r>
            <a:endParaRPr/>
          </a:p>
          <a:p>
            <a:pPr marL="685800" lvl="1" indent="-228600" algn="l" rtl="0">
              <a:lnSpc>
                <a:spcPct val="120000"/>
              </a:lnSpc>
              <a:spcBef>
                <a:spcPts val="500"/>
              </a:spcBef>
              <a:spcAft>
                <a:spcPts val="0"/>
              </a:spcAft>
              <a:buSzPts val="1800"/>
              <a:buChar char="•"/>
            </a:pPr>
            <a:r>
              <a:rPr lang="nl-NL"/>
              <a:t>Intra-articulaire schouder injectie</a:t>
            </a:r>
            <a:endParaRPr/>
          </a:p>
          <a:p>
            <a:pPr marL="685800" lvl="1" indent="-228600" algn="l" rtl="0">
              <a:lnSpc>
                <a:spcPct val="120000"/>
              </a:lnSpc>
              <a:spcBef>
                <a:spcPts val="500"/>
              </a:spcBef>
              <a:spcAft>
                <a:spcPts val="0"/>
              </a:spcAft>
              <a:buSzPts val="1800"/>
              <a:buChar char="•"/>
            </a:pPr>
            <a:r>
              <a:rPr lang="nl-NL"/>
              <a:t>Intra-articulaire knie injectie</a:t>
            </a:r>
            <a:endParaRPr/>
          </a:p>
          <a:p>
            <a:pPr marL="685800" lvl="1" indent="-228600" algn="l" rtl="0">
              <a:lnSpc>
                <a:spcPct val="120000"/>
              </a:lnSpc>
              <a:spcBef>
                <a:spcPts val="500"/>
              </a:spcBef>
              <a:spcAft>
                <a:spcPts val="0"/>
              </a:spcAft>
              <a:buSzPts val="1800"/>
              <a:buChar char="•"/>
            </a:pPr>
            <a:r>
              <a:rPr lang="nl-NL"/>
              <a:t>Intramusculaire heup injectie</a:t>
            </a:r>
            <a:endParaRPr/>
          </a:p>
          <a:p>
            <a:pPr marL="228600" lvl="0" indent="-228600" algn="l" rtl="0">
              <a:spcBef>
                <a:spcPts val="0"/>
              </a:spcBef>
              <a:spcAft>
                <a:spcPts val="0"/>
              </a:spcAft>
              <a:buSzPts val="1800"/>
              <a:buChar char="•"/>
            </a:pPr>
            <a:r>
              <a:rPr lang="nl-NL"/>
              <a:t>Wat is jullie eigen ervaring?</a:t>
            </a:r>
            <a:endParaRPr/>
          </a:p>
          <a:p>
            <a:pPr marL="685800" lvl="1" indent="-114300" algn="l" rtl="0">
              <a:lnSpc>
                <a:spcPct val="120000"/>
              </a:lnSpc>
              <a:spcBef>
                <a:spcPts val="500"/>
              </a:spcBef>
              <a:spcAft>
                <a:spcPts val="0"/>
              </a:spcAft>
              <a:buSzPts val="1800"/>
              <a:buNone/>
            </a:pPr>
            <a:endParaRPr/>
          </a:p>
        </p:txBody>
      </p:sp>
      <p:pic>
        <p:nvPicPr>
          <p:cNvPr id="122" name="Google Shape;122;p2"/>
          <p:cNvPicPr preferRelativeResize="0"/>
          <p:nvPr/>
        </p:nvPicPr>
        <p:blipFill rotWithShape="1">
          <a:blip r:embed="rId3">
            <a:alphaModFix/>
          </a:blip>
          <a:srcRect/>
          <a:stretch/>
        </p:blipFill>
        <p:spPr>
          <a:xfrm>
            <a:off x="5434693" y="2413106"/>
            <a:ext cx="5342164" cy="36801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3"/>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CASUS</a:t>
            </a:r>
            <a:endParaRPr/>
          </a:p>
        </p:txBody>
      </p:sp>
      <p:sp>
        <p:nvSpPr>
          <p:cNvPr id="128" name="Google Shape;128;p3"/>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2000"/>
              <a:buChar char="•"/>
            </a:pPr>
            <a:r>
              <a:rPr lang="nl-NL"/>
              <a:t>Mevrouw Pieters, 55 jaar, bezoekt uw spreekuur voor de derde maal vanwege haar pijnlijke rechterschouder. Drie maanden geleden zag u haar voor het eerst waarbij u de diagnose subacromiaal pijnsyndroom stelde. U adviseerde haar om te starten met pijnstilling en oefentherapie bij de fysiotherapeut. Zes weken later zag u haar terug omdat ze te veel pijn bleef houden. Daarop heeft u een corticosteroïdinjectie in de subacromiale ruimte gezet.</a:t>
            </a:r>
            <a:endParaRPr/>
          </a:p>
          <a:p>
            <a:pPr marL="228600" lvl="0" indent="-101600" algn="l" rtl="0">
              <a:lnSpc>
                <a:spcPct val="120000"/>
              </a:lnSpc>
              <a:spcBef>
                <a:spcPts val="1000"/>
              </a:spcBef>
              <a:spcAft>
                <a:spcPts val="0"/>
              </a:spcAft>
              <a:buSzPts val="20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4"/>
          <p:cNvSpPr txBox="1">
            <a:spLocks noGrp="1"/>
          </p:cNvSpPr>
          <p:nvPr>
            <p:ph type="title"/>
          </p:nvPr>
        </p:nvSpPr>
        <p:spPr>
          <a:xfrm>
            <a:off x="1451579" y="804519"/>
            <a:ext cx="9603300" cy="104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900"/>
              <a:t>DE SCHOUDER: DIAGNOSE STELLEN</a:t>
            </a:r>
            <a:endParaRPr sz="3900"/>
          </a:p>
        </p:txBody>
      </p:sp>
      <p:sp>
        <p:nvSpPr>
          <p:cNvPr id="135" name="Google Shape;135;p4"/>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54000" algn="l" rtl="0">
              <a:lnSpc>
                <a:spcPct val="120000"/>
              </a:lnSpc>
              <a:spcBef>
                <a:spcPts val="0"/>
              </a:spcBef>
              <a:spcAft>
                <a:spcPts val="0"/>
              </a:spcAft>
              <a:buSzPts val="2400"/>
              <a:buChar char="•"/>
            </a:pPr>
            <a:r>
              <a:rPr lang="nl-NL" sz="2400"/>
              <a:t>SAPS en/of GLENOHUMERALE GEWRICHTSKLACHTEN</a:t>
            </a:r>
            <a:endParaRPr sz="2400"/>
          </a:p>
          <a:p>
            <a:pPr marL="685800" lvl="1" indent="-254000" algn="l" rtl="0">
              <a:lnSpc>
                <a:spcPct val="120000"/>
              </a:lnSpc>
              <a:spcBef>
                <a:spcPts val="500"/>
              </a:spcBef>
              <a:spcAft>
                <a:spcPts val="0"/>
              </a:spcAft>
              <a:buSzPts val="2200"/>
              <a:buChar char="•"/>
            </a:pPr>
            <a:r>
              <a:rPr lang="nl-NL" sz="2200" b="1"/>
              <a:t>Subacromiaal pijnsyndroom</a:t>
            </a:r>
            <a:r>
              <a:rPr lang="nl-NL" sz="2200"/>
              <a:t>: bursitis, tendinopathie.</a:t>
            </a:r>
            <a:br>
              <a:rPr lang="nl-NL" sz="2200"/>
            </a:br>
            <a:r>
              <a:rPr lang="nl-NL" sz="2200"/>
              <a:t>→ Pijn en/of bewegingsbeperking bij abductie.</a:t>
            </a:r>
            <a:endParaRPr sz="2200"/>
          </a:p>
          <a:p>
            <a:pPr marL="685800" lvl="1" indent="-247650" algn="l" rtl="0">
              <a:lnSpc>
                <a:spcPct val="120000"/>
              </a:lnSpc>
              <a:spcBef>
                <a:spcPts val="500"/>
              </a:spcBef>
              <a:spcAft>
                <a:spcPts val="0"/>
              </a:spcAft>
              <a:buSzPts val="2100"/>
              <a:buChar char="•"/>
            </a:pPr>
            <a:r>
              <a:rPr lang="nl-NL" sz="2100" b="1"/>
              <a:t>Glenohumerale gewrichtsklachten</a:t>
            </a:r>
            <a:r>
              <a:rPr lang="nl-NL" sz="2100"/>
              <a:t>: frozen shoulder, artrose.</a:t>
            </a:r>
            <a:br>
              <a:rPr lang="nl-NL" sz="2100"/>
            </a:br>
            <a:r>
              <a:rPr lang="nl-NL" sz="2100"/>
              <a:t>→ Pijn en/of bewegingsbeperking bij zowel abductie als exorotatie.</a:t>
            </a:r>
            <a:endParaRPr sz="2200"/>
          </a:p>
          <a:p>
            <a:pPr marL="228600" lvl="0" indent="-101600" algn="l" rtl="0">
              <a:lnSpc>
                <a:spcPct val="120000"/>
              </a:lnSpc>
              <a:spcBef>
                <a:spcPts val="1000"/>
              </a:spcBef>
              <a:spcAft>
                <a:spcPts val="0"/>
              </a:spcAft>
              <a:buSzPts val="2000"/>
              <a:buNone/>
            </a:pPr>
            <a:endParaRPr/>
          </a:p>
          <a:p>
            <a:pPr marL="228600" lvl="0" indent="-101600" algn="l" rtl="0">
              <a:lnSpc>
                <a:spcPct val="120000"/>
              </a:lnSpc>
              <a:spcBef>
                <a:spcPts val="1000"/>
              </a:spcBef>
              <a:spcAft>
                <a:spcPts val="0"/>
              </a:spcAft>
              <a:buSzPts val="20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6"/>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4000"/>
              <a:t>ANATOMIE NORMALE SCHOUDER</a:t>
            </a:r>
            <a:endParaRPr sz="4000"/>
          </a:p>
        </p:txBody>
      </p:sp>
      <p:pic>
        <p:nvPicPr>
          <p:cNvPr id="141" name="Google Shape;141;p6"/>
          <p:cNvPicPr preferRelativeResize="0">
            <a:picLocks noGrp="1"/>
          </p:cNvPicPr>
          <p:nvPr>
            <p:ph type="body" idx="1"/>
          </p:nvPr>
        </p:nvPicPr>
        <p:blipFill rotWithShape="1">
          <a:blip r:embed="rId3">
            <a:alphaModFix/>
          </a:blip>
          <a:srcRect/>
          <a:stretch/>
        </p:blipFill>
        <p:spPr>
          <a:xfrm>
            <a:off x="0" y="1864201"/>
            <a:ext cx="6261600" cy="3756900"/>
          </a:xfrm>
          <a:prstGeom prst="rect">
            <a:avLst/>
          </a:prstGeom>
          <a:noFill/>
          <a:ln>
            <a:noFill/>
          </a:ln>
        </p:spPr>
      </p:pic>
      <p:pic>
        <p:nvPicPr>
          <p:cNvPr id="142" name="Google Shape;142;p6"/>
          <p:cNvPicPr preferRelativeResize="0">
            <a:picLocks noGrp="1"/>
          </p:cNvPicPr>
          <p:nvPr>
            <p:ph type="body" idx="2"/>
          </p:nvPr>
        </p:nvPicPr>
        <p:blipFill rotWithShape="1">
          <a:blip r:embed="rId4">
            <a:alphaModFix/>
          </a:blip>
          <a:srcRect/>
          <a:stretch/>
        </p:blipFill>
        <p:spPr>
          <a:xfrm>
            <a:off x="6261600" y="1864201"/>
            <a:ext cx="5950500" cy="3756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2c1b25af046_1_2"/>
          <p:cNvSpPr txBox="1">
            <a:spLocks noGrp="1"/>
          </p:cNvSpPr>
          <p:nvPr>
            <p:ph type="title"/>
          </p:nvPr>
        </p:nvSpPr>
        <p:spPr>
          <a:xfrm>
            <a:off x="1449217" y="804889"/>
            <a:ext cx="9605700" cy="1059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900"/>
              <a:t>KORT OPFRISSEN: SAPS </a:t>
            </a:r>
            <a:endParaRPr sz="3900"/>
          </a:p>
        </p:txBody>
      </p:sp>
      <p:pic>
        <p:nvPicPr>
          <p:cNvPr id="148" name="Google Shape;148;g2c1b25af046_1_2"/>
          <p:cNvPicPr preferRelativeResize="0">
            <a:picLocks noGrp="1"/>
          </p:cNvPicPr>
          <p:nvPr>
            <p:ph type="body" idx="2"/>
          </p:nvPr>
        </p:nvPicPr>
        <p:blipFill rotWithShape="1">
          <a:blip r:embed="rId3">
            <a:alphaModFix/>
          </a:blip>
          <a:srcRect/>
          <a:stretch/>
        </p:blipFill>
        <p:spPr>
          <a:xfrm>
            <a:off x="6374029" y="1864194"/>
            <a:ext cx="4680900" cy="4191000"/>
          </a:xfrm>
          <a:prstGeom prst="rect">
            <a:avLst/>
          </a:prstGeom>
          <a:noFill/>
          <a:ln>
            <a:noFill/>
          </a:ln>
        </p:spPr>
      </p:pic>
      <p:sp>
        <p:nvSpPr>
          <p:cNvPr id="149" name="Google Shape;149;g2c1b25af046_1_2"/>
          <p:cNvSpPr txBox="1"/>
          <p:nvPr/>
        </p:nvSpPr>
        <p:spPr>
          <a:xfrm>
            <a:off x="1502525" y="1596450"/>
            <a:ext cx="4871400" cy="43197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endParaRPr sz="2100">
              <a:solidFill>
                <a:schemeClr val="dk1"/>
              </a:solidFill>
              <a:latin typeface="Gill Sans"/>
              <a:ea typeface="Gill Sans"/>
              <a:cs typeface="Gill Sans"/>
              <a:sym typeface="Gill Sans"/>
            </a:endParaRPr>
          </a:p>
          <a:p>
            <a:pPr marL="228600" lvl="0" indent="-254000" algn="l" rtl="0">
              <a:lnSpc>
                <a:spcPct val="120000"/>
              </a:lnSpc>
              <a:spcBef>
                <a:spcPts val="0"/>
              </a:spcBef>
              <a:spcAft>
                <a:spcPts val="0"/>
              </a:spcAft>
              <a:buClr>
                <a:schemeClr val="accent1"/>
              </a:buClr>
              <a:buSzPts val="2400"/>
              <a:buChar char="•"/>
            </a:pPr>
            <a:r>
              <a:rPr lang="nl-NL" sz="2100">
                <a:solidFill>
                  <a:schemeClr val="dk1"/>
                </a:solidFill>
                <a:latin typeface="Gill Sans"/>
                <a:ea typeface="Gill Sans"/>
                <a:cs typeface="Gill Sans"/>
                <a:sym typeface="Gill Sans"/>
              </a:rPr>
              <a:t>Spectrum van specifieke subacromiale aandoeningen:</a:t>
            </a:r>
            <a:endParaRPr sz="1900">
              <a:solidFill>
                <a:schemeClr val="dk1"/>
              </a:solidFill>
              <a:latin typeface="Gill Sans"/>
              <a:ea typeface="Gill Sans"/>
              <a:cs typeface="Gill Sans"/>
              <a:sym typeface="Gill Sans"/>
            </a:endParaRPr>
          </a:p>
          <a:p>
            <a:pPr marL="685800" lvl="1" indent="-247650" algn="l" rtl="0">
              <a:lnSpc>
                <a:spcPct val="120000"/>
              </a:lnSpc>
              <a:spcBef>
                <a:spcPts val="500"/>
              </a:spcBef>
              <a:spcAft>
                <a:spcPts val="0"/>
              </a:spcAft>
              <a:buClr>
                <a:schemeClr val="accent1"/>
              </a:buClr>
              <a:buSzPts val="2100"/>
              <a:buChar char="•"/>
            </a:pPr>
            <a:r>
              <a:rPr lang="nl-NL" sz="2100">
                <a:solidFill>
                  <a:schemeClr val="dk1"/>
                </a:solidFill>
                <a:latin typeface="Gill Sans"/>
                <a:ea typeface="Gill Sans"/>
                <a:cs typeface="Gill Sans"/>
                <a:sym typeface="Gill Sans"/>
              </a:rPr>
              <a:t>tendinopathie</a:t>
            </a:r>
            <a:endParaRPr sz="2100">
              <a:solidFill>
                <a:schemeClr val="dk1"/>
              </a:solidFill>
              <a:latin typeface="Gill Sans"/>
              <a:ea typeface="Gill Sans"/>
              <a:cs typeface="Gill Sans"/>
              <a:sym typeface="Gill Sans"/>
            </a:endParaRPr>
          </a:p>
          <a:p>
            <a:pPr marL="685800" lvl="1" indent="-247650" algn="l" rtl="0">
              <a:lnSpc>
                <a:spcPct val="120000"/>
              </a:lnSpc>
              <a:spcBef>
                <a:spcPts val="0"/>
              </a:spcBef>
              <a:spcAft>
                <a:spcPts val="0"/>
              </a:spcAft>
              <a:buClr>
                <a:schemeClr val="dk1"/>
              </a:buClr>
              <a:buSzPts val="2100"/>
              <a:buFont typeface="Gill Sans"/>
              <a:buChar char="•"/>
            </a:pPr>
            <a:r>
              <a:rPr lang="nl-NL" sz="2100">
                <a:solidFill>
                  <a:schemeClr val="dk1"/>
                </a:solidFill>
                <a:latin typeface="Gill Sans"/>
                <a:ea typeface="Gill Sans"/>
                <a:cs typeface="Gill Sans"/>
                <a:sym typeface="Gill Sans"/>
              </a:rPr>
              <a:t>calcificerende tendinopathie</a:t>
            </a:r>
            <a:endParaRPr sz="2100">
              <a:solidFill>
                <a:schemeClr val="dk1"/>
              </a:solidFill>
              <a:latin typeface="Gill Sans"/>
              <a:ea typeface="Gill Sans"/>
              <a:cs typeface="Gill Sans"/>
              <a:sym typeface="Gill Sans"/>
            </a:endParaRPr>
          </a:p>
          <a:p>
            <a:pPr marL="685800" lvl="1" indent="-247650" algn="l" rtl="0">
              <a:lnSpc>
                <a:spcPct val="120000"/>
              </a:lnSpc>
              <a:spcBef>
                <a:spcPts val="0"/>
              </a:spcBef>
              <a:spcAft>
                <a:spcPts val="0"/>
              </a:spcAft>
              <a:buClr>
                <a:schemeClr val="dk1"/>
              </a:buClr>
              <a:buSzPts val="2100"/>
              <a:buFont typeface="Gill Sans"/>
              <a:buChar char="•"/>
            </a:pPr>
            <a:r>
              <a:rPr lang="nl-NL" sz="2100">
                <a:solidFill>
                  <a:schemeClr val="dk1"/>
                </a:solidFill>
                <a:latin typeface="Gill Sans"/>
                <a:ea typeface="Gill Sans"/>
                <a:cs typeface="Gill Sans"/>
                <a:sym typeface="Gill Sans"/>
              </a:rPr>
              <a:t>partiële en volledige peesrupturen</a:t>
            </a:r>
            <a:endParaRPr sz="2100">
              <a:solidFill>
                <a:schemeClr val="dk1"/>
              </a:solidFill>
              <a:latin typeface="Gill Sans"/>
              <a:ea typeface="Gill Sans"/>
              <a:cs typeface="Gill Sans"/>
              <a:sym typeface="Gill Sans"/>
            </a:endParaRPr>
          </a:p>
          <a:p>
            <a:pPr marL="685800" lvl="1" indent="-247650" algn="l" rtl="0">
              <a:lnSpc>
                <a:spcPct val="120000"/>
              </a:lnSpc>
              <a:spcBef>
                <a:spcPts val="0"/>
              </a:spcBef>
              <a:spcAft>
                <a:spcPts val="0"/>
              </a:spcAft>
              <a:buClr>
                <a:schemeClr val="dk1"/>
              </a:buClr>
              <a:buSzPts val="2100"/>
              <a:buFont typeface="Gill Sans"/>
              <a:buChar char="•"/>
            </a:pPr>
            <a:r>
              <a:rPr lang="nl-NL" sz="2100">
                <a:solidFill>
                  <a:schemeClr val="dk1"/>
                </a:solidFill>
                <a:latin typeface="Gill Sans"/>
                <a:ea typeface="Gill Sans"/>
                <a:cs typeface="Gill Sans"/>
                <a:sym typeface="Gill Sans"/>
              </a:rPr>
              <a:t>bursitis.</a:t>
            </a:r>
            <a:endParaRPr sz="2100">
              <a:solidFill>
                <a:schemeClr val="dk1"/>
              </a:solidFill>
              <a:latin typeface="Gill Sans"/>
              <a:ea typeface="Gill Sans"/>
              <a:cs typeface="Gill Sans"/>
              <a:sym typeface="Gill Sans"/>
            </a:endParaRPr>
          </a:p>
          <a:p>
            <a:pPr marL="228600" lvl="0" indent="-266700" algn="l" rtl="0">
              <a:lnSpc>
                <a:spcPct val="120000"/>
              </a:lnSpc>
              <a:spcBef>
                <a:spcPts val="0"/>
              </a:spcBef>
              <a:spcAft>
                <a:spcPts val="0"/>
              </a:spcAft>
              <a:buClr>
                <a:schemeClr val="accent1"/>
              </a:buClr>
              <a:buSzPts val="2400"/>
              <a:buChar char="•"/>
            </a:pPr>
            <a:r>
              <a:rPr lang="nl-NL" sz="2100">
                <a:solidFill>
                  <a:schemeClr val="dk1"/>
                </a:solidFill>
                <a:latin typeface="Gill Sans"/>
                <a:ea typeface="Gill Sans"/>
                <a:cs typeface="Gill Sans"/>
                <a:sym typeface="Gill Sans"/>
              </a:rPr>
              <a:t>80% in huisartsenpraktijk = SAPS.</a:t>
            </a:r>
            <a:endParaRPr sz="2100">
              <a:solidFill>
                <a:schemeClr val="dk1"/>
              </a:solidFill>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8"/>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4100"/>
              <a:t>BURSITIS SCHOUDER</a:t>
            </a:r>
            <a:endParaRPr sz="4100"/>
          </a:p>
        </p:txBody>
      </p:sp>
      <p:pic>
        <p:nvPicPr>
          <p:cNvPr id="155" name="Google Shape;155;p8"/>
          <p:cNvPicPr preferRelativeResize="0">
            <a:picLocks noGrp="1"/>
          </p:cNvPicPr>
          <p:nvPr>
            <p:ph type="body" idx="1"/>
          </p:nvPr>
        </p:nvPicPr>
        <p:blipFill rotWithShape="1">
          <a:blip r:embed="rId3">
            <a:alphaModFix/>
          </a:blip>
          <a:srcRect/>
          <a:stretch/>
        </p:blipFill>
        <p:spPr>
          <a:xfrm>
            <a:off x="1449225" y="1931825"/>
            <a:ext cx="5894700" cy="4161900"/>
          </a:xfrm>
          <a:prstGeom prst="rect">
            <a:avLst/>
          </a:prstGeom>
          <a:noFill/>
          <a:ln>
            <a:noFill/>
          </a:ln>
        </p:spPr>
      </p:pic>
      <p:pic>
        <p:nvPicPr>
          <p:cNvPr id="156" name="Google Shape;156;p8"/>
          <p:cNvPicPr preferRelativeResize="0">
            <a:picLocks noGrp="1"/>
          </p:cNvPicPr>
          <p:nvPr>
            <p:ph type="body" idx="2"/>
          </p:nvPr>
        </p:nvPicPr>
        <p:blipFill rotWithShape="1">
          <a:blip r:embed="rId4">
            <a:alphaModFix/>
          </a:blip>
          <a:srcRect/>
          <a:stretch/>
        </p:blipFill>
        <p:spPr>
          <a:xfrm>
            <a:off x="7343925" y="1931700"/>
            <a:ext cx="3711000" cy="4161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7"/>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800"/>
              <a:t>TENDINITIS OF RUPTUUR SUPRASPINATUS</a:t>
            </a:r>
            <a:endParaRPr sz="3800"/>
          </a:p>
        </p:txBody>
      </p:sp>
      <p:pic>
        <p:nvPicPr>
          <p:cNvPr id="162" name="Google Shape;162;p7"/>
          <p:cNvPicPr preferRelativeResize="0">
            <a:picLocks noGrp="1"/>
          </p:cNvPicPr>
          <p:nvPr>
            <p:ph type="body" idx="2"/>
          </p:nvPr>
        </p:nvPicPr>
        <p:blipFill rotWithShape="1">
          <a:blip r:embed="rId3">
            <a:alphaModFix/>
          </a:blip>
          <a:srcRect/>
          <a:stretch/>
        </p:blipFill>
        <p:spPr>
          <a:xfrm>
            <a:off x="6242050" y="2004275"/>
            <a:ext cx="4812900" cy="3994500"/>
          </a:xfrm>
          <a:prstGeom prst="rect">
            <a:avLst/>
          </a:prstGeom>
          <a:noFill/>
          <a:ln>
            <a:noFill/>
          </a:ln>
        </p:spPr>
      </p:pic>
      <p:sp>
        <p:nvSpPr>
          <p:cNvPr id="163" name="Google Shape;163;p7"/>
          <p:cNvSpPr txBox="1">
            <a:spLocks noGrp="1"/>
          </p:cNvSpPr>
          <p:nvPr>
            <p:ph type="body" idx="1"/>
          </p:nvPr>
        </p:nvSpPr>
        <p:spPr>
          <a:xfrm>
            <a:off x="1447331" y="2010878"/>
            <a:ext cx="4645152" cy="3448595"/>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164" name="Google Shape;164;p7"/>
          <p:cNvPicPr preferRelativeResize="0"/>
          <p:nvPr/>
        </p:nvPicPr>
        <p:blipFill rotWithShape="1">
          <a:blip r:embed="rId4">
            <a:alphaModFix/>
          </a:blip>
          <a:srcRect/>
          <a:stretch/>
        </p:blipFill>
        <p:spPr>
          <a:xfrm>
            <a:off x="1498549" y="1835699"/>
            <a:ext cx="4584200" cy="414208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5"/>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 KORT OPFRISSEN: GLENOHUMERAAL</a:t>
            </a:r>
            <a:endParaRPr/>
          </a:p>
        </p:txBody>
      </p:sp>
      <p:pic>
        <p:nvPicPr>
          <p:cNvPr id="170" name="Google Shape;170;p5"/>
          <p:cNvPicPr preferRelativeResize="0">
            <a:picLocks noGrp="1"/>
          </p:cNvPicPr>
          <p:nvPr>
            <p:ph type="body" idx="1"/>
          </p:nvPr>
        </p:nvPicPr>
        <p:blipFill rotWithShape="1">
          <a:blip r:embed="rId3">
            <a:alphaModFix/>
          </a:blip>
          <a:srcRect/>
          <a:stretch/>
        </p:blipFill>
        <p:spPr>
          <a:xfrm>
            <a:off x="1388296" y="1864194"/>
            <a:ext cx="4985700" cy="4191000"/>
          </a:xfrm>
          <a:prstGeom prst="rect">
            <a:avLst/>
          </a:prstGeom>
          <a:noFill/>
          <a:ln>
            <a:noFill/>
          </a:ln>
        </p:spPr>
      </p:pic>
      <p:pic>
        <p:nvPicPr>
          <p:cNvPr id="171" name="Google Shape;171;p5"/>
          <p:cNvPicPr preferRelativeResize="0">
            <a:picLocks noGrp="1"/>
          </p:cNvPicPr>
          <p:nvPr>
            <p:ph type="body" idx="2"/>
          </p:nvPr>
        </p:nvPicPr>
        <p:blipFill rotWithShape="1">
          <a:blip r:embed="rId4">
            <a:alphaModFix/>
          </a:blip>
          <a:srcRect/>
          <a:stretch/>
        </p:blipFill>
        <p:spPr>
          <a:xfrm>
            <a:off x="6373954" y="1864194"/>
            <a:ext cx="4680900" cy="4191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GLENOHUMERALE AFWIJKINGEN: ARTROSE</a:t>
            </a:r>
            <a:br>
              <a:rPr lang="nl-NL"/>
            </a:br>
            <a:endParaRPr/>
          </a:p>
        </p:txBody>
      </p:sp>
      <p:pic>
        <p:nvPicPr>
          <p:cNvPr id="177" name="Google Shape;177;p9"/>
          <p:cNvPicPr preferRelativeResize="0">
            <a:picLocks noGrp="1"/>
          </p:cNvPicPr>
          <p:nvPr>
            <p:ph type="body" idx="1"/>
          </p:nvPr>
        </p:nvPicPr>
        <p:blipFill rotWithShape="1">
          <a:blip r:embed="rId3">
            <a:alphaModFix/>
          </a:blip>
          <a:srcRect/>
          <a:stretch/>
        </p:blipFill>
        <p:spPr>
          <a:xfrm>
            <a:off x="1449236" y="1864206"/>
            <a:ext cx="3928200" cy="4219200"/>
          </a:xfrm>
          <a:prstGeom prst="rect">
            <a:avLst/>
          </a:prstGeom>
          <a:noFill/>
          <a:ln>
            <a:noFill/>
          </a:ln>
        </p:spPr>
      </p:pic>
      <p:pic>
        <p:nvPicPr>
          <p:cNvPr id="178" name="Google Shape;178;p9"/>
          <p:cNvPicPr preferRelativeResize="0">
            <a:picLocks noGrp="1"/>
          </p:cNvPicPr>
          <p:nvPr>
            <p:ph type="body" idx="2"/>
          </p:nvPr>
        </p:nvPicPr>
        <p:blipFill rotWithShape="1">
          <a:blip r:embed="rId4">
            <a:alphaModFix/>
          </a:blip>
          <a:srcRect/>
          <a:stretch/>
        </p:blipFill>
        <p:spPr>
          <a:xfrm>
            <a:off x="5704693" y="2063110"/>
            <a:ext cx="5055000" cy="3821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0"/>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Gill Sans"/>
              <a:buNone/>
            </a:pPr>
            <a:r>
              <a:rPr lang="nl-NL"/>
              <a:t>GLENOHUMERALE AFWIJKINGEN: FROZEN SHOULDER</a:t>
            </a:r>
            <a:br>
              <a:rPr lang="nl-NL"/>
            </a:br>
            <a:endParaRPr/>
          </a:p>
        </p:txBody>
      </p:sp>
      <p:pic>
        <p:nvPicPr>
          <p:cNvPr id="185" name="Google Shape;185;p10"/>
          <p:cNvPicPr preferRelativeResize="0">
            <a:picLocks noGrp="1"/>
          </p:cNvPicPr>
          <p:nvPr>
            <p:ph type="body" idx="1"/>
          </p:nvPr>
        </p:nvPicPr>
        <p:blipFill rotWithShape="1">
          <a:blip r:embed="rId3">
            <a:alphaModFix/>
          </a:blip>
          <a:srcRect/>
          <a:stretch/>
        </p:blipFill>
        <p:spPr>
          <a:xfrm>
            <a:off x="789075" y="1915475"/>
            <a:ext cx="5624700" cy="4182000"/>
          </a:xfrm>
          <a:prstGeom prst="rect">
            <a:avLst/>
          </a:prstGeom>
          <a:noFill/>
          <a:ln>
            <a:noFill/>
          </a:ln>
        </p:spPr>
      </p:pic>
      <p:sp>
        <p:nvSpPr>
          <p:cNvPr id="186" name="Google Shape;186;p10"/>
          <p:cNvSpPr txBox="1">
            <a:spLocks noGrp="1"/>
          </p:cNvSpPr>
          <p:nvPr>
            <p:ph type="body" idx="2"/>
          </p:nvPr>
        </p:nvSpPr>
        <p:spPr>
          <a:xfrm>
            <a:off x="6413771" y="2017343"/>
            <a:ext cx="4645152" cy="3441520"/>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187" name="Google Shape;187;p10"/>
          <p:cNvPicPr preferRelativeResize="0"/>
          <p:nvPr/>
        </p:nvPicPr>
        <p:blipFill rotWithShape="1">
          <a:blip r:embed="rId4">
            <a:alphaModFix/>
          </a:blip>
          <a:srcRect/>
          <a:stretch/>
        </p:blipFill>
        <p:spPr>
          <a:xfrm>
            <a:off x="6413775" y="1915475"/>
            <a:ext cx="5274803" cy="4182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2c1b25af046_0_38"/>
          <p:cNvSpPr txBox="1">
            <a:spLocks noGrp="1"/>
          </p:cNvSpPr>
          <p:nvPr>
            <p:ph type="title"/>
          </p:nvPr>
        </p:nvSpPr>
        <p:spPr>
          <a:xfrm>
            <a:off x="1451579" y="804519"/>
            <a:ext cx="9603300" cy="104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INDICATIE SCHOUDER INJECTIE</a:t>
            </a:r>
            <a:endParaRPr/>
          </a:p>
        </p:txBody>
      </p:sp>
      <p:sp>
        <p:nvSpPr>
          <p:cNvPr id="194" name="Google Shape;194;g2c1b25af046_0_38"/>
          <p:cNvSpPr txBox="1">
            <a:spLocks noGrp="1"/>
          </p:cNvSpPr>
          <p:nvPr>
            <p:ph type="body" idx="1"/>
          </p:nvPr>
        </p:nvSpPr>
        <p:spPr>
          <a:xfrm>
            <a:off x="1451575" y="1596450"/>
            <a:ext cx="9603300" cy="38700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None/>
            </a:pPr>
            <a:endParaRPr sz="1900"/>
          </a:p>
          <a:p>
            <a:pPr marL="228600" lvl="0" indent="-298450" algn="l" rtl="0">
              <a:lnSpc>
                <a:spcPct val="120000"/>
              </a:lnSpc>
              <a:spcBef>
                <a:spcPts val="1000"/>
              </a:spcBef>
              <a:spcAft>
                <a:spcPts val="0"/>
              </a:spcAft>
              <a:buSzPts val="3100"/>
              <a:buChar char="•"/>
            </a:pPr>
            <a:r>
              <a:rPr lang="nl-NL" sz="3100"/>
              <a:t>”Aanhoudende hevige schouderpijn ondanks analgetica”</a:t>
            </a:r>
            <a:endParaRPr sz="3100"/>
          </a:p>
          <a:p>
            <a:pPr marL="228600" lvl="0" indent="-101600" algn="l" rtl="0">
              <a:lnSpc>
                <a:spcPct val="120000"/>
              </a:lnSpc>
              <a:spcBef>
                <a:spcPts val="1000"/>
              </a:spcBef>
              <a:spcAft>
                <a:spcPts val="0"/>
              </a:spcAft>
              <a:buSzPts val="2000"/>
              <a:buNone/>
            </a:pPr>
            <a:endParaRPr/>
          </a:p>
          <a:p>
            <a:pPr marL="228600" lvl="0" indent="-101600" algn="l" rtl="0">
              <a:lnSpc>
                <a:spcPct val="120000"/>
              </a:lnSpc>
              <a:spcBef>
                <a:spcPts val="1000"/>
              </a:spcBef>
              <a:spcAft>
                <a:spcPts val="0"/>
              </a:spcAft>
              <a:buSzPts val="20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2"/>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2800"/>
              <a:t>ALGEMENE CONTRA-INDICATIE bij intra-articulaire injecties</a:t>
            </a:r>
            <a:endParaRPr sz="2800"/>
          </a:p>
        </p:txBody>
      </p:sp>
      <p:sp>
        <p:nvSpPr>
          <p:cNvPr id="201" name="Google Shape;201;p12"/>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15900" algn="l" rtl="0">
              <a:lnSpc>
                <a:spcPct val="120000"/>
              </a:lnSpc>
              <a:spcBef>
                <a:spcPts val="0"/>
              </a:spcBef>
              <a:spcAft>
                <a:spcPts val="0"/>
              </a:spcAft>
              <a:buSzPts val="3000"/>
              <a:buChar char="•"/>
            </a:pPr>
            <a:r>
              <a:rPr lang="nl-NL" sz="3000"/>
              <a:t>Verhoogde recente INR (vanwege kans bloeding)</a:t>
            </a:r>
            <a:endParaRPr sz="3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6"/>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VOORLICHTING SCHOUDER</a:t>
            </a:r>
            <a:endParaRPr/>
          </a:p>
        </p:txBody>
      </p:sp>
      <p:sp>
        <p:nvSpPr>
          <p:cNvPr id="208" name="Google Shape;208;p16"/>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120000"/>
              </a:lnSpc>
              <a:spcBef>
                <a:spcPts val="0"/>
              </a:spcBef>
              <a:spcAft>
                <a:spcPts val="0"/>
              </a:spcAft>
              <a:buSzPct val="100000"/>
              <a:buChar char="•"/>
            </a:pPr>
            <a:r>
              <a:rPr lang="nl-NL"/>
              <a:t>Koorts, lokale temperatuursverhoging of toename van de pijn na 48 uur (aanwijzing septische ontsteking).</a:t>
            </a:r>
            <a:endParaRPr/>
          </a:p>
          <a:p>
            <a:pPr marL="228600" lvl="0" indent="-228600" algn="l" rtl="0">
              <a:lnSpc>
                <a:spcPct val="120000"/>
              </a:lnSpc>
              <a:spcBef>
                <a:spcPts val="1000"/>
              </a:spcBef>
              <a:spcAft>
                <a:spcPts val="0"/>
              </a:spcAft>
              <a:buSzPct val="100000"/>
              <a:buChar char="•"/>
            </a:pPr>
            <a:r>
              <a:rPr lang="nl-NL"/>
              <a:t>Bijwerkingen: </a:t>
            </a:r>
            <a:endParaRPr/>
          </a:p>
          <a:p>
            <a:pPr marL="685800" lvl="1" indent="-228600" algn="l" rtl="0">
              <a:lnSpc>
                <a:spcPct val="120000"/>
              </a:lnSpc>
              <a:spcBef>
                <a:spcPts val="500"/>
              </a:spcBef>
              <a:spcAft>
                <a:spcPts val="0"/>
              </a:spcAft>
              <a:buSzPct val="100000"/>
              <a:buChar char="•"/>
            </a:pPr>
            <a:r>
              <a:rPr lang="nl-NL"/>
              <a:t>steroid flare: voorbijgaande toename van de klachten (eerste 24 uur na injectie) </a:t>
            </a:r>
            <a:endParaRPr/>
          </a:p>
          <a:p>
            <a:pPr marL="685800" lvl="1" indent="-228600" algn="l" rtl="0">
              <a:lnSpc>
                <a:spcPct val="120000"/>
              </a:lnSpc>
              <a:spcBef>
                <a:spcPts val="500"/>
              </a:spcBef>
              <a:spcAft>
                <a:spcPts val="0"/>
              </a:spcAft>
              <a:buSzPct val="100000"/>
              <a:buChar char="•"/>
            </a:pPr>
            <a:r>
              <a:rPr lang="nl-NL"/>
              <a:t>opvliegers (1-2 dagen na injectie) </a:t>
            </a:r>
            <a:endParaRPr/>
          </a:p>
          <a:p>
            <a:pPr marL="685800" lvl="1" indent="-228600" algn="l" rtl="0">
              <a:lnSpc>
                <a:spcPct val="120000"/>
              </a:lnSpc>
              <a:spcBef>
                <a:spcPts val="500"/>
              </a:spcBef>
              <a:spcAft>
                <a:spcPts val="0"/>
              </a:spcAft>
              <a:buSzPct val="100000"/>
              <a:buChar char="•"/>
            </a:pPr>
            <a:r>
              <a:rPr lang="nl-NL"/>
              <a:t>hyperglykemie bij diabetespatiënten (3-10 dagen na injectie)</a:t>
            </a:r>
            <a:endParaRPr/>
          </a:p>
          <a:p>
            <a:pPr marL="685800" lvl="1" indent="-228600" algn="l" rtl="0">
              <a:lnSpc>
                <a:spcPct val="120000"/>
              </a:lnSpc>
              <a:spcBef>
                <a:spcPts val="500"/>
              </a:spcBef>
              <a:spcAft>
                <a:spcPts val="0"/>
              </a:spcAft>
              <a:buSzPct val="100000"/>
              <a:buChar char="•"/>
            </a:pPr>
            <a:r>
              <a:rPr lang="nl-NL"/>
              <a:t>tijdelijke menstruatiestoornissen (dagen tot weken na injectie)</a:t>
            </a:r>
            <a:endParaRPr/>
          </a:p>
          <a:p>
            <a:pPr marL="685800" lvl="1" indent="-228600" algn="l" rtl="0">
              <a:lnSpc>
                <a:spcPct val="120000"/>
              </a:lnSpc>
              <a:spcBef>
                <a:spcPts val="500"/>
              </a:spcBef>
              <a:spcAft>
                <a:spcPts val="0"/>
              </a:spcAft>
              <a:buSzPct val="100000"/>
              <a:buChar char="•"/>
            </a:pPr>
            <a:r>
              <a:rPr lang="nl-NL"/>
              <a:t>subcute atrofie (1-8%, 1-4 maanden na injectie).</a:t>
            </a:r>
            <a:endParaRPr/>
          </a:p>
          <a:p>
            <a:pPr marL="228600" lvl="0" indent="-228600" algn="l" rtl="0">
              <a:lnSpc>
                <a:spcPct val="120000"/>
              </a:lnSpc>
              <a:spcBef>
                <a:spcPts val="1000"/>
              </a:spcBef>
              <a:spcAft>
                <a:spcPts val="0"/>
              </a:spcAft>
              <a:buSzPct val="100000"/>
              <a:buChar char="•"/>
            </a:pPr>
            <a:r>
              <a:rPr lang="nl-NL"/>
              <a:t>Adviseer de patiënt de arm te blijven bewegen. </a:t>
            </a:r>
            <a:endParaRPr/>
          </a:p>
          <a:p>
            <a:pPr marL="228600" lvl="0" indent="-228600" algn="l" rtl="0">
              <a:lnSpc>
                <a:spcPct val="120000"/>
              </a:lnSpc>
              <a:spcBef>
                <a:spcPts val="1000"/>
              </a:spcBef>
              <a:spcAft>
                <a:spcPts val="0"/>
              </a:spcAft>
              <a:buSzPct val="100000"/>
              <a:buChar char="•"/>
            </a:pPr>
            <a:r>
              <a:rPr lang="nl-NL"/>
              <a:t>Terugkomen: klachten &gt;2 weken onverminderd óf &gt;6 weken geen herstel van het dagelijks functioneren.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7"/>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000"/>
              <a:t>SUBCUTANE ATROFIE BIJ CORTICOSTEROÏDINJECTIES</a:t>
            </a:r>
            <a:endParaRPr sz="3000"/>
          </a:p>
        </p:txBody>
      </p:sp>
      <p:pic>
        <p:nvPicPr>
          <p:cNvPr id="215" name="Google Shape;215;p17"/>
          <p:cNvPicPr preferRelativeResize="0">
            <a:picLocks noGrp="1"/>
          </p:cNvPicPr>
          <p:nvPr>
            <p:ph type="body" idx="1"/>
          </p:nvPr>
        </p:nvPicPr>
        <p:blipFill rotWithShape="1">
          <a:blip r:embed="rId3">
            <a:alphaModFix/>
          </a:blip>
          <a:srcRect/>
          <a:stretch/>
        </p:blipFill>
        <p:spPr>
          <a:xfrm>
            <a:off x="3636221" y="1853754"/>
            <a:ext cx="5233989" cy="429325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3"/>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dirty="0"/>
              <a:t>ANEKDOTE</a:t>
            </a:r>
            <a:endParaRPr dirty="0"/>
          </a:p>
        </p:txBody>
      </p:sp>
      <p:sp>
        <p:nvSpPr>
          <p:cNvPr id="222" name="Google Shape;222;p13"/>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3200"/>
              <a:buChar char="•"/>
            </a:pPr>
            <a:r>
              <a:rPr lang="nl-NL" sz="3200" dirty="0"/>
              <a:t>Bullebak met naaldenangst</a:t>
            </a:r>
            <a:endParaRPr dirty="0"/>
          </a:p>
        </p:txBody>
      </p:sp>
      <p:pic>
        <p:nvPicPr>
          <p:cNvPr id="223" name="Google Shape;223;p13"/>
          <p:cNvPicPr preferRelativeResize="0"/>
          <p:nvPr/>
        </p:nvPicPr>
        <p:blipFill>
          <a:blip r:embed="rId3">
            <a:alphaModFix/>
          </a:blip>
          <a:stretch>
            <a:fillRect/>
          </a:stretch>
        </p:blipFill>
        <p:spPr>
          <a:xfrm>
            <a:off x="7821631" y="2052625"/>
            <a:ext cx="2160575" cy="4028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4"/>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LOCATIE SCHOUDER INJECTIES</a:t>
            </a:r>
            <a:endParaRPr/>
          </a:p>
        </p:txBody>
      </p:sp>
      <p:sp>
        <p:nvSpPr>
          <p:cNvPr id="230" name="Google Shape;230;p14"/>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3200"/>
              <a:buChar char="•"/>
            </a:pPr>
            <a:r>
              <a:rPr lang="nl-NL" sz="3200" dirty="0" err="1"/>
              <a:t>Subacromiaal</a:t>
            </a:r>
            <a:endParaRPr sz="3200" dirty="0"/>
          </a:p>
          <a:p>
            <a:pPr marL="685800" lvl="1" indent="-228600" algn="l" rtl="0">
              <a:lnSpc>
                <a:spcPct val="120000"/>
              </a:lnSpc>
              <a:spcBef>
                <a:spcPts val="500"/>
              </a:spcBef>
              <a:spcAft>
                <a:spcPts val="0"/>
              </a:spcAft>
              <a:buSzPts val="3000"/>
              <a:buChar char="•"/>
            </a:pPr>
            <a:r>
              <a:rPr lang="nl-NL" sz="3000" u="sng" dirty="0">
                <a:solidFill>
                  <a:schemeClr val="hlink"/>
                </a:solidFill>
                <a:hlinkClick r:id="rId3"/>
              </a:rPr>
              <a:t>Subacromiale injectie</a:t>
            </a:r>
            <a:endParaRPr sz="3000" dirty="0"/>
          </a:p>
          <a:p>
            <a:pPr marL="228600" lvl="0" indent="-228600" algn="l" rtl="0">
              <a:lnSpc>
                <a:spcPct val="120000"/>
              </a:lnSpc>
              <a:spcBef>
                <a:spcPts val="1000"/>
              </a:spcBef>
              <a:spcAft>
                <a:spcPts val="0"/>
              </a:spcAft>
              <a:buSzPts val="3200"/>
              <a:buChar char="•"/>
            </a:pPr>
            <a:r>
              <a:rPr lang="nl-NL" sz="3200" dirty="0"/>
              <a:t>Glenohumeraal</a:t>
            </a:r>
            <a:endParaRPr dirty="0"/>
          </a:p>
          <a:p>
            <a:pPr marL="685800" lvl="1" indent="-228600" algn="l" rtl="0">
              <a:lnSpc>
                <a:spcPct val="120000"/>
              </a:lnSpc>
              <a:spcBef>
                <a:spcPts val="500"/>
              </a:spcBef>
              <a:spcAft>
                <a:spcPts val="0"/>
              </a:spcAft>
              <a:buSzPts val="3000"/>
              <a:buChar char="•"/>
            </a:pPr>
            <a:r>
              <a:rPr lang="nl-NL" sz="3000" u="sng" dirty="0">
                <a:solidFill>
                  <a:schemeClr val="hlink"/>
                </a:solidFill>
                <a:hlinkClick r:id="rId4"/>
              </a:rPr>
              <a:t>Schouder-intra-articulaire-injectie</a:t>
            </a:r>
            <a:endParaRPr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5"/>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000" dirty="0"/>
              <a:t>HERHALING ANATOMIE: PROCESSUS CORACOIDEUS</a:t>
            </a:r>
            <a:endParaRPr sz="3000" dirty="0"/>
          </a:p>
        </p:txBody>
      </p:sp>
      <p:pic>
        <p:nvPicPr>
          <p:cNvPr id="250" name="Google Shape;250;p15"/>
          <p:cNvPicPr preferRelativeResize="0">
            <a:picLocks noGrp="1"/>
          </p:cNvPicPr>
          <p:nvPr>
            <p:ph type="body" idx="1"/>
          </p:nvPr>
        </p:nvPicPr>
        <p:blipFill rotWithShape="1">
          <a:blip r:embed="rId3">
            <a:alphaModFix/>
          </a:blip>
          <a:srcRect/>
          <a:stretch/>
        </p:blipFill>
        <p:spPr>
          <a:xfrm>
            <a:off x="1449225" y="1864200"/>
            <a:ext cx="4037700" cy="4110300"/>
          </a:xfrm>
          <a:prstGeom prst="rect">
            <a:avLst/>
          </a:prstGeom>
          <a:noFill/>
          <a:ln>
            <a:noFill/>
          </a:ln>
        </p:spPr>
      </p:pic>
      <p:pic>
        <p:nvPicPr>
          <p:cNvPr id="251" name="Google Shape;251;p15"/>
          <p:cNvPicPr preferRelativeResize="0"/>
          <p:nvPr/>
        </p:nvPicPr>
        <p:blipFill rotWithShape="1">
          <a:blip r:embed="rId4">
            <a:alphaModFix/>
          </a:blip>
          <a:srcRect/>
          <a:stretch/>
        </p:blipFill>
        <p:spPr>
          <a:xfrm>
            <a:off x="5755225" y="1864200"/>
            <a:ext cx="4110300" cy="4110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ACF4DA-A80C-58C1-CA20-C33031DDBF7A}"/>
              </a:ext>
            </a:extLst>
          </p:cNvPr>
          <p:cNvSpPr>
            <a:spLocks noGrp="1"/>
          </p:cNvSpPr>
          <p:nvPr>
            <p:ph type="title"/>
          </p:nvPr>
        </p:nvSpPr>
        <p:spPr/>
        <p:txBody>
          <a:bodyPr>
            <a:normAutofit/>
          </a:bodyPr>
          <a:lstStyle/>
          <a:p>
            <a:r>
              <a:rPr lang="nl-NL" sz="4000" dirty="0"/>
              <a:t>HERHALING LOCATIE</a:t>
            </a:r>
          </a:p>
        </p:txBody>
      </p:sp>
      <p:pic>
        <p:nvPicPr>
          <p:cNvPr id="5" name="Afbeelding 4" descr="Afbeelding met persoon, overdekt&#10;&#10;Automatisch gegenereerde beschrijving">
            <a:extLst>
              <a:ext uri="{FF2B5EF4-FFF2-40B4-BE49-F238E27FC236}">
                <a16:creationId xmlns:a16="http://schemas.microsoft.com/office/drawing/2014/main" id="{D21A585F-39AE-8745-36D3-6019D234B7C8}"/>
              </a:ext>
            </a:extLst>
          </p:cNvPr>
          <p:cNvPicPr>
            <a:picLocks noChangeAspect="1"/>
          </p:cNvPicPr>
          <p:nvPr/>
        </p:nvPicPr>
        <p:blipFill>
          <a:blip r:embed="rId2"/>
          <a:stretch>
            <a:fillRect/>
          </a:stretch>
        </p:blipFill>
        <p:spPr>
          <a:xfrm>
            <a:off x="680641" y="1968742"/>
            <a:ext cx="5572575" cy="3523405"/>
          </a:xfrm>
          <a:prstGeom prst="rect">
            <a:avLst/>
          </a:prstGeom>
        </p:spPr>
      </p:pic>
      <p:pic>
        <p:nvPicPr>
          <p:cNvPr id="7" name="Afbeelding 6" descr="Afbeelding met tekening, Kinderkunst, tekenfilm, kunst&#10;&#10;Automatisch gegenereerde beschrijving">
            <a:extLst>
              <a:ext uri="{FF2B5EF4-FFF2-40B4-BE49-F238E27FC236}">
                <a16:creationId xmlns:a16="http://schemas.microsoft.com/office/drawing/2014/main" id="{1A16B54D-0DF3-665F-2B6E-6BC259C5B89B}"/>
              </a:ext>
            </a:extLst>
          </p:cNvPr>
          <p:cNvPicPr>
            <a:picLocks noChangeAspect="1"/>
          </p:cNvPicPr>
          <p:nvPr/>
        </p:nvPicPr>
        <p:blipFill>
          <a:blip r:embed="rId3"/>
          <a:stretch>
            <a:fillRect/>
          </a:stretch>
        </p:blipFill>
        <p:spPr>
          <a:xfrm>
            <a:off x="6334941" y="1979335"/>
            <a:ext cx="5448300" cy="3512812"/>
          </a:xfrm>
          <a:prstGeom prst="rect">
            <a:avLst/>
          </a:prstGeom>
        </p:spPr>
      </p:pic>
    </p:spTree>
    <p:extLst>
      <p:ext uri="{BB962C8B-B14F-4D97-AF65-F5344CB8AC3E}">
        <p14:creationId xmlns:p14="http://schemas.microsoft.com/office/powerpoint/2010/main" val="842794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2c1b25af046_1_11"/>
          <p:cNvSpPr txBox="1">
            <a:spLocks noGrp="1"/>
          </p:cNvSpPr>
          <p:nvPr>
            <p:ph type="title"/>
          </p:nvPr>
        </p:nvSpPr>
        <p:spPr>
          <a:xfrm>
            <a:off x="1451579" y="804519"/>
            <a:ext cx="9603300" cy="10491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Font typeface="Gill Sans"/>
              <a:buNone/>
            </a:pPr>
            <a:r>
              <a:rPr lang="nl-NL"/>
              <a:t>HERHALING SUBACROMIALE INJECTIE</a:t>
            </a:r>
            <a:endParaRPr/>
          </a:p>
        </p:txBody>
      </p:sp>
      <p:sp>
        <p:nvSpPr>
          <p:cNvPr id="237" name="Google Shape;237;g2c1b25af046_1_11"/>
          <p:cNvSpPr txBox="1">
            <a:spLocks noGrp="1"/>
          </p:cNvSpPr>
          <p:nvPr>
            <p:ph type="body" idx="1"/>
          </p:nvPr>
        </p:nvSpPr>
        <p:spPr>
          <a:xfrm>
            <a:off x="1451579" y="2015732"/>
            <a:ext cx="9603300" cy="3450600"/>
          </a:xfrm>
          <a:prstGeom prst="rect">
            <a:avLst/>
          </a:prstGeom>
        </p:spPr>
        <p:txBody>
          <a:bodyPr spcFirstLastPara="1" wrap="square" lIns="91425" tIns="45700" rIns="91425" bIns="45700" anchor="t" anchorCtr="0">
            <a:normAutofit lnSpcReduction="10000"/>
          </a:bodyPr>
          <a:lstStyle/>
          <a:p>
            <a:pPr marL="457200" lvl="0" indent="-342900" algn="l" rtl="0">
              <a:spcBef>
                <a:spcPts val="1000"/>
              </a:spcBef>
              <a:spcAft>
                <a:spcPts val="0"/>
              </a:spcAft>
              <a:buSzPts val="1800"/>
              <a:buChar char="•"/>
            </a:pPr>
            <a:r>
              <a:rPr lang="nl-NL"/>
              <a:t>Laat de patiënt met afhangende arm op de onderzoeksbank zitten. </a:t>
            </a:r>
            <a:endParaRPr/>
          </a:p>
          <a:p>
            <a:pPr marL="457200" lvl="0" indent="-342900" algn="l" rtl="0">
              <a:spcBef>
                <a:spcPts val="0"/>
              </a:spcBef>
              <a:spcAft>
                <a:spcPts val="0"/>
              </a:spcAft>
              <a:buSzPts val="1800"/>
              <a:buChar char="•"/>
            </a:pPr>
            <a:r>
              <a:rPr lang="nl-NL"/>
              <a:t>Wees voorbereid op een vasovagale reactie.</a:t>
            </a:r>
            <a:endParaRPr/>
          </a:p>
          <a:p>
            <a:pPr marL="457200" lvl="0" indent="-342900" algn="l" rtl="0">
              <a:spcBef>
                <a:spcPts val="0"/>
              </a:spcBef>
              <a:spcAft>
                <a:spcPts val="0"/>
              </a:spcAft>
              <a:buSzPts val="1800"/>
              <a:buChar char="•"/>
            </a:pPr>
            <a:r>
              <a:rPr lang="nl-NL"/>
              <a:t>Palpeer en teken het acromion af.</a:t>
            </a:r>
            <a:endParaRPr/>
          </a:p>
          <a:p>
            <a:pPr marL="457200" lvl="0" indent="-342900" algn="l" rtl="0">
              <a:spcBef>
                <a:spcPts val="0"/>
              </a:spcBef>
              <a:spcAft>
                <a:spcPts val="0"/>
              </a:spcAft>
              <a:buSzPts val="1800"/>
              <a:buChar char="•"/>
            </a:pPr>
            <a:r>
              <a:rPr lang="nl-NL"/>
              <a:t>Bepaal de insteekplaats 1-2 cm onder het midden van de laterale rand van het acromion.</a:t>
            </a:r>
            <a:endParaRPr/>
          </a:p>
          <a:p>
            <a:pPr marL="457200" lvl="0" indent="-342900" algn="l" rtl="0">
              <a:spcBef>
                <a:spcPts val="0"/>
              </a:spcBef>
              <a:spcAft>
                <a:spcPts val="0"/>
              </a:spcAft>
              <a:buSzPts val="1800"/>
              <a:buChar char="•"/>
            </a:pPr>
            <a:r>
              <a:rPr lang="nl-NL"/>
              <a:t>Breng de naald horizontaal of onder een kleine hoek (30°) in circa 2 cm onder het midden van de laterale rand van het acromion.</a:t>
            </a:r>
            <a:endParaRPr/>
          </a:p>
          <a:p>
            <a:pPr marL="457200" lvl="0" indent="-342900" algn="l" rtl="0">
              <a:spcBef>
                <a:spcPts val="0"/>
              </a:spcBef>
              <a:spcAft>
                <a:spcPts val="0"/>
              </a:spcAft>
              <a:buSzPts val="1800"/>
              <a:buChar char="•"/>
            </a:pPr>
            <a:r>
              <a:rPr lang="nl-NL"/>
              <a:t>Richt de naald bij het inbrengen iets craniaal. Voer de naald op tot ruim onder het acromion en injecteer.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2c1b25af046_0_12"/>
          <p:cNvSpPr txBox="1">
            <a:spLocks noGrp="1"/>
          </p:cNvSpPr>
          <p:nvPr>
            <p:ph type="title"/>
          </p:nvPr>
        </p:nvSpPr>
        <p:spPr>
          <a:xfrm>
            <a:off x="1451579" y="804519"/>
            <a:ext cx="9603300" cy="104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HERHALING GLENOHUMERALE INJECTIE</a:t>
            </a:r>
            <a:endParaRPr/>
          </a:p>
        </p:txBody>
      </p:sp>
      <p:sp>
        <p:nvSpPr>
          <p:cNvPr id="244" name="Google Shape;244;g2c1b25af046_0_12"/>
          <p:cNvSpPr txBox="1">
            <a:spLocks noGrp="1"/>
          </p:cNvSpPr>
          <p:nvPr>
            <p:ph type="body" idx="1"/>
          </p:nvPr>
        </p:nvSpPr>
        <p:spPr>
          <a:xfrm>
            <a:off x="1451575" y="1985500"/>
            <a:ext cx="9603300" cy="3480900"/>
          </a:xfrm>
          <a:prstGeom prst="rect">
            <a:avLst/>
          </a:prstGeom>
          <a:noFill/>
          <a:ln>
            <a:noFill/>
          </a:ln>
        </p:spPr>
        <p:txBody>
          <a:bodyPr spcFirstLastPara="1" wrap="square" lIns="91425" tIns="45700" rIns="91425" bIns="45700" anchor="t" anchorCtr="0">
            <a:noAutofit/>
          </a:bodyPr>
          <a:lstStyle/>
          <a:p>
            <a:pPr marL="457200" lvl="0" indent="-355600" algn="l" rtl="0">
              <a:lnSpc>
                <a:spcPct val="120000"/>
              </a:lnSpc>
              <a:spcBef>
                <a:spcPts val="1000"/>
              </a:spcBef>
              <a:spcAft>
                <a:spcPts val="0"/>
              </a:spcAft>
              <a:buSzPts val="2000"/>
              <a:buChar char="•"/>
            </a:pPr>
            <a:r>
              <a:rPr lang="nl-NL" dirty="0"/>
              <a:t>Plaats de duim van de vrije hand op het </a:t>
            </a:r>
            <a:r>
              <a:rPr lang="nl-NL" dirty="0" err="1"/>
              <a:t>acromion</a:t>
            </a:r>
            <a:r>
              <a:rPr lang="nl-NL" dirty="0"/>
              <a:t> en plaats de wijs- of de middelvinger op de </a:t>
            </a:r>
            <a:r>
              <a:rPr lang="nl-NL" dirty="0" err="1"/>
              <a:t>processus</a:t>
            </a:r>
            <a:r>
              <a:rPr lang="nl-NL" dirty="0"/>
              <a:t> </a:t>
            </a:r>
            <a:r>
              <a:rPr lang="nl-NL" dirty="0" err="1"/>
              <a:t>coracoideus</a:t>
            </a:r>
            <a:r>
              <a:rPr lang="nl-NL" dirty="0"/>
              <a:t> aan de ventrale zijde van de schouder. </a:t>
            </a:r>
            <a:endParaRPr dirty="0"/>
          </a:p>
          <a:p>
            <a:pPr marL="457200" lvl="0" indent="-355600" algn="l" rtl="0">
              <a:lnSpc>
                <a:spcPct val="120000"/>
              </a:lnSpc>
              <a:spcBef>
                <a:spcPts val="0"/>
              </a:spcBef>
              <a:spcAft>
                <a:spcPts val="0"/>
              </a:spcAft>
              <a:buSzPts val="2000"/>
              <a:buChar char="•"/>
            </a:pPr>
            <a:r>
              <a:rPr lang="nl-NL" dirty="0"/>
              <a:t>Breng de naald in de richting van de wijsvinger van de vrije hand in (richting </a:t>
            </a:r>
            <a:r>
              <a:rPr lang="nl-NL" dirty="0" err="1"/>
              <a:t>processus</a:t>
            </a:r>
            <a:r>
              <a:rPr lang="nl-NL" dirty="0"/>
              <a:t> </a:t>
            </a:r>
            <a:r>
              <a:rPr lang="nl-NL" dirty="0" err="1"/>
              <a:t>coracoideus</a:t>
            </a:r>
            <a:r>
              <a:rPr lang="nl-NL" dirty="0"/>
              <a:t>). </a:t>
            </a:r>
            <a:endParaRPr dirty="0"/>
          </a:p>
          <a:p>
            <a:pPr marL="457200" lvl="0" indent="-355600" algn="l" rtl="0">
              <a:lnSpc>
                <a:spcPct val="120000"/>
              </a:lnSpc>
              <a:spcBef>
                <a:spcPts val="0"/>
              </a:spcBef>
              <a:spcAft>
                <a:spcPts val="0"/>
              </a:spcAft>
              <a:buSzPts val="2000"/>
              <a:buChar char="•"/>
            </a:pPr>
            <a:r>
              <a:rPr lang="nl-NL" dirty="0"/>
              <a:t>Passeer de huid en het gewrichtskapsel zonder weerstand. </a:t>
            </a:r>
            <a:endParaRPr dirty="0"/>
          </a:p>
          <a:p>
            <a:pPr marL="457200" lvl="0" indent="-355600" algn="l" rtl="0">
              <a:lnSpc>
                <a:spcPct val="120000"/>
              </a:lnSpc>
              <a:spcBef>
                <a:spcPts val="0"/>
              </a:spcBef>
              <a:spcAft>
                <a:spcPts val="0"/>
              </a:spcAft>
              <a:buSzPts val="2000"/>
              <a:buChar char="•"/>
            </a:pPr>
            <a:r>
              <a:rPr lang="nl-NL" dirty="0"/>
              <a:t>Trek bij het voelen van weerstand de naald iets terug. </a:t>
            </a:r>
            <a:endParaRPr dirty="0"/>
          </a:p>
          <a:p>
            <a:pPr marL="457200" lvl="0" indent="-355600" algn="l" rtl="0">
              <a:lnSpc>
                <a:spcPct val="120000"/>
              </a:lnSpc>
              <a:spcBef>
                <a:spcPts val="0"/>
              </a:spcBef>
              <a:spcAft>
                <a:spcPts val="0"/>
              </a:spcAft>
              <a:buSzPts val="2000"/>
              <a:buChar char="•"/>
            </a:pPr>
            <a:r>
              <a:rPr lang="nl-NL" dirty="0"/>
              <a:t>Houd de naald richting </a:t>
            </a:r>
            <a:r>
              <a:rPr lang="nl-NL" dirty="0" err="1"/>
              <a:t>processus</a:t>
            </a:r>
            <a:r>
              <a:rPr lang="nl-NL" dirty="0"/>
              <a:t> </a:t>
            </a:r>
            <a:r>
              <a:rPr lang="nl-NL" dirty="0" err="1"/>
              <a:t>coracoideus</a:t>
            </a:r>
            <a:r>
              <a:rPr lang="nl-NL" dirty="0"/>
              <a:t> en injecteer de vloeistof in de gewrichtsholte.</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8"/>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MATERIALEN SCHOUDER INJECTIE</a:t>
            </a:r>
            <a:endParaRPr/>
          </a:p>
        </p:txBody>
      </p:sp>
      <p:sp>
        <p:nvSpPr>
          <p:cNvPr id="258" name="Google Shape;258;p18"/>
          <p:cNvSpPr txBox="1">
            <a:spLocks noGrp="1"/>
          </p:cNvSpPr>
          <p:nvPr>
            <p:ph type="body" idx="1"/>
          </p:nvPr>
        </p:nvSpPr>
        <p:spPr>
          <a:xfrm>
            <a:off x="1451575" y="2015724"/>
            <a:ext cx="9603300" cy="3779700"/>
          </a:xfrm>
          <a:prstGeom prst="rect">
            <a:avLst/>
          </a:prstGeom>
          <a:noFill/>
          <a:ln>
            <a:noFill/>
          </a:ln>
        </p:spPr>
        <p:txBody>
          <a:bodyPr spcFirstLastPara="1" wrap="square" lIns="91425" tIns="45700" rIns="91425" bIns="45700" anchor="t" anchorCtr="0">
            <a:normAutofit/>
          </a:bodyPr>
          <a:lstStyle/>
          <a:p>
            <a:pPr marL="228600" lvl="0" indent="-266700" algn="l" rtl="0">
              <a:lnSpc>
                <a:spcPct val="120000"/>
              </a:lnSpc>
              <a:spcBef>
                <a:spcPts val="0"/>
              </a:spcBef>
              <a:spcAft>
                <a:spcPts val="0"/>
              </a:spcAft>
              <a:buSzPts val="2000"/>
              <a:buChar char="•"/>
            </a:pPr>
            <a:r>
              <a:rPr lang="nl-NL"/>
              <a:t>handschoenen</a:t>
            </a:r>
            <a:endParaRPr/>
          </a:p>
          <a:p>
            <a:pPr marL="228600" lvl="0" indent="-266700" algn="l" rtl="0">
              <a:lnSpc>
                <a:spcPct val="120000"/>
              </a:lnSpc>
              <a:spcBef>
                <a:spcPts val="0"/>
              </a:spcBef>
              <a:spcAft>
                <a:spcPts val="0"/>
              </a:spcAft>
              <a:buSzPts val="2000"/>
              <a:buChar char="•"/>
            </a:pPr>
            <a:r>
              <a:rPr lang="nl-NL"/>
              <a:t>spuit 5 of 10 ml </a:t>
            </a:r>
            <a:endParaRPr/>
          </a:p>
          <a:p>
            <a:pPr marL="228600" lvl="0" indent="-266700" algn="l" rtl="0">
              <a:lnSpc>
                <a:spcPct val="120000"/>
              </a:lnSpc>
              <a:spcBef>
                <a:spcPts val="0"/>
              </a:spcBef>
              <a:spcAft>
                <a:spcPts val="0"/>
              </a:spcAft>
              <a:buSzPts val="2000"/>
              <a:buChar char="•"/>
            </a:pPr>
            <a:r>
              <a:rPr lang="nl-NL" b="1"/>
              <a:t>een naald van 50 mm </a:t>
            </a:r>
            <a:r>
              <a:rPr lang="nl-NL"/>
              <a:t>(groene naald, moet dus lang genoeg zijn)</a:t>
            </a:r>
            <a:r>
              <a:rPr lang="nl-NL" b="1"/>
              <a:t> !!</a:t>
            </a:r>
            <a:endParaRPr b="1"/>
          </a:p>
          <a:p>
            <a:pPr marL="228600" lvl="0" indent="-266700" algn="l" rtl="0">
              <a:lnSpc>
                <a:spcPct val="120000"/>
              </a:lnSpc>
              <a:spcBef>
                <a:spcPts val="0"/>
              </a:spcBef>
              <a:spcAft>
                <a:spcPts val="0"/>
              </a:spcAft>
              <a:buSzPts val="2000"/>
              <a:buChar char="•"/>
            </a:pPr>
            <a:r>
              <a:rPr lang="nl-NL" b="1"/>
              <a:t>flacon triamcinolonacetonide 40 mg/ml oplossing</a:t>
            </a:r>
            <a:r>
              <a:rPr lang="nl-NL"/>
              <a:t> (1 ml) </a:t>
            </a:r>
            <a:endParaRPr/>
          </a:p>
          <a:p>
            <a:pPr marL="228600" lvl="0" indent="-266700" algn="l" rtl="0">
              <a:lnSpc>
                <a:spcPct val="120000"/>
              </a:lnSpc>
              <a:spcBef>
                <a:spcPts val="0"/>
              </a:spcBef>
              <a:spcAft>
                <a:spcPts val="0"/>
              </a:spcAft>
              <a:buSzPts val="2000"/>
              <a:buChar char="•"/>
            </a:pPr>
            <a:r>
              <a:rPr lang="nl-NL"/>
              <a:t>(evt.) flacon lidocaïne 10 mg/ml oplossing (4-9 ml)</a:t>
            </a:r>
            <a:endParaRPr/>
          </a:p>
          <a:p>
            <a:pPr marL="228600" lvl="0" indent="-266700" algn="l" rtl="0">
              <a:lnSpc>
                <a:spcPct val="120000"/>
              </a:lnSpc>
              <a:spcBef>
                <a:spcPts val="0"/>
              </a:spcBef>
              <a:spcAft>
                <a:spcPts val="0"/>
              </a:spcAft>
              <a:buSzPts val="2000"/>
              <a:buChar char="•"/>
            </a:pPr>
            <a:r>
              <a:rPr lang="nl-NL"/>
              <a:t>naaldencontainer</a:t>
            </a:r>
            <a:endParaRPr/>
          </a:p>
          <a:p>
            <a:pPr marL="228600" lvl="0" indent="-266700" algn="l" rtl="0">
              <a:lnSpc>
                <a:spcPct val="120000"/>
              </a:lnSpc>
              <a:spcBef>
                <a:spcPts val="0"/>
              </a:spcBef>
              <a:spcAft>
                <a:spcPts val="0"/>
              </a:spcAft>
              <a:buSzPts val="2000"/>
              <a:buChar char="•"/>
            </a:pPr>
            <a:r>
              <a:rPr lang="nl-NL"/>
              <a:t>huidpotlood/viltstift</a:t>
            </a:r>
            <a:endParaRPr/>
          </a:p>
          <a:p>
            <a:pPr marL="228600" lvl="0" indent="-266700" algn="l" rtl="0">
              <a:lnSpc>
                <a:spcPct val="120000"/>
              </a:lnSpc>
              <a:spcBef>
                <a:spcPts val="0"/>
              </a:spcBef>
              <a:spcAft>
                <a:spcPts val="0"/>
              </a:spcAft>
              <a:buSzPts val="2000"/>
              <a:buChar char="•"/>
            </a:pPr>
            <a:r>
              <a:rPr lang="nl-NL"/>
              <a:t>desinfectans </a:t>
            </a:r>
            <a:endParaRPr/>
          </a:p>
          <a:p>
            <a:pPr marL="228600" lvl="0" indent="-266700" algn="l" rtl="0">
              <a:lnSpc>
                <a:spcPct val="120000"/>
              </a:lnSpc>
              <a:spcBef>
                <a:spcPts val="0"/>
              </a:spcBef>
              <a:spcAft>
                <a:spcPts val="0"/>
              </a:spcAft>
              <a:buSzPts val="2000"/>
              <a:buChar char="•"/>
            </a:pPr>
            <a:r>
              <a:rPr lang="nl-NL"/>
              <a:t>verbandgaas 10 x 10 cm </a:t>
            </a:r>
            <a:endParaRPr/>
          </a:p>
          <a:p>
            <a:pPr marL="228600" lvl="0" indent="-266700" algn="l" rtl="0">
              <a:lnSpc>
                <a:spcPct val="120000"/>
              </a:lnSpc>
              <a:spcBef>
                <a:spcPts val="0"/>
              </a:spcBef>
              <a:spcAft>
                <a:spcPts val="0"/>
              </a:spcAft>
              <a:buSzPts val="2000"/>
              <a:buChar char="•"/>
            </a:pPr>
            <a:r>
              <a:rPr lang="nl-NL"/>
              <a:t>pleister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9"/>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100"/>
              <a:t>OEFENEN!</a:t>
            </a:r>
            <a:endParaRPr sz="3100"/>
          </a:p>
        </p:txBody>
      </p:sp>
      <p:pic>
        <p:nvPicPr>
          <p:cNvPr id="264" name="Google Shape;264;p19"/>
          <p:cNvPicPr preferRelativeResize="0">
            <a:picLocks noGrp="1"/>
          </p:cNvPicPr>
          <p:nvPr>
            <p:ph type="body" idx="1"/>
          </p:nvPr>
        </p:nvPicPr>
        <p:blipFill rotWithShape="1">
          <a:blip r:embed="rId3">
            <a:alphaModFix/>
          </a:blip>
          <a:srcRect/>
          <a:stretch/>
        </p:blipFill>
        <p:spPr>
          <a:xfrm>
            <a:off x="4400100" y="0"/>
            <a:ext cx="7791900" cy="6104100"/>
          </a:xfrm>
          <a:prstGeom prst="rect">
            <a:avLst/>
          </a:prstGeom>
          <a:noFill/>
          <a:ln>
            <a:noFill/>
          </a:ln>
        </p:spPr>
      </p:pic>
      <p:sp>
        <p:nvSpPr>
          <p:cNvPr id="265" name="Google Shape;265;p19"/>
          <p:cNvSpPr txBox="1"/>
          <p:nvPr/>
        </p:nvSpPr>
        <p:spPr>
          <a:xfrm>
            <a:off x="1307455" y="2182196"/>
            <a:ext cx="3036900" cy="2493600"/>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Arial"/>
              <a:buChar char="•"/>
            </a:pPr>
            <a:r>
              <a:rPr lang="nl-NL" sz="3200">
                <a:solidFill>
                  <a:schemeClr val="dk1"/>
                </a:solidFill>
                <a:latin typeface="Gill Sans"/>
                <a:ea typeface="Gill Sans"/>
                <a:cs typeface="Gill Sans"/>
                <a:sym typeface="Gill Sans"/>
              </a:rPr>
              <a:t>PEN PAKKEN</a:t>
            </a:r>
            <a:endParaRPr/>
          </a:p>
          <a:p>
            <a:pPr marL="457200" marR="0" lvl="0" indent="-450850" algn="l" rtl="0">
              <a:spcBef>
                <a:spcPts val="0"/>
              </a:spcBef>
              <a:spcAft>
                <a:spcPts val="0"/>
              </a:spcAft>
              <a:buClr>
                <a:schemeClr val="dk1"/>
              </a:buClr>
              <a:buSzPts val="3100"/>
              <a:buFont typeface="Arial"/>
              <a:buChar char="•"/>
            </a:pPr>
            <a:r>
              <a:rPr lang="nl-NL" sz="3100">
                <a:solidFill>
                  <a:schemeClr val="dk1"/>
                </a:solidFill>
                <a:latin typeface="Gill Sans"/>
                <a:ea typeface="Gill Sans"/>
                <a:cs typeface="Gill Sans"/>
                <a:sym typeface="Gill Sans"/>
              </a:rPr>
              <a:t>MOUWEN OPSTROPEN!</a:t>
            </a:r>
            <a:endParaRPr sz="3100">
              <a:solidFill>
                <a:schemeClr val="dk1"/>
              </a:solidFill>
              <a:latin typeface="Gill Sans"/>
              <a:ea typeface="Gill Sans"/>
              <a:cs typeface="Gill Sans"/>
              <a:sym typeface="Gill Sans"/>
            </a:endParaRPr>
          </a:p>
          <a:p>
            <a:pPr marL="457200" marR="0" lvl="0" indent="-450850" algn="l" rtl="0">
              <a:spcBef>
                <a:spcPts val="0"/>
              </a:spcBef>
              <a:spcAft>
                <a:spcPts val="0"/>
              </a:spcAft>
              <a:buClr>
                <a:schemeClr val="dk1"/>
              </a:buClr>
              <a:buSzPts val="3100"/>
              <a:buFont typeface="Gill Sans"/>
              <a:buChar char="•"/>
            </a:pPr>
            <a:r>
              <a:rPr lang="nl-NL" sz="3100">
                <a:solidFill>
                  <a:schemeClr val="dk1"/>
                </a:solidFill>
                <a:latin typeface="Gill Sans"/>
                <a:ea typeface="Gill Sans"/>
                <a:cs typeface="Gill Sans"/>
                <a:sym typeface="Gill Sans"/>
              </a:rPr>
              <a:t>3 TALLEN OEFENEN</a:t>
            </a:r>
            <a:endParaRPr sz="3100">
              <a:solidFill>
                <a:schemeClr val="dk1"/>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0"/>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4000" dirty="0"/>
              <a:t>VOLGENDE DOELWIT: DE KNIE</a:t>
            </a:r>
            <a:endParaRPr sz="4000" dirty="0"/>
          </a:p>
        </p:txBody>
      </p:sp>
      <p:pic>
        <p:nvPicPr>
          <p:cNvPr id="271" name="Google Shape;271;p20"/>
          <p:cNvPicPr preferRelativeResize="0">
            <a:picLocks noGrp="1"/>
          </p:cNvPicPr>
          <p:nvPr>
            <p:ph type="body" idx="1"/>
          </p:nvPr>
        </p:nvPicPr>
        <p:blipFill rotWithShape="1">
          <a:blip r:embed="rId3">
            <a:alphaModFix/>
          </a:blip>
          <a:srcRect/>
          <a:stretch/>
        </p:blipFill>
        <p:spPr>
          <a:xfrm>
            <a:off x="2721429" y="2041758"/>
            <a:ext cx="6749142" cy="397552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1"/>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KNIE INJECTIE </a:t>
            </a:r>
            <a:r>
              <a:rPr lang="nl-NL" u="sng"/>
              <a:t>ALLEEN</a:t>
            </a:r>
            <a:r>
              <a:rPr lang="nl-NL"/>
              <a:t> BIJ GONARTROSE</a:t>
            </a:r>
            <a:endParaRPr/>
          </a:p>
        </p:txBody>
      </p:sp>
      <p:pic>
        <p:nvPicPr>
          <p:cNvPr id="278" name="Google Shape;278;p21"/>
          <p:cNvPicPr preferRelativeResize="0">
            <a:picLocks noGrp="1"/>
          </p:cNvPicPr>
          <p:nvPr>
            <p:ph type="body" idx="1"/>
          </p:nvPr>
        </p:nvPicPr>
        <p:blipFill rotWithShape="1">
          <a:blip r:embed="rId3">
            <a:alphaModFix/>
          </a:blip>
          <a:srcRect/>
          <a:stretch/>
        </p:blipFill>
        <p:spPr>
          <a:xfrm>
            <a:off x="1262743" y="2016124"/>
            <a:ext cx="10058400" cy="4030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2"/>
          <p:cNvSpPr txBox="1">
            <a:spLocks noGrp="1"/>
          </p:cNvSpPr>
          <p:nvPr>
            <p:ph type="title"/>
          </p:nvPr>
        </p:nvSpPr>
        <p:spPr>
          <a:xfrm>
            <a:off x="1451579" y="804519"/>
            <a:ext cx="9603300" cy="104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4000"/>
              <a:t>INDICATIE KNIE INJECTIE</a:t>
            </a:r>
            <a:endParaRPr sz="4000"/>
          </a:p>
        </p:txBody>
      </p:sp>
      <p:sp>
        <p:nvSpPr>
          <p:cNvPr id="284" name="Google Shape;284;p22"/>
          <p:cNvSpPr txBox="1">
            <a:spLocks noGrp="1"/>
          </p:cNvSpPr>
          <p:nvPr>
            <p:ph type="body" idx="1"/>
          </p:nvPr>
        </p:nvSpPr>
        <p:spPr>
          <a:xfrm>
            <a:off x="509800" y="1596450"/>
            <a:ext cx="11269200" cy="3870000"/>
          </a:xfrm>
          <a:prstGeom prst="rect">
            <a:avLst/>
          </a:prstGeom>
          <a:noFill/>
          <a:ln>
            <a:noFill/>
          </a:ln>
        </p:spPr>
        <p:txBody>
          <a:bodyPr spcFirstLastPara="1" wrap="square" lIns="91425" tIns="45700" rIns="91425" bIns="45700" anchor="t" anchorCtr="0">
            <a:normAutofit/>
          </a:bodyPr>
          <a:lstStyle/>
          <a:p>
            <a:pPr marL="228600" lvl="0" indent="0" algn="l" rtl="0">
              <a:lnSpc>
                <a:spcPct val="120000"/>
              </a:lnSpc>
              <a:spcBef>
                <a:spcPts val="0"/>
              </a:spcBef>
              <a:spcAft>
                <a:spcPts val="0"/>
              </a:spcAft>
              <a:buNone/>
            </a:pPr>
            <a:endParaRPr sz="1900"/>
          </a:p>
          <a:p>
            <a:pPr marL="228600" lvl="0" indent="-190500" algn="l" rtl="0">
              <a:lnSpc>
                <a:spcPct val="120000"/>
              </a:lnSpc>
              <a:spcBef>
                <a:spcPts val="1000"/>
              </a:spcBef>
              <a:spcAft>
                <a:spcPts val="0"/>
              </a:spcAft>
              <a:buSzPts val="2600"/>
              <a:buChar char="•"/>
            </a:pPr>
            <a:r>
              <a:rPr lang="nl-NL" sz="3100"/>
              <a:t>”</a:t>
            </a:r>
            <a:r>
              <a:rPr lang="nl-NL" sz="2500"/>
              <a:t>Bij een tussentijdse verergering of onvoldoende pijnvermindering met analgetica</a:t>
            </a:r>
            <a:r>
              <a:rPr lang="nl-NL" sz="3100"/>
              <a:t>”</a:t>
            </a:r>
            <a:endParaRPr sz="1700"/>
          </a:p>
          <a:p>
            <a:pPr marL="228600" lvl="0" indent="-101600" algn="l" rtl="0">
              <a:lnSpc>
                <a:spcPct val="120000"/>
              </a:lnSpc>
              <a:spcBef>
                <a:spcPts val="1000"/>
              </a:spcBef>
              <a:spcAft>
                <a:spcPts val="0"/>
              </a:spcAft>
              <a:buSzPts val="20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9"/>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WEETJES KNIE INJECTIE</a:t>
            </a:r>
            <a:endParaRPr/>
          </a:p>
        </p:txBody>
      </p:sp>
      <p:sp>
        <p:nvSpPr>
          <p:cNvPr id="291" name="Google Shape;291;p29"/>
          <p:cNvSpPr txBox="1">
            <a:spLocks noGrp="1"/>
          </p:cNvSpPr>
          <p:nvPr>
            <p:ph type="body" idx="1"/>
          </p:nvPr>
        </p:nvSpPr>
        <p:spPr>
          <a:xfrm>
            <a:off x="1451575" y="2015725"/>
            <a:ext cx="9750300" cy="3450600"/>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2000"/>
              <a:buChar char="•"/>
            </a:pPr>
            <a:r>
              <a:rPr lang="nl-NL" dirty="0"/>
              <a:t>Vaak maar kortdurend effect &lt;3 weken</a:t>
            </a:r>
            <a:endParaRPr dirty="0"/>
          </a:p>
          <a:p>
            <a:pPr marL="228600" lvl="0" indent="-228600" algn="l" rtl="0">
              <a:lnSpc>
                <a:spcPct val="120000"/>
              </a:lnSpc>
              <a:spcBef>
                <a:spcPts val="1000"/>
              </a:spcBef>
              <a:spcAft>
                <a:spcPts val="0"/>
              </a:spcAft>
              <a:buSzPts val="2000"/>
              <a:buChar char="•"/>
            </a:pPr>
            <a:r>
              <a:rPr lang="nl-NL" dirty="0"/>
              <a:t>20-40 mg </a:t>
            </a:r>
            <a:r>
              <a:rPr lang="nl-NL" dirty="0" err="1"/>
              <a:t>triamcinolonacetonide</a:t>
            </a:r>
            <a:r>
              <a:rPr lang="nl-NL" dirty="0"/>
              <a:t>, max. 4 keer per jaar met een interval van min. 6 weken</a:t>
            </a:r>
            <a:endParaRPr dirty="0"/>
          </a:p>
          <a:p>
            <a:pPr marL="228600" lvl="0" indent="-228600" algn="l" rtl="0">
              <a:lnSpc>
                <a:spcPct val="120000"/>
              </a:lnSpc>
              <a:spcBef>
                <a:spcPts val="1000"/>
              </a:spcBef>
              <a:spcAft>
                <a:spcPts val="0"/>
              </a:spcAft>
              <a:buSzPts val="2000"/>
              <a:buChar char="•"/>
            </a:pPr>
            <a:r>
              <a:rPr lang="nl-NL" dirty="0"/>
              <a:t>Intra articulaire </a:t>
            </a:r>
            <a:r>
              <a:rPr lang="nl-NL" dirty="0" err="1"/>
              <a:t>hyalaronzuur</a:t>
            </a:r>
            <a:r>
              <a:rPr lang="nl-NL" dirty="0"/>
              <a:t> injecties worden volgens NHG niet aangeraden</a:t>
            </a:r>
          </a:p>
          <a:p>
            <a:pPr marL="228600" lvl="0" indent="-228600">
              <a:buSzPts val="2000"/>
            </a:pPr>
            <a:r>
              <a:rPr lang="nl-NL" dirty="0"/>
              <a:t>Orthopeden wachten min. 3 </a:t>
            </a:r>
            <a:r>
              <a:rPr lang="nl-NL" dirty="0" err="1"/>
              <a:t>mnd</a:t>
            </a:r>
            <a:r>
              <a:rPr lang="nl-NL" dirty="0"/>
              <a:t> (zelfs liefst 6) alvorens knieprothese: literatuur laat licht verhoogde infectiekans zien na infiltratie</a:t>
            </a:r>
          </a:p>
          <a:p>
            <a:pPr marL="228600" lvl="0" indent="-228600">
              <a:buSzPts val="2000"/>
            </a:pPr>
            <a:r>
              <a:rPr lang="nl-NL" dirty="0"/>
              <a:t>Bij eenmaal (</a:t>
            </a:r>
            <a:r>
              <a:rPr lang="nl-NL" dirty="0" err="1"/>
              <a:t>hemi</a:t>
            </a:r>
            <a:r>
              <a:rPr lang="nl-NL" dirty="0"/>
              <a:t>)knieprothese sowieso geen injectie!</a:t>
            </a:r>
            <a:endParaRPr dirty="0"/>
          </a:p>
          <a:p>
            <a:pPr marL="228600" lvl="0" indent="-228600" algn="l" rtl="0">
              <a:lnSpc>
                <a:spcPct val="120000"/>
              </a:lnSpc>
              <a:spcBef>
                <a:spcPts val="1000"/>
              </a:spcBef>
              <a:spcAft>
                <a:spcPts val="0"/>
              </a:spcAft>
              <a:buSzPts val="2000"/>
              <a:buChar char="•"/>
            </a:pPr>
            <a:r>
              <a:rPr lang="nl-NL" u="sng" dirty="0"/>
              <a:t>Studie: 2 jaar lang, iedere 3 maanden injectie → effect op kraakbeen en pijn?</a:t>
            </a:r>
            <a:endParaRPr u="sng" dirty="0"/>
          </a:p>
          <a:p>
            <a:pPr marL="0" lvl="0" indent="0" algn="l" rtl="0">
              <a:lnSpc>
                <a:spcPct val="120000"/>
              </a:lnSpc>
              <a:spcBef>
                <a:spcPts val="1000"/>
              </a:spcBef>
              <a:spcAft>
                <a:spcPts val="0"/>
              </a:spcAft>
              <a:buSzPts val="2000"/>
              <a:buNone/>
            </a:pPr>
            <a:endParaRPr dirty="0"/>
          </a:p>
          <a:p>
            <a:pPr marL="127000" lvl="0" indent="0" algn="l" rtl="0">
              <a:lnSpc>
                <a:spcPct val="120000"/>
              </a:lnSpc>
              <a:spcBef>
                <a:spcPts val="1000"/>
              </a:spcBef>
              <a:spcAft>
                <a:spcPts val="0"/>
              </a:spcAft>
              <a:buSzPts val="2000"/>
              <a:buNone/>
            </a:pP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8"/>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800"/>
              <a:t>VOORLICHTING KNIE</a:t>
            </a:r>
            <a:endParaRPr sz="3800"/>
          </a:p>
        </p:txBody>
      </p:sp>
      <p:sp>
        <p:nvSpPr>
          <p:cNvPr id="298" name="Google Shape;298;p28"/>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120000"/>
              </a:lnSpc>
              <a:spcBef>
                <a:spcPts val="0"/>
              </a:spcBef>
              <a:spcAft>
                <a:spcPts val="0"/>
              </a:spcAft>
              <a:buSzPct val="100000"/>
              <a:buChar char="•"/>
            </a:pPr>
            <a:r>
              <a:rPr lang="nl-NL"/>
              <a:t>Koorts, lokale temperatuursverhoging of toename van de pijn na 48 uur (aanwijzing septische ontsteking).</a:t>
            </a:r>
            <a:endParaRPr/>
          </a:p>
          <a:p>
            <a:pPr marL="228600" lvl="0" indent="-228600" algn="l" rtl="0">
              <a:lnSpc>
                <a:spcPct val="120000"/>
              </a:lnSpc>
              <a:spcBef>
                <a:spcPts val="1000"/>
              </a:spcBef>
              <a:spcAft>
                <a:spcPts val="0"/>
              </a:spcAft>
              <a:buSzPct val="100000"/>
              <a:buChar char="•"/>
            </a:pPr>
            <a:r>
              <a:rPr lang="nl-NL"/>
              <a:t>Bijwerkingen:</a:t>
            </a:r>
            <a:endParaRPr/>
          </a:p>
          <a:p>
            <a:pPr marL="685800" lvl="1" indent="-228600" algn="l" rtl="0">
              <a:lnSpc>
                <a:spcPct val="120000"/>
              </a:lnSpc>
              <a:spcBef>
                <a:spcPts val="500"/>
              </a:spcBef>
              <a:spcAft>
                <a:spcPts val="0"/>
              </a:spcAft>
              <a:buSzPct val="100000"/>
              <a:buChar char="•"/>
            </a:pPr>
            <a:r>
              <a:rPr lang="nl-NL"/>
              <a:t>steroid flare: voorbijgaande toename van de klachten (eerste 24 uur na injectie)</a:t>
            </a:r>
            <a:endParaRPr/>
          </a:p>
          <a:p>
            <a:pPr marL="685800" lvl="1" indent="-228600" algn="l" rtl="0">
              <a:lnSpc>
                <a:spcPct val="120000"/>
              </a:lnSpc>
              <a:spcBef>
                <a:spcPts val="500"/>
              </a:spcBef>
              <a:spcAft>
                <a:spcPts val="0"/>
              </a:spcAft>
              <a:buSzPct val="100000"/>
              <a:buChar char="•"/>
            </a:pPr>
            <a:r>
              <a:rPr lang="nl-NL"/>
              <a:t>opvliegers (1-2 dagen na injectie)</a:t>
            </a:r>
            <a:endParaRPr/>
          </a:p>
          <a:p>
            <a:pPr marL="685800" lvl="1" indent="-228600" algn="l" rtl="0">
              <a:lnSpc>
                <a:spcPct val="120000"/>
              </a:lnSpc>
              <a:spcBef>
                <a:spcPts val="500"/>
              </a:spcBef>
              <a:spcAft>
                <a:spcPts val="0"/>
              </a:spcAft>
              <a:buSzPct val="100000"/>
              <a:buChar char="•"/>
            </a:pPr>
            <a:r>
              <a:rPr lang="nl-NL"/>
              <a:t>hyperglykemie bij diabetespatiënten (3-10 dagen na injectie)</a:t>
            </a:r>
            <a:endParaRPr/>
          </a:p>
          <a:p>
            <a:pPr marL="685800" lvl="1" indent="-228600" algn="l" rtl="0">
              <a:lnSpc>
                <a:spcPct val="120000"/>
              </a:lnSpc>
              <a:spcBef>
                <a:spcPts val="500"/>
              </a:spcBef>
              <a:spcAft>
                <a:spcPts val="0"/>
              </a:spcAft>
              <a:buSzPct val="100000"/>
              <a:buChar char="•"/>
            </a:pPr>
            <a:r>
              <a:rPr lang="nl-NL"/>
              <a:t>tijdelijke menstruatiestoornissen (dagen tot weken na injectie) </a:t>
            </a:r>
            <a:endParaRPr/>
          </a:p>
          <a:p>
            <a:pPr marL="685800" lvl="1" indent="-228600" algn="l" rtl="0">
              <a:lnSpc>
                <a:spcPct val="120000"/>
              </a:lnSpc>
              <a:spcBef>
                <a:spcPts val="500"/>
              </a:spcBef>
              <a:spcAft>
                <a:spcPts val="0"/>
              </a:spcAft>
              <a:buSzPct val="100000"/>
              <a:buChar char="•"/>
            </a:pPr>
            <a:r>
              <a:rPr lang="nl-NL"/>
              <a:t>subcute atrofie (1-8%, 1-4 maanden na injectie).</a:t>
            </a:r>
            <a:endParaRPr/>
          </a:p>
          <a:p>
            <a:pPr marL="228600" lvl="0" indent="-228600" algn="l" rtl="0">
              <a:lnSpc>
                <a:spcPct val="120000"/>
              </a:lnSpc>
              <a:spcBef>
                <a:spcPts val="1000"/>
              </a:spcBef>
              <a:spcAft>
                <a:spcPts val="0"/>
              </a:spcAft>
              <a:buSzPct val="100000"/>
              <a:buChar char="•"/>
            </a:pPr>
            <a:r>
              <a:rPr lang="nl-NL"/>
              <a:t>Adviseer de patiënt de knie te blijven bewegen. </a:t>
            </a:r>
            <a:endParaRPr/>
          </a:p>
          <a:p>
            <a:pPr marL="228600" lvl="0" indent="-228600" algn="l" rtl="0">
              <a:lnSpc>
                <a:spcPct val="120000"/>
              </a:lnSpc>
              <a:spcBef>
                <a:spcPts val="1000"/>
              </a:spcBef>
              <a:spcAft>
                <a:spcPts val="0"/>
              </a:spcAft>
              <a:buSzPct val="100000"/>
              <a:buChar char="•"/>
            </a:pPr>
            <a:r>
              <a:rPr lang="nl-NL"/>
              <a:t>Terugkomen: klachten &gt;2 weken onverminderd óf &gt;6 weken geen herstel van het dagelijks functioneren.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4"/>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900"/>
              <a:t>LOCATIE KNIE INJECTIE</a:t>
            </a:r>
            <a:endParaRPr sz="3900"/>
          </a:p>
        </p:txBody>
      </p:sp>
      <p:sp>
        <p:nvSpPr>
          <p:cNvPr id="304" name="Google Shape;304;p24"/>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3200"/>
              <a:buChar char="•"/>
            </a:pPr>
            <a:r>
              <a:rPr lang="nl-NL" sz="3200" dirty="0"/>
              <a:t>Laterale knie</a:t>
            </a:r>
            <a:endParaRPr dirty="0"/>
          </a:p>
          <a:p>
            <a:pPr marL="685800" lvl="1" indent="-228600" algn="l" rtl="0">
              <a:lnSpc>
                <a:spcPct val="120000"/>
              </a:lnSpc>
              <a:spcBef>
                <a:spcPts val="500"/>
              </a:spcBef>
              <a:spcAft>
                <a:spcPts val="0"/>
              </a:spcAft>
              <a:buSzPts val="3000"/>
              <a:buChar char="•"/>
            </a:pPr>
            <a:r>
              <a:rPr lang="nl-NL" sz="3000" u="sng" dirty="0">
                <a:solidFill>
                  <a:schemeClr val="hlink"/>
                </a:solidFill>
                <a:hlinkClick r:id="rId3"/>
              </a:rPr>
              <a:t>Instructiefilm knie</a:t>
            </a:r>
            <a:endParaRPr sz="3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7"/>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HERHALING ANATOMIE</a:t>
            </a:r>
            <a:endParaRPr/>
          </a:p>
        </p:txBody>
      </p:sp>
      <p:pic>
        <p:nvPicPr>
          <p:cNvPr id="310" name="Google Shape;310;p27"/>
          <p:cNvPicPr preferRelativeResize="0">
            <a:picLocks noGrp="1"/>
          </p:cNvPicPr>
          <p:nvPr>
            <p:ph type="body" idx="1"/>
          </p:nvPr>
        </p:nvPicPr>
        <p:blipFill rotWithShape="1">
          <a:blip r:embed="rId3">
            <a:alphaModFix/>
          </a:blip>
          <a:srcRect/>
          <a:stretch/>
        </p:blipFill>
        <p:spPr>
          <a:xfrm>
            <a:off x="1449217" y="1334541"/>
            <a:ext cx="4964554" cy="4520159"/>
          </a:xfrm>
          <a:prstGeom prst="rect">
            <a:avLst/>
          </a:prstGeom>
          <a:noFill/>
          <a:ln>
            <a:noFill/>
          </a:ln>
        </p:spPr>
      </p:pic>
      <p:pic>
        <p:nvPicPr>
          <p:cNvPr id="311" name="Google Shape;311;p27"/>
          <p:cNvPicPr preferRelativeResize="0">
            <a:picLocks noGrp="1"/>
          </p:cNvPicPr>
          <p:nvPr>
            <p:ph type="body" idx="2"/>
          </p:nvPr>
        </p:nvPicPr>
        <p:blipFill rotWithShape="1">
          <a:blip r:embed="rId4">
            <a:alphaModFix/>
          </a:blip>
          <a:srcRect/>
          <a:stretch/>
        </p:blipFill>
        <p:spPr>
          <a:xfrm>
            <a:off x="6413772" y="1334540"/>
            <a:ext cx="4964554" cy="452015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g2c1b25af046_0_32"/>
          <p:cNvSpPr txBox="1">
            <a:spLocks noGrp="1"/>
          </p:cNvSpPr>
          <p:nvPr>
            <p:ph type="title"/>
          </p:nvPr>
        </p:nvSpPr>
        <p:spPr>
          <a:xfrm>
            <a:off x="1451579" y="804519"/>
            <a:ext cx="9603300" cy="104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HERHALING KNIE INJECTIE</a:t>
            </a:r>
            <a:endParaRPr/>
          </a:p>
        </p:txBody>
      </p:sp>
      <p:sp>
        <p:nvSpPr>
          <p:cNvPr id="318" name="Google Shape;318;g2c1b25af046_0_32"/>
          <p:cNvSpPr txBox="1">
            <a:spLocks noGrp="1"/>
          </p:cNvSpPr>
          <p:nvPr>
            <p:ph type="body" idx="1"/>
          </p:nvPr>
        </p:nvSpPr>
        <p:spPr>
          <a:xfrm>
            <a:off x="1451575" y="1985500"/>
            <a:ext cx="9603300" cy="3480900"/>
          </a:xfrm>
          <a:prstGeom prst="rect">
            <a:avLst/>
          </a:prstGeom>
          <a:noFill/>
          <a:ln>
            <a:noFill/>
          </a:ln>
        </p:spPr>
        <p:txBody>
          <a:bodyPr spcFirstLastPara="1" wrap="square" lIns="91425" tIns="45700" rIns="91425" bIns="45700" anchor="t" anchorCtr="0">
            <a:noAutofit/>
          </a:bodyPr>
          <a:lstStyle/>
          <a:p>
            <a:pPr marL="228600" lvl="0" indent="-209550" algn="l" rtl="0">
              <a:lnSpc>
                <a:spcPct val="120000"/>
              </a:lnSpc>
              <a:spcBef>
                <a:spcPts val="0"/>
              </a:spcBef>
              <a:spcAft>
                <a:spcPts val="0"/>
              </a:spcAft>
              <a:buSzPts val="2100"/>
              <a:buChar char="•"/>
            </a:pPr>
            <a:r>
              <a:rPr lang="nl-NL" sz="2100"/>
              <a:t>Geef druk op de contralaterale zijde van de patella. </a:t>
            </a:r>
            <a:endParaRPr sz="1700"/>
          </a:p>
          <a:p>
            <a:pPr marL="228600" lvl="0" indent="-209550" algn="l" rtl="0">
              <a:lnSpc>
                <a:spcPct val="120000"/>
              </a:lnSpc>
              <a:spcBef>
                <a:spcPts val="1000"/>
              </a:spcBef>
              <a:spcAft>
                <a:spcPts val="0"/>
              </a:spcAft>
              <a:buSzPts val="2100"/>
              <a:buChar char="•"/>
            </a:pPr>
            <a:r>
              <a:rPr lang="nl-NL" sz="2100"/>
              <a:t>Breng de naald aan de laterale zijde van de knie horizontaal in op de gemarkeerde insteekplaats (evenwijdig aan de bovenrand van de patella) en richt iets naar posterieur, zodat de naald zich bevindt in de ruimte tussen de laterale femurcondyl en de achterzijde van de patella (meestal is 2 - 3 cm diepte voldoende).</a:t>
            </a:r>
            <a:endParaRPr sz="1700"/>
          </a:p>
          <a:p>
            <a:pPr marL="228600" lvl="0" indent="-209550" algn="l" rtl="0">
              <a:lnSpc>
                <a:spcPct val="120000"/>
              </a:lnSpc>
              <a:spcBef>
                <a:spcPts val="1000"/>
              </a:spcBef>
              <a:spcAft>
                <a:spcPts val="0"/>
              </a:spcAft>
              <a:buSzPts val="2100"/>
              <a:buChar char="•"/>
            </a:pPr>
            <a:r>
              <a:rPr lang="nl-NL" sz="2100"/>
              <a:t>Aspireer om te kijken of de intra-articulaire ruimte is bereikt (optrekken is dan mogelijk). Daarna injecteert u rustig de inhoud van de spuit in de gewrichtsruimte.</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5"/>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MATERIAAL KNIE INJECTIE</a:t>
            </a:r>
            <a:endParaRPr/>
          </a:p>
        </p:txBody>
      </p:sp>
      <p:sp>
        <p:nvSpPr>
          <p:cNvPr id="324" name="Google Shape;324;p25"/>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fontScale="70000" lnSpcReduction="20000"/>
          </a:bodyPr>
          <a:lstStyle/>
          <a:p>
            <a:pPr marL="228600" lvl="0" indent="-200025" algn="l" rtl="0">
              <a:lnSpc>
                <a:spcPct val="120000"/>
              </a:lnSpc>
              <a:spcBef>
                <a:spcPts val="0"/>
              </a:spcBef>
              <a:spcAft>
                <a:spcPts val="0"/>
              </a:spcAft>
              <a:buSzPct val="100000"/>
              <a:buChar char="•"/>
            </a:pPr>
            <a:r>
              <a:rPr lang="nl-NL"/>
              <a:t>handschoenen </a:t>
            </a:r>
            <a:endParaRPr/>
          </a:p>
          <a:p>
            <a:pPr marL="228600" lvl="0" indent="-194310" algn="l" rtl="0">
              <a:spcBef>
                <a:spcPts val="1000"/>
              </a:spcBef>
              <a:spcAft>
                <a:spcPts val="0"/>
              </a:spcAft>
              <a:buSzPct val="90000"/>
              <a:buChar char="•"/>
            </a:pPr>
            <a:r>
              <a:rPr lang="nl-NL"/>
              <a:t>spuit 2 ml</a:t>
            </a:r>
            <a:endParaRPr/>
          </a:p>
          <a:p>
            <a:pPr marL="228600" lvl="0" indent="-194310" algn="l" rtl="0">
              <a:spcBef>
                <a:spcPts val="1000"/>
              </a:spcBef>
              <a:spcAft>
                <a:spcPts val="0"/>
              </a:spcAft>
              <a:buSzPct val="90000"/>
              <a:buChar char="•"/>
            </a:pPr>
            <a:r>
              <a:rPr lang="nl-NL" b="1"/>
              <a:t>naald 38 mm </a:t>
            </a:r>
            <a:r>
              <a:rPr lang="nl-NL"/>
              <a:t>(groen)</a:t>
            </a:r>
            <a:endParaRPr/>
          </a:p>
          <a:p>
            <a:pPr marL="228600" lvl="0" indent="-194310" algn="l" rtl="0">
              <a:spcBef>
                <a:spcPts val="1000"/>
              </a:spcBef>
              <a:spcAft>
                <a:spcPts val="0"/>
              </a:spcAft>
              <a:buSzPct val="90000"/>
              <a:buChar char="•"/>
            </a:pPr>
            <a:r>
              <a:rPr lang="nl-NL" b="1"/>
              <a:t>flacon triamcinolonacetonide 40 mg/ml oplossing </a:t>
            </a:r>
            <a:r>
              <a:rPr lang="nl-NL"/>
              <a:t>(1ml)</a:t>
            </a:r>
            <a:endParaRPr b="1"/>
          </a:p>
          <a:p>
            <a:pPr marL="228600" lvl="0" indent="-200025" algn="l" rtl="0">
              <a:lnSpc>
                <a:spcPct val="120000"/>
              </a:lnSpc>
              <a:spcBef>
                <a:spcPts val="1000"/>
              </a:spcBef>
              <a:spcAft>
                <a:spcPts val="0"/>
              </a:spcAft>
              <a:buSzPct val="100000"/>
              <a:buChar char="•"/>
            </a:pPr>
            <a:r>
              <a:rPr lang="nl-NL"/>
              <a:t>naaldencontainer</a:t>
            </a:r>
            <a:endParaRPr/>
          </a:p>
          <a:p>
            <a:pPr marL="228600" lvl="0" indent="-200025" algn="l" rtl="0">
              <a:lnSpc>
                <a:spcPct val="120000"/>
              </a:lnSpc>
              <a:spcBef>
                <a:spcPts val="1000"/>
              </a:spcBef>
              <a:spcAft>
                <a:spcPts val="0"/>
              </a:spcAft>
              <a:buSzPct val="100000"/>
              <a:buChar char="•"/>
            </a:pPr>
            <a:r>
              <a:rPr lang="nl-NL"/>
              <a:t>opgerolde handdoek of knierol</a:t>
            </a:r>
            <a:endParaRPr/>
          </a:p>
          <a:p>
            <a:pPr marL="228600" lvl="0" indent="-200025" algn="l" rtl="0">
              <a:lnSpc>
                <a:spcPct val="120000"/>
              </a:lnSpc>
              <a:spcBef>
                <a:spcPts val="1000"/>
              </a:spcBef>
              <a:spcAft>
                <a:spcPts val="0"/>
              </a:spcAft>
              <a:buSzPct val="100000"/>
              <a:buChar char="•"/>
            </a:pPr>
            <a:r>
              <a:rPr lang="nl-NL"/>
              <a:t>huidpotlood of viltstift </a:t>
            </a:r>
            <a:endParaRPr/>
          </a:p>
          <a:p>
            <a:pPr marL="228600" lvl="0" indent="-200025" algn="l" rtl="0">
              <a:lnSpc>
                <a:spcPct val="120000"/>
              </a:lnSpc>
              <a:spcBef>
                <a:spcPts val="1000"/>
              </a:spcBef>
              <a:spcAft>
                <a:spcPts val="0"/>
              </a:spcAft>
              <a:buSzPct val="100000"/>
              <a:buChar char="•"/>
            </a:pPr>
            <a:r>
              <a:rPr lang="nl-NL"/>
              <a:t>desinfectans </a:t>
            </a:r>
            <a:endParaRPr/>
          </a:p>
          <a:p>
            <a:pPr marL="228600" lvl="0" indent="-200025" algn="l" rtl="0">
              <a:lnSpc>
                <a:spcPct val="120000"/>
              </a:lnSpc>
              <a:spcBef>
                <a:spcPts val="1000"/>
              </a:spcBef>
              <a:spcAft>
                <a:spcPts val="0"/>
              </a:spcAft>
              <a:buSzPct val="100000"/>
              <a:buChar char="•"/>
            </a:pPr>
            <a:r>
              <a:rPr lang="nl-NL"/>
              <a:t>verbandgaas 10 x 10 cm </a:t>
            </a:r>
            <a:endParaRPr/>
          </a:p>
          <a:p>
            <a:pPr marL="228600" lvl="0" indent="-200025" algn="l" rtl="0">
              <a:lnSpc>
                <a:spcPct val="120000"/>
              </a:lnSpc>
              <a:spcBef>
                <a:spcPts val="1000"/>
              </a:spcBef>
              <a:spcAft>
                <a:spcPts val="0"/>
              </a:spcAft>
              <a:buSzPct val="100000"/>
              <a:buChar char="•"/>
            </a:pPr>
            <a:r>
              <a:rPr lang="nl-NL"/>
              <a:t>pleister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0"/>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700"/>
              <a:t>OEFENEN!</a:t>
            </a:r>
            <a:endParaRPr sz="3700"/>
          </a:p>
        </p:txBody>
      </p:sp>
      <p:sp>
        <p:nvSpPr>
          <p:cNvPr id="330" name="Google Shape;330;p30"/>
          <p:cNvSpPr txBox="1"/>
          <p:nvPr/>
        </p:nvSpPr>
        <p:spPr>
          <a:xfrm>
            <a:off x="1508680" y="2151446"/>
            <a:ext cx="3036900" cy="2555100"/>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Arial"/>
              <a:buChar char="•"/>
            </a:pPr>
            <a:r>
              <a:rPr lang="nl-NL" sz="3200">
                <a:solidFill>
                  <a:schemeClr val="dk1"/>
                </a:solidFill>
                <a:latin typeface="Gill Sans"/>
                <a:ea typeface="Gill Sans"/>
                <a:cs typeface="Gill Sans"/>
                <a:sym typeface="Gill Sans"/>
              </a:rPr>
              <a:t>PEN PAKKEN</a:t>
            </a:r>
            <a:endParaRPr/>
          </a:p>
          <a:p>
            <a:pPr marL="457200" marR="0" lvl="0" indent="-457200" algn="l" rtl="0">
              <a:spcBef>
                <a:spcPts val="0"/>
              </a:spcBef>
              <a:spcAft>
                <a:spcPts val="0"/>
              </a:spcAft>
              <a:buClr>
                <a:schemeClr val="dk1"/>
              </a:buClr>
              <a:buSzPts val="3200"/>
              <a:buFont typeface="Arial"/>
              <a:buChar char="•"/>
            </a:pPr>
            <a:r>
              <a:rPr lang="nl-NL" sz="3200">
                <a:solidFill>
                  <a:schemeClr val="dk1"/>
                </a:solidFill>
                <a:latin typeface="Gill Sans"/>
                <a:ea typeface="Gill Sans"/>
                <a:cs typeface="Gill Sans"/>
                <a:sym typeface="Gill Sans"/>
              </a:rPr>
              <a:t>BROEKSPIJP </a:t>
            </a:r>
            <a:endParaRPr/>
          </a:p>
          <a:p>
            <a:pPr marL="457200" marR="0" lvl="0" indent="-457200" algn="l" rtl="0">
              <a:spcBef>
                <a:spcPts val="0"/>
              </a:spcBef>
              <a:spcAft>
                <a:spcPts val="0"/>
              </a:spcAft>
              <a:buClr>
                <a:schemeClr val="dk1"/>
              </a:buClr>
              <a:buSzPts val="3200"/>
              <a:buFont typeface="Arial"/>
              <a:buChar char="•"/>
            </a:pPr>
            <a:r>
              <a:rPr lang="nl-NL" sz="3200">
                <a:solidFill>
                  <a:schemeClr val="dk1"/>
                </a:solidFill>
                <a:latin typeface="Gill Sans"/>
                <a:ea typeface="Gill Sans"/>
                <a:cs typeface="Gill Sans"/>
                <a:sym typeface="Gill Sans"/>
              </a:rPr>
              <a:t>OPSTROPEN tot boven de knie!</a:t>
            </a:r>
            <a:endParaRPr/>
          </a:p>
        </p:txBody>
      </p:sp>
      <p:pic>
        <p:nvPicPr>
          <p:cNvPr id="331" name="Google Shape;331;p30"/>
          <p:cNvPicPr preferRelativeResize="0"/>
          <p:nvPr/>
        </p:nvPicPr>
        <p:blipFill rotWithShape="1">
          <a:blip r:embed="rId3">
            <a:alphaModFix/>
          </a:blip>
          <a:srcRect/>
          <a:stretch/>
        </p:blipFill>
        <p:spPr>
          <a:xfrm>
            <a:off x="4937375" y="0"/>
            <a:ext cx="6117475" cy="61174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1"/>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800"/>
              <a:t>ONS LAATSTE SCHOT: DE HEUP</a:t>
            </a:r>
            <a:endParaRPr sz="3800"/>
          </a:p>
        </p:txBody>
      </p:sp>
      <p:pic>
        <p:nvPicPr>
          <p:cNvPr id="338" name="Google Shape;338;p31"/>
          <p:cNvPicPr preferRelativeResize="0"/>
          <p:nvPr/>
        </p:nvPicPr>
        <p:blipFill rotWithShape="1">
          <a:blip r:embed="rId3">
            <a:alphaModFix/>
          </a:blip>
          <a:srcRect/>
          <a:stretch/>
        </p:blipFill>
        <p:spPr>
          <a:xfrm>
            <a:off x="1451575" y="1853750"/>
            <a:ext cx="4163575" cy="42503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2"/>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HEUP INJECTIE BIJ COXARTROSE</a:t>
            </a:r>
            <a:endParaRPr/>
          </a:p>
        </p:txBody>
      </p:sp>
      <p:pic>
        <p:nvPicPr>
          <p:cNvPr id="345" name="Google Shape;345;p32"/>
          <p:cNvPicPr preferRelativeResize="0">
            <a:picLocks noGrp="1"/>
          </p:cNvPicPr>
          <p:nvPr>
            <p:ph type="body" idx="1"/>
          </p:nvPr>
        </p:nvPicPr>
        <p:blipFill rotWithShape="1">
          <a:blip r:embed="rId3">
            <a:alphaModFix/>
          </a:blip>
          <a:srcRect/>
          <a:stretch/>
        </p:blipFill>
        <p:spPr>
          <a:xfrm>
            <a:off x="2606502" y="1853754"/>
            <a:ext cx="7293427" cy="409381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3"/>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INTRA ARTICULAIRE HEUP INJECTIE (ziekenhuis)</a:t>
            </a:r>
            <a:endParaRPr/>
          </a:p>
        </p:txBody>
      </p:sp>
      <p:sp>
        <p:nvSpPr>
          <p:cNvPr id="352" name="Google Shape;352;p33"/>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09550" algn="l" rtl="0">
              <a:lnSpc>
                <a:spcPct val="120000"/>
              </a:lnSpc>
              <a:spcBef>
                <a:spcPts val="0"/>
              </a:spcBef>
              <a:spcAft>
                <a:spcPts val="0"/>
              </a:spcAft>
              <a:buSzPts val="2900"/>
              <a:buChar char="•"/>
            </a:pPr>
            <a:r>
              <a:rPr lang="nl-NL" sz="2900"/>
              <a:t> </a:t>
            </a:r>
            <a:r>
              <a:rPr lang="nl-NL" sz="2900" u="sng"/>
              <a:t>Alleen</a:t>
            </a:r>
            <a:r>
              <a:rPr lang="nl-NL" sz="2900"/>
              <a:t> ziekenhuiszorg</a:t>
            </a:r>
            <a:endParaRPr sz="2900"/>
          </a:p>
          <a:p>
            <a:pPr marL="228600" lvl="0" indent="-298450" algn="l" rtl="0">
              <a:spcBef>
                <a:spcPts val="1000"/>
              </a:spcBef>
              <a:spcAft>
                <a:spcPts val="0"/>
              </a:spcAft>
              <a:buSzPts val="2900"/>
              <a:buChar char="•"/>
            </a:pPr>
            <a:r>
              <a:rPr lang="nl-NL" sz="2900"/>
              <a:t>Onder begeleiding van echo of röntgen</a:t>
            </a:r>
            <a:endParaRPr sz="2900"/>
          </a:p>
          <a:p>
            <a:pPr marL="228600" lvl="0" indent="-209550" algn="l" rtl="0">
              <a:lnSpc>
                <a:spcPct val="120000"/>
              </a:lnSpc>
              <a:spcBef>
                <a:spcPts val="0"/>
              </a:spcBef>
              <a:spcAft>
                <a:spcPts val="0"/>
              </a:spcAft>
              <a:buSzPts val="2900"/>
              <a:buChar char="•"/>
            </a:pPr>
            <a:r>
              <a:rPr lang="nl-NL" sz="2900"/>
              <a:t>Overwegen als orale pijnmedicatie onvoldoende effect heeft</a:t>
            </a:r>
            <a:endParaRPr sz="1700"/>
          </a:p>
          <a:p>
            <a:pPr marL="228600" lvl="0" indent="-209550" algn="l" rtl="0">
              <a:lnSpc>
                <a:spcPct val="120000"/>
              </a:lnSpc>
              <a:spcBef>
                <a:spcPts val="1000"/>
              </a:spcBef>
              <a:spcAft>
                <a:spcPts val="0"/>
              </a:spcAft>
              <a:buSzPts val="2900"/>
              <a:buChar char="•"/>
            </a:pPr>
            <a:r>
              <a:rPr lang="nl-NL" sz="2900"/>
              <a:t>Pijnvermindering tot ongeveer 8 weken na injectie.</a:t>
            </a:r>
            <a:endParaRPr sz="1700"/>
          </a:p>
          <a:p>
            <a:pPr marL="0" lvl="0" indent="0" algn="l" rtl="0">
              <a:lnSpc>
                <a:spcPct val="120000"/>
              </a:lnSpc>
              <a:spcBef>
                <a:spcPts val="1000"/>
              </a:spcBef>
              <a:spcAft>
                <a:spcPts val="0"/>
              </a:spcAft>
              <a:buNone/>
            </a:pPr>
            <a:endParaRPr sz="17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34"/>
          <p:cNvSpPr txBox="1">
            <a:spLocks noGrp="1"/>
          </p:cNvSpPr>
          <p:nvPr>
            <p:ph type="title"/>
          </p:nvPr>
        </p:nvSpPr>
        <p:spPr>
          <a:xfrm>
            <a:off x="1451579" y="804519"/>
            <a:ext cx="9603300" cy="104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80"/>
              <a:buFont typeface="Gill Sans"/>
              <a:buNone/>
            </a:pPr>
            <a:r>
              <a:rPr lang="nl-NL" sz="3110"/>
              <a:t>INTRAMUSCULAIRE HEUP INJECTIE (huisartsenpraktijk)</a:t>
            </a:r>
            <a:endParaRPr sz="3110"/>
          </a:p>
        </p:txBody>
      </p:sp>
      <p:sp>
        <p:nvSpPr>
          <p:cNvPr id="359" name="Google Shape;359;p34"/>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05740" algn="l" rtl="0">
              <a:lnSpc>
                <a:spcPct val="120000"/>
              </a:lnSpc>
              <a:spcBef>
                <a:spcPts val="0"/>
              </a:spcBef>
              <a:spcAft>
                <a:spcPts val="0"/>
              </a:spcAft>
              <a:buSzPts val="2600"/>
              <a:buChar char="•"/>
            </a:pPr>
            <a:r>
              <a:rPr lang="nl-NL" sz="2600" dirty="0"/>
              <a:t>Huisartsenzorg</a:t>
            </a:r>
            <a:endParaRPr sz="2600" dirty="0"/>
          </a:p>
          <a:p>
            <a:pPr marL="228600" lvl="0" indent="-205740" algn="l" rtl="0">
              <a:lnSpc>
                <a:spcPct val="120000"/>
              </a:lnSpc>
              <a:spcBef>
                <a:spcPts val="0"/>
              </a:spcBef>
              <a:spcAft>
                <a:spcPts val="0"/>
              </a:spcAft>
              <a:buSzPts val="2600"/>
              <a:buChar char="•"/>
            </a:pPr>
            <a:r>
              <a:rPr lang="nl-NL" sz="2600" dirty="0"/>
              <a:t>Maximaal 4 weken tot start werking</a:t>
            </a:r>
            <a:endParaRPr sz="2600" dirty="0"/>
          </a:p>
          <a:p>
            <a:pPr marL="228600" lvl="0" indent="-205740" algn="l" rtl="0">
              <a:lnSpc>
                <a:spcPct val="120000"/>
              </a:lnSpc>
              <a:spcBef>
                <a:spcPts val="1000"/>
              </a:spcBef>
              <a:spcAft>
                <a:spcPts val="0"/>
              </a:spcAft>
              <a:buSzPts val="2600"/>
              <a:buChar char="•"/>
            </a:pPr>
            <a:r>
              <a:rPr lang="nl-NL" sz="2600" dirty="0"/>
              <a:t>Pijnvermindering tot 12 weken na injectie </a:t>
            </a:r>
            <a:br>
              <a:rPr lang="nl-NL" sz="2600" dirty="0"/>
            </a:br>
            <a:r>
              <a:rPr lang="nl-NL" sz="2600" dirty="0"/>
              <a:t>(dus mogelijk langer dan intra-articulair in het ziekenhuis).</a:t>
            </a:r>
            <a:endParaRPr sz="2600" dirty="0"/>
          </a:p>
          <a:p>
            <a:pPr marL="228600" lvl="0" indent="-40639" algn="l" rtl="0">
              <a:lnSpc>
                <a:spcPct val="120000"/>
              </a:lnSpc>
              <a:spcBef>
                <a:spcPts val="1000"/>
              </a:spcBef>
              <a:spcAft>
                <a:spcPts val="0"/>
              </a:spcAft>
              <a:buSzPts val="3200"/>
              <a:buNone/>
            </a:pPr>
            <a:endParaRPr sz="3200" dirty="0"/>
          </a:p>
          <a:p>
            <a:pPr marL="228600" lvl="0" indent="-111125" algn="l" rtl="0">
              <a:lnSpc>
                <a:spcPct val="120000"/>
              </a:lnSpc>
              <a:spcBef>
                <a:spcPts val="1000"/>
              </a:spcBef>
              <a:spcAft>
                <a:spcPts val="0"/>
              </a:spcAft>
              <a:buSzPts val="2000"/>
              <a:buNone/>
            </a:pP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5"/>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80"/>
              <a:buFont typeface="Gill Sans"/>
              <a:buNone/>
            </a:pPr>
            <a:r>
              <a:rPr lang="nl-NL" sz="3409"/>
              <a:t>INDICATIE INTRAMUSCULAIRE HEUP INJECTIE</a:t>
            </a:r>
            <a:endParaRPr sz="3409"/>
          </a:p>
        </p:txBody>
      </p:sp>
      <p:sp>
        <p:nvSpPr>
          <p:cNvPr id="365" name="Google Shape;365;p35"/>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3200"/>
              <a:buChar char="•"/>
            </a:pPr>
            <a:r>
              <a:rPr lang="nl-NL" sz="3200"/>
              <a:t>Alleen bij coxartrose</a:t>
            </a:r>
            <a:endParaRPr sz="3200"/>
          </a:p>
          <a:p>
            <a:pPr marL="228600" lvl="0" indent="-228600" algn="l" rtl="0">
              <a:lnSpc>
                <a:spcPct val="120000"/>
              </a:lnSpc>
              <a:spcBef>
                <a:spcPts val="0"/>
              </a:spcBef>
              <a:spcAft>
                <a:spcPts val="0"/>
              </a:spcAft>
              <a:buSzPts val="3200"/>
              <a:buChar char="•"/>
            </a:pPr>
            <a:r>
              <a:rPr lang="nl-NL" sz="3200"/>
              <a:t>Indien onvoldoende pijnvermindering met analgetica</a:t>
            </a:r>
            <a:endParaRPr sz="3200"/>
          </a:p>
          <a:p>
            <a:pPr marL="228600" lvl="0" indent="-228600" algn="l" rtl="0">
              <a:lnSpc>
                <a:spcPct val="120000"/>
              </a:lnSpc>
              <a:spcBef>
                <a:spcPts val="1000"/>
              </a:spcBef>
              <a:spcAft>
                <a:spcPts val="0"/>
              </a:spcAft>
              <a:buSzPts val="3200"/>
              <a:buChar char="•"/>
            </a:pPr>
            <a:r>
              <a:rPr lang="nl-NL" sz="3200"/>
              <a:t>Dit is een andere optie dan fysio/orthopeed.</a:t>
            </a:r>
            <a:endParaRPr/>
          </a:p>
          <a:p>
            <a:pPr marL="228600" lvl="0" indent="-101600" algn="l" rtl="0">
              <a:lnSpc>
                <a:spcPct val="120000"/>
              </a:lnSpc>
              <a:spcBef>
                <a:spcPts val="1000"/>
              </a:spcBef>
              <a:spcAft>
                <a:spcPts val="0"/>
              </a:spcAft>
              <a:buSzPts val="2000"/>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8"/>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800"/>
              <a:t>VOORLICHTING HEUP</a:t>
            </a:r>
            <a:endParaRPr sz="3800"/>
          </a:p>
        </p:txBody>
      </p:sp>
      <p:sp>
        <p:nvSpPr>
          <p:cNvPr id="372" name="Google Shape;372;p38"/>
          <p:cNvSpPr txBox="1">
            <a:spLocks noGrp="1"/>
          </p:cNvSpPr>
          <p:nvPr>
            <p:ph type="body" idx="1"/>
          </p:nvPr>
        </p:nvSpPr>
        <p:spPr>
          <a:xfrm>
            <a:off x="1451575" y="2015725"/>
            <a:ext cx="9804000" cy="3450600"/>
          </a:xfrm>
          <a:prstGeom prst="rect">
            <a:avLst/>
          </a:prstGeom>
          <a:noFill/>
          <a:ln>
            <a:noFill/>
          </a:ln>
        </p:spPr>
        <p:txBody>
          <a:bodyPr spcFirstLastPara="1" wrap="square" lIns="91425" tIns="45700" rIns="91425" bIns="45700" anchor="t" anchorCtr="0">
            <a:normAutofit fontScale="85000" lnSpcReduction="10000"/>
          </a:bodyPr>
          <a:lstStyle/>
          <a:p>
            <a:pPr marL="228600" lvl="0" indent="-228600" algn="l" rtl="0">
              <a:lnSpc>
                <a:spcPct val="120000"/>
              </a:lnSpc>
              <a:spcBef>
                <a:spcPts val="0"/>
              </a:spcBef>
              <a:spcAft>
                <a:spcPts val="0"/>
              </a:spcAft>
              <a:buSzPct val="100000"/>
              <a:buChar char="•"/>
            </a:pPr>
            <a:r>
              <a:rPr lang="nl-NL"/>
              <a:t>Koorts, lokale temperatuursverhoging of toename van de pijn na 48 uur (aanwijzing septische ontsteking)</a:t>
            </a:r>
            <a:endParaRPr/>
          </a:p>
          <a:p>
            <a:pPr marL="228600" lvl="0" indent="-228600" algn="l" rtl="0">
              <a:lnSpc>
                <a:spcPct val="120000"/>
              </a:lnSpc>
              <a:spcBef>
                <a:spcPts val="1000"/>
              </a:spcBef>
              <a:spcAft>
                <a:spcPts val="0"/>
              </a:spcAft>
              <a:buSzPct val="100000"/>
              <a:buChar char="•"/>
            </a:pPr>
            <a:r>
              <a:rPr lang="nl-NL"/>
              <a:t>Bijwerkingen: </a:t>
            </a:r>
            <a:endParaRPr/>
          </a:p>
          <a:p>
            <a:pPr marL="685800" lvl="1" indent="-228600" algn="l" rtl="0">
              <a:lnSpc>
                <a:spcPct val="120000"/>
              </a:lnSpc>
              <a:spcBef>
                <a:spcPts val="500"/>
              </a:spcBef>
              <a:spcAft>
                <a:spcPts val="0"/>
              </a:spcAft>
              <a:buSzPct val="100000"/>
              <a:buChar char="•"/>
            </a:pPr>
            <a:r>
              <a:rPr lang="nl-NL"/>
              <a:t>steroid flare: voorbijgaande toename van de klachten (eerste 24 uur na injectie)</a:t>
            </a:r>
            <a:endParaRPr/>
          </a:p>
          <a:p>
            <a:pPr marL="685800" lvl="1" indent="-228600" algn="l" rtl="0">
              <a:lnSpc>
                <a:spcPct val="120000"/>
              </a:lnSpc>
              <a:spcBef>
                <a:spcPts val="500"/>
              </a:spcBef>
              <a:spcAft>
                <a:spcPts val="0"/>
              </a:spcAft>
              <a:buSzPct val="100000"/>
              <a:buChar char="•"/>
            </a:pPr>
            <a:r>
              <a:rPr lang="nl-NL"/>
              <a:t>opvliegers (1-2 dagen na injectie)</a:t>
            </a:r>
            <a:endParaRPr/>
          </a:p>
          <a:p>
            <a:pPr marL="685800" lvl="1" indent="-228600" algn="l" rtl="0">
              <a:lnSpc>
                <a:spcPct val="120000"/>
              </a:lnSpc>
              <a:spcBef>
                <a:spcPts val="500"/>
              </a:spcBef>
              <a:spcAft>
                <a:spcPts val="0"/>
              </a:spcAft>
              <a:buSzPct val="100000"/>
              <a:buChar char="•"/>
            </a:pPr>
            <a:r>
              <a:rPr lang="nl-NL"/>
              <a:t>hyperglykemie bij diabetespatiënten (3-10 dagen na injectie)</a:t>
            </a:r>
            <a:endParaRPr/>
          </a:p>
          <a:p>
            <a:pPr marL="685800" lvl="1" indent="-228600" algn="l" rtl="0">
              <a:lnSpc>
                <a:spcPct val="120000"/>
              </a:lnSpc>
              <a:spcBef>
                <a:spcPts val="500"/>
              </a:spcBef>
              <a:spcAft>
                <a:spcPts val="0"/>
              </a:spcAft>
              <a:buSzPct val="100000"/>
              <a:buChar char="•"/>
            </a:pPr>
            <a:r>
              <a:rPr lang="nl-NL"/>
              <a:t>tijdelijke menstruatiestoornissen (dagen tot weken na injectie)</a:t>
            </a:r>
            <a:endParaRPr/>
          </a:p>
          <a:p>
            <a:pPr marL="685800" lvl="1" indent="-228600" algn="l" rtl="0">
              <a:lnSpc>
                <a:spcPct val="120000"/>
              </a:lnSpc>
              <a:spcBef>
                <a:spcPts val="500"/>
              </a:spcBef>
              <a:spcAft>
                <a:spcPts val="0"/>
              </a:spcAft>
              <a:buSzPct val="100000"/>
              <a:buChar char="•"/>
            </a:pPr>
            <a:r>
              <a:rPr lang="nl-NL"/>
              <a:t>subcute atrofie (1-8%, 1-4 maanden na injectie).</a:t>
            </a:r>
            <a:endParaRPr/>
          </a:p>
          <a:p>
            <a:pPr marL="228600" lvl="0" indent="-228600" algn="l" rtl="0">
              <a:lnSpc>
                <a:spcPct val="120000"/>
              </a:lnSpc>
              <a:spcBef>
                <a:spcPts val="1000"/>
              </a:spcBef>
              <a:spcAft>
                <a:spcPts val="0"/>
              </a:spcAft>
              <a:buSzPct val="100000"/>
              <a:buChar char="•"/>
            </a:pPr>
            <a:r>
              <a:rPr lang="nl-NL"/>
              <a:t>Adviseer de patiënt het been te blijven bewegen. </a:t>
            </a:r>
            <a:endParaRPr/>
          </a:p>
          <a:p>
            <a:pPr marL="228600" lvl="0" indent="-228600" algn="l" rtl="0">
              <a:lnSpc>
                <a:spcPct val="120000"/>
              </a:lnSpc>
              <a:spcBef>
                <a:spcPts val="1000"/>
              </a:spcBef>
              <a:spcAft>
                <a:spcPts val="0"/>
              </a:spcAft>
              <a:buSzPct val="100000"/>
              <a:buChar char="•"/>
            </a:pPr>
            <a:r>
              <a:rPr lang="nl-NL"/>
              <a:t>Terugkomen: klachten &gt;4 weken onverminderd.</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36"/>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UITVOERING HEUP INJECTIE</a:t>
            </a:r>
            <a:endParaRPr/>
          </a:p>
        </p:txBody>
      </p:sp>
      <p:sp>
        <p:nvSpPr>
          <p:cNvPr id="379" name="Google Shape;379;p36"/>
          <p:cNvSpPr txBox="1">
            <a:spLocks noGrp="1"/>
          </p:cNvSpPr>
          <p:nvPr>
            <p:ph type="body" idx="1"/>
          </p:nvPr>
        </p:nvSpPr>
        <p:spPr>
          <a:xfrm>
            <a:off x="1290601" y="2015725"/>
            <a:ext cx="6356400" cy="3450600"/>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2000"/>
              <a:buChar char="•"/>
            </a:pPr>
            <a:r>
              <a:rPr lang="nl-NL"/>
              <a:t>40 mg/ml triamcinolonacetonide (1 ml)</a:t>
            </a:r>
            <a:endParaRPr/>
          </a:p>
          <a:p>
            <a:pPr marL="228600" lvl="0" indent="-228600" algn="l" rtl="0">
              <a:lnSpc>
                <a:spcPct val="120000"/>
              </a:lnSpc>
              <a:spcBef>
                <a:spcPts val="0"/>
              </a:spcBef>
              <a:spcAft>
                <a:spcPts val="0"/>
              </a:spcAft>
              <a:buSzPts val="2000"/>
              <a:buChar char="•"/>
            </a:pPr>
            <a:r>
              <a:rPr lang="nl-NL"/>
              <a:t>bovenste buitenkwadrant van de ipsilaterale m. gluteus </a:t>
            </a:r>
            <a:endParaRPr/>
          </a:p>
          <a:p>
            <a:pPr marL="228600" lvl="0" indent="0" algn="l" rtl="0">
              <a:lnSpc>
                <a:spcPct val="120000"/>
              </a:lnSpc>
              <a:spcBef>
                <a:spcPts val="1000"/>
              </a:spcBef>
              <a:spcAft>
                <a:spcPts val="0"/>
              </a:spcAft>
              <a:buNone/>
            </a:pPr>
            <a:endParaRPr/>
          </a:p>
          <a:p>
            <a:pPr marL="228600" lvl="0" indent="-101600" algn="l" rtl="0">
              <a:lnSpc>
                <a:spcPct val="120000"/>
              </a:lnSpc>
              <a:spcBef>
                <a:spcPts val="1000"/>
              </a:spcBef>
              <a:spcAft>
                <a:spcPts val="0"/>
              </a:spcAft>
              <a:buSzPts val="2000"/>
              <a:buNone/>
            </a:pPr>
            <a:endParaRPr/>
          </a:p>
        </p:txBody>
      </p:sp>
      <p:pic>
        <p:nvPicPr>
          <p:cNvPr id="380" name="Google Shape;380;p36"/>
          <p:cNvPicPr preferRelativeResize="0"/>
          <p:nvPr/>
        </p:nvPicPr>
        <p:blipFill rotWithShape="1">
          <a:blip r:embed="rId3">
            <a:alphaModFix/>
          </a:blip>
          <a:srcRect/>
          <a:stretch/>
        </p:blipFill>
        <p:spPr>
          <a:xfrm>
            <a:off x="7510753" y="415469"/>
            <a:ext cx="4468586" cy="52630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7"/>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a:t>MATERIAAL INTRAMUSCULAIRE HEUP INJECTIE</a:t>
            </a:r>
            <a:endParaRPr/>
          </a:p>
        </p:txBody>
      </p:sp>
      <p:sp>
        <p:nvSpPr>
          <p:cNvPr id="387" name="Google Shape;387;p37"/>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120000"/>
              </a:lnSpc>
              <a:spcBef>
                <a:spcPts val="0"/>
              </a:spcBef>
              <a:spcAft>
                <a:spcPts val="0"/>
              </a:spcAft>
              <a:buSzPts val="2000"/>
              <a:buChar char="•"/>
            </a:pPr>
            <a:r>
              <a:rPr lang="nl-NL"/>
              <a:t>handschoenen </a:t>
            </a:r>
            <a:endParaRPr/>
          </a:p>
          <a:p>
            <a:pPr marL="228600" lvl="0" indent="-228600" algn="l" rtl="0">
              <a:lnSpc>
                <a:spcPct val="120000"/>
              </a:lnSpc>
              <a:spcBef>
                <a:spcPts val="0"/>
              </a:spcBef>
              <a:spcAft>
                <a:spcPts val="0"/>
              </a:spcAft>
              <a:buSzPts val="2000"/>
              <a:buChar char="•"/>
            </a:pPr>
            <a:r>
              <a:rPr lang="nl-NL" b="1"/>
              <a:t>flacon triamcinolonacetonide 40 mg/ml oplossing </a:t>
            </a:r>
            <a:r>
              <a:rPr lang="nl-NL"/>
              <a:t>(1ml)</a:t>
            </a:r>
            <a:endParaRPr/>
          </a:p>
          <a:p>
            <a:pPr marL="228600" lvl="0" indent="-228600" algn="l" rtl="0">
              <a:lnSpc>
                <a:spcPct val="120000"/>
              </a:lnSpc>
              <a:spcBef>
                <a:spcPts val="1000"/>
              </a:spcBef>
              <a:spcAft>
                <a:spcPts val="0"/>
              </a:spcAft>
              <a:buSzPts val="2000"/>
              <a:buChar char="•"/>
            </a:pPr>
            <a:r>
              <a:rPr lang="nl-NL"/>
              <a:t>spuit 2 ml</a:t>
            </a:r>
            <a:endParaRPr/>
          </a:p>
          <a:p>
            <a:pPr marL="228600" lvl="0" indent="-228600" algn="l" rtl="0">
              <a:lnSpc>
                <a:spcPct val="120000"/>
              </a:lnSpc>
              <a:spcBef>
                <a:spcPts val="1000"/>
              </a:spcBef>
              <a:spcAft>
                <a:spcPts val="0"/>
              </a:spcAft>
              <a:buSzPts val="2000"/>
              <a:buChar char="•"/>
            </a:pPr>
            <a:r>
              <a:rPr lang="nl-NL" b="1"/>
              <a:t>naald 50 mm </a:t>
            </a:r>
            <a:r>
              <a:rPr lang="nl-NL"/>
              <a:t>(groene naald, moet dus lang genoeg zijn)</a:t>
            </a:r>
            <a:r>
              <a:rPr lang="nl-NL" b="1"/>
              <a:t> !!</a:t>
            </a:r>
            <a:endParaRPr b="1"/>
          </a:p>
          <a:p>
            <a:pPr marL="228600" lvl="0" indent="-228600" algn="l" rtl="0">
              <a:spcBef>
                <a:spcPts val="1000"/>
              </a:spcBef>
              <a:spcAft>
                <a:spcPts val="0"/>
              </a:spcAft>
              <a:buSzPts val="1800"/>
              <a:buChar char="•"/>
            </a:pPr>
            <a:r>
              <a:rPr lang="nl-NL"/>
              <a:t>naaldencontainer</a:t>
            </a:r>
            <a:endParaRPr b="1"/>
          </a:p>
          <a:p>
            <a:pPr marL="228600" lvl="0" indent="-228600" algn="l" rtl="0">
              <a:lnSpc>
                <a:spcPct val="120000"/>
              </a:lnSpc>
              <a:spcBef>
                <a:spcPts val="1000"/>
              </a:spcBef>
              <a:spcAft>
                <a:spcPts val="0"/>
              </a:spcAft>
              <a:buSzPts val="2000"/>
              <a:buChar char="•"/>
            </a:pPr>
            <a:r>
              <a:rPr lang="nl-NL"/>
              <a:t>desinfectans </a:t>
            </a:r>
            <a:endParaRPr/>
          </a:p>
          <a:p>
            <a:pPr marL="228600" lvl="0" indent="-228600" algn="l" rtl="0">
              <a:lnSpc>
                <a:spcPct val="120000"/>
              </a:lnSpc>
              <a:spcBef>
                <a:spcPts val="1000"/>
              </a:spcBef>
              <a:spcAft>
                <a:spcPts val="0"/>
              </a:spcAft>
              <a:buSzPts val="2000"/>
              <a:buChar char="•"/>
            </a:pPr>
            <a:r>
              <a:rPr lang="nl-NL"/>
              <a:t>verbandgaas 10 x 10 cm </a:t>
            </a:r>
            <a:endParaRPr/>
          </a:p>
          <a:p>
            <a:pPr marL="228600" lvl="0" indent="-228600" algn="l" rtl="0">
              <a:lnSpc>
                <a:spcPct val="120000"/>
              </a:lnSpc>
              <a:spcBef>
                <a:spcPts val="1000"/>
              </a:spcBef>
              <a:spcAft>
                <a:spcPts val="0"/>
              </a:spcAft>
              <a:buSzPts val="2000"/>
              <a:buChar char="•"/>
            </a:pPr>
            <a:r>
              <a:rPr lang="nl-NL"/>
              <a:t>pleister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39"/>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r>
              <a:rPr lang="nl-NL" sz="3100"/>
              <a:t>EEN EXTRA SHOTJE VOOR HET EINDE</a:t>
            </a:r>
            <a:endParaRPr sz="3100"/>
          </a:p>
        </p:txBody>
      </p:sp>
      <p:pic>
        <p:nvPicPr>
          <p:cNvPr id="393" name="Google Shape;393;p39"/>
          <p:cNvPicPr preferRelativeResize="0">
            <a:picLocks noGrp="1"/>
          </p:cNvPicPr>
          <p:nvPr>
            <p:ph type="body" idx="1"/>
          </p:nvPr>
        </p:nvPicPr>
        <p:blipFill rotWithShape="1">
          <a:blip r:embed="rId3">
            <a:alphaModFix/>
          </a:blip>
          <a:srcRect/>
          <a:stretch/>
        </p:blipFill>
        <p:spPr>
          <a:xfrm>
            <a:off x="8602555" y="41849"/>
            <a:ext cx="3623809" cy="3623809"/>
          </a:xfrm>
          <a:prstGeom prst="rect">
            <a:avLst/>
          </a:prstGeom>
          <a:noFill/>
          <a:ln>
            <a:noFill/>
          </a:ln>
        </p:spPr>
      </p:pic>
      <p:sp>
        <p:nvSpPr>
          <p:cNvPr id="394" name="Google Shape;394;p39"/>
          <p:cNvSpPr txBox="1"/>
          <p:nvPr/>
        </p:nvSpPr>
        <p:spPr>
          <a:xfrm>
            <a:off x="174176" y="2351325"/>
            <a:ext cx="11940000" cy="407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3200">
                <a:solidFill>
                  <a:schemeClr val="dk1"/>
                </a:solidFill>
                <a:latin typeface="Gill Sans"/>
                <a:ea typeface="Gill Sans"/>
                <a:cs typeface="Gill Sans"/>
                <a:sym typeface="Gill Sans"/>
              </a:rPr>
              <a:t>”</a:t>
            </a:r>
            <a:r>
              <a:rPr lang="nl-NL" sz="3200" i="1">
                <a:solidFill>
                  <a:schemeClr val="dk1"/>
                </a:solidFill>
                <a:latin typeface="Gill Sans"/>
                <a:ea typeface="Gill Sans"/>
                <a:cs typeface="Gill Sans"/>
                <a:sym typeface="Gill Sans"/>
              </a:rPr>
              <a:t>Een prik in de bil bij knieartrose</a:t>
            </a:r>
            <a:r>
              <a:rPr lang="nl-NL" sz="3200">
                <a:solidFill>
                  <a:schemeClr val="dk1"/>
                </a:solidFill>
                <a:latin typeface="Gill Sans"/>
                <a:ea typeface="Gill Sans"/>
                <a:cs typeface="Gill Sans"/>
                <a:sym typeface="Gill Sans"/>
              </a:rPr>
              <a:t>” H&amp;W</a:t>
            </a:r>
            <a:endParaRPr/>
          </a:p>
          <a:p>
            <a:pPr marL="0" marR="0" lvl="0" indent="0" algn="l" rtl="0">
              <a:spcBef>
                <a:spcPts val="0"/>
              </a:spcBef>
              <a:spcAft>
                <a:spcPts val="0"/>
              </a:spcAft>
              <a:buNone/>
            </a:pPr>
            <a:r>
              <a:rPr lang="nl-NL" sz="3200" u="sng">
                <a:solidFill>
                  <a:schemeClr val="dk1"/>
                </a:solidFill>
                <a:latin typeface="Gill Sans"/>
                <a:ea typeface="Gill Sans"/>
                <a:cs typeface="Gill Sans"/>
                <a:sym typeface="Gill Sans"/>
              </a:rPr>
              <a:t>Studie: Intramusculaire injectie bij knieartrose</a:t>
            </a:r>
            <a:br>
              <a:rPr lang="nl-NL" sz="3200" u="sng">
                <a:solidFill>
                  <a:schemeClr val="dk1"/>
                </a:solidFill>
                <a:latin typeface="Gill Sans"/>
                <a:ea typeface="Gill Sans"/>
                <a:cs typeface="Gill Sans"/>
                <a:sym typeface="Gill Sans"/>
              </a:rPr>
            </a:br>
            <a:endParaRPr sz="2900" u="sng">
              <a:solidFill>
                <a:schemeClr val="dk1"/>
              </a:solidFill>
              <a:latin typeface="Gill Sans"/>
              <a:ea typeface="Gill Sans"/>
              <a:cs typeface="Gill Sans"/>
              <a:sym typeface="Gill Sans"/>
            </a:endParaRPr>
          </a:p>
          <a:p>
            <a:pPr marL="457200" marR="0" lvl="0" indent="-438150" algn="l" rtl="0">
              <a:spcBef>
                <a:spcPts val="0"/>
              </a:spcBef>
              <a:spcAft>
                <a:spcPts val="0"/>
              </a:spcAft>
              <a:buClr>
                <a:schemeClr val="dk1"/>
              </a:buClr>
              <a:buSzPts val="2900"/>
              <a:buFont typeface="Arial"/>
              <a:buChar char="•"/>
            </a:pPr>
            <a:r>
              <a:rPr lang="nl-NL" sz="2900">
                <a:solidFill>
                  <a:schemeClr val="dk1"/>
                </a:solidFill>
                <a:latin typeface="Gill Sans"/>
                <a:ea typeface="Gill Sans"/>
                <a:cs typeface="Gill Sans"/>
                <a:sym typeface="Gill Sans"/>
              </a:rPr>
              <a:t>Intra-articulair: piek in 4 weken</a:t>
            </a:r>
            <a:endParaRPr sz="2900"/>
          </a:p>
          <a:p>
            <a:pPr marL="457200" marR="0" lvl="0" indent="-438150" algn="l" rtl="0">
              <a:spcBef>
                <a:spcPts val="0"/>
              </a:spcBef>
              <a:spcAft>
                <a:spcPts val="0"/>
              </a:spcAft>
              <a:buClr>
                <a:schemeClr val="dk1"/>
              </a:buClr>
              <a:buSzPts val="2900"/>
              <a:buFont typeface="Arial"/>
              <a:buChar char="•"/>
            </a:pPr>
            <a:r>
              <a:rPr lang="nl-NL" sz="2900">
                <a:solidFill>
                  <a:schemeClr val="dk1"/>
                </a:solidFill>
                <a:latin typeface="Gill Sans"/>
                <a:ea typeface="Gill Sans"/>
                <a:cs typeface="Gill Sans"/>
                <a:sym typeface="Gill Sans"/>
              </a:rPr>
              <a:t>Intramusculair: piek in 8 weken</a:t>
            </a:r>
            <a:endParaRPr sz="2900"/>
          </a:p>
          <a:p>
            <a:pPr marL="457200" marR="0" lvl="0" indent="-438150" algn="l" rtl="0">
              <a:spcBef>
                <a:spcPts val="0"/>
              </a:spcBef>
              <a:spcAft>
                <a:spcPts val="0"/>
              </a:spcAft>
              <a:buClr>
                <a:schemeClr val="dk1"/>
              </a:buClr>
              <a:buSzPts val="2900"/>
              <a:buFont typeface="Arial"/>
              <a:buChar char="•"/>
            </a:pPr>
            <a:r>
              <a:rPr lang="nl-NL" sz="2900">
                <a:solidFill>
                  <a:schemeClr val="dk1"/>
                </a:solidFill>
                <a:latin typeface="Gill Sans"/>
                <a:ea typeface="Gill Sans"/>
                <a:cs typeface="Gill Sans"/>
                <a:sym typeface="Gill Sans"/>
              </a:rPr>
              <a:t>Echter beiden eerste 12 weken klinische relevante </a:t>
            </a:r>
            <a:endParaRPr sz="2900"/>
          </a:p>
          <a:p>
            <a:pPr marL="457200" marR="0" lvl="0" indent="0" algn="l" rtl="0">
              <a:spcBef>
                <a:spcPts val="0"/>
              </a:spcBef>
              <a:spcAft>
                <a:spcPts val="0"/>
              </a:spcAft>
              <a:buNone/>
            </a:pPr>
            <a:r>
              <a:rPr lang="nl-NL" sz="2900">
                <a:solidFill>
                  <a:schemeClr val="dk1"/>
                </a:solidFill>
                <a:latin typeface="Gill Sans"/>
                <a:ea typeface="Gill Sans"/>
                <a:cs typeface="Gill Sans"/>
                <a:sym typeface="Gill Sans"/>
              </a:rPr>
              <a:t>vermindering van pijn</a:t>
            </a:r>
            <a:endParaRPr sz="2900"/>
          </a:p>
          <a:p>
            <a:pPr marL="0" marR="0" lvl="0" indent="0" algn="l" rtl="0">
              <a:spcBef>
                <a:spcPts val="0"/>
              </a:spcBef>
              <a:spcAft>
                <a:spcPts val="0"/>
              </a:spcAft>
              <a:buNone/>
            </a:pPr>
            <a:endParaRPr sz="3200">
              <a:solidFill>
                <a:schemeClr val="dk1"/>
              </a:solidFill>
              <a:latin typeface="Gill Sans"/>
              <a:ea typeface="Gill Sans"/>
              <a:cs typeface="Gill Sans"/>
              <a:sym typeface="Gill Sans"/>
            </a:endParaRPr>
          </a:p>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40"/>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Gill Sans"/>
              <a:buNone/>
            </a:pPr>
            <a:endParaRPr/>
          </a:p>
        </p:txBody>
      </p:sp>
      <p:pic>
        <p:nvPicPr>
          <p:cNvPr id="400" name="Google Shape;400;p40"/>
          <p:cNvPicPr preferRelativeResize="0">
            <a:picLocks noGrp="1"/>
          </p:cNvPicPr>
          <p:nvPr>
            <p:ph type="body" idx="1"/>
          </p:nvPr>
        </p:nvPicPr>
        <p:blipFill rotWithShape="1">
          <a:blip r:embed="rId3">
            <a:alphaModFix/>
          </a:blip>
          <a:srcRect/>
          <a:stretch/>
        </p:blipFill>
        <p:spPr>
          <a:xfrm>
            <a:off x="927808" y="152400"/>
            <a:ext cx="10336500" cy="5878200"/>
          </a:xfrm>
          <a:prstGeom prst="rect">
            <a:avLst/>
          </a:prstGeom>
          <a:noFill/>
          <a:ln>
            <a:noFill/>
          </a:ln>
        </p:spPr>
      </p:pic>
    </p:spTree>
  </p:cSld>
  <p:clrMapOvr>
    <a:masterClrMapping/>
  </p:clrMapOvr>
</p:sld>
</file>

<file path=ppt/theme/theme1.xml><?xml version="1.0" encoding="utf-8"?>
<a:theme xmlns:a="http://schemas.openxmlformats.org/drawingml/2006/main" name="Galerie">
  <a:themeElements>
    <a:clrScheme name="Galerie">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5651</TotalTime>
  <Words>1984</Words>
  <Application>Microsoft Macintosh PowerPoint</Application>
  <PresentationFormat>Breedbeeld</PresentationFormat>
  <Paragraphs>238</Paragraphs>
  <Slides>44</Slides>
  <Notes>43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44</vt:i4>
      </vt:variant>
    </vt:vector>
  </HeadingPairs>
  <TitlesOfParts>
    <vt:vector size="49" baseType="lpstr">
      <vt:lpstr>Gill Sans</vt:lpstr>
      <vt:lpstr>Calibri</vt:lpstr>
      <vt:lpstr>Arial</vt:lpstr>
      <vt:lpstr>Georgia</vt:lpstr>
      <vt:lpstr>Galerie</vt:lpstr>
      <vt:lpstr>CORTICOSTEROÏD- INJECTIES IN  DE PRAKTIJK</vt:lpstr>
      <vt:lpstr>HUISARTS Thierry Brugts PRAKTIJKHOUDER Terheijden</vt:lpstr>
      <vt:lpstr>EINDDOEL</vt:lpstr>
      <vt:lpstr>CASUS</vt:lpstr>
      <vt:lpstr>DE SCHOUDER: DIAGNOSE STELLEN</vt:lpstr>
      <vt:lpstr>ANATOMIE NORMALE SCHOUDER</vt:lpstr>
      <vt:lpstr>KORT OPFRISSEN: SAPS </vt:lpstr>
      <vt:lpstr>BURSITIS SCHOUDER</vt:lpstr>
      <vt:lpstr>TENDINITIS OF RUPTUUR SUPRASPINATUS</vt:lpstr>
      <vt:lpstr> KORT OPFRISSEN: GLENOHUMERAAL</vt:lpstr>
      <vt:lpstr>GLENOHUMERALE AFWIJKINGEN: ARTROSE </vt:lpstr>
      <vt:lpstr>GLENOHUMERALE AFWIJKINGEN: FROZEN SHOULDER </vt:lpstr>
      <vt:lpstr>INDICATIE SCHOUDER INJECTIE</vt:lpstr>
      <vt:lpstr>ALGEMENE CONTRA-INDICATIE bij intra-articulaire injecties</vt:lpstr>
      <vt:lpstr>VOORLICHTING SCHOUDER</vt:lpstr>
      <vt:lpstr>SUBCUTANE ATROFIE BIJ CORTICOSTEROÏDINJECTIES</vt:lpstr>
      <vt:lpstr>ANEKDOTE</vt:lpstr>
      <vt:lpstr>LOCATIE SCHOUDER INJECTIES</vt:lpstr>
      <vt:lpstr>HERHALING ANATOMIE: PROCESSUS CORACOIDEUS</vt:lpstr>
      <vt:lpstr>HERHALING LOCATIE</vt:lpstr>
      <vt:lpstr>HERHALING SUBACROMIALE INJECTIE</vt:lpstr>
      <vt:lpstr>HERHALING GLENOHUMERALE INJECTIE</vt:lpstr>
      <vt:lpstr>MATERIALEN SCHOUDER INJECTIE</vt:lpstr>
      <vt:lpstr>OEFENEN!</vt:lpstr>
      <vt:lpstr>VOLGENDE DOELWIT: DE KNIE</vt:lpstr>
      <vt:lpstr>KNIE INJECTIE ALLEEN BIJ GONARTROSE</vt:lpstr>
      <vt:lpstr>INDICATIE KNIE INJECTIE</vt:lpstr>
      <vt:lpstr>WEETJES KNIE INJECTIE</vt:lpstr>
      <vt:lpstr>VOORLICHTING KNIE</vt:lpstr>
      <vt:lpstr>LOCATIE KNIE INJECTIE</vt:lpstr>
      <vt:lpstr>HERHALING ANATOMIE</vt:lpstr>
      <vt:lpstr>HERHALING KNIE INJECTIE</vt:lpstr>
      <vt:lpstr>MATERIAAL KNIE INJECTIE</vt:lpstr>
      <vt:lpstr>OEFENEN!</vt:lpstr>
      <vt:lpstr>ONS LAATSTE SCHOT: DE HEUP</vt:lpstr>
      <vt:lpstr>HEUP INJECTIE BIJ COXARTROSE</vt:lpstr>
      <vt:lpstr>INTRA ARTICULAIRE HEUP INJECTIE (ziekenhuis)</vt:lpstr>
      <vt:lpstr>INTRAMUSCULAIRE HEUP INJECTIE (huisartsenpraktijk)</vt:lpstr>
      <vt:lpstr>INDICATIE INTRAMUSCULAIRE HEUP INJECTIE</vt:lpstr>
      <vt:lpstr>VOORLICHTING HEUP</vt:lpstr>
      <vt:lpstr>UITVOERING HEUP INJECTIE</vt:lpstr>
      <vt:lpstr>MATERIAAL INTRAMUSCULAIRE HEUP INJECTIE</vt:lpstr>
      <vt:lpstr>EEN EXTRA SHOTJE VOOR HET EINDE</vt:lpstr>
      <vt:lpstr>PowerPoint-presentatie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CORTICOSTEROÏD- INJECTIES IN  DE PRAKTIJK</dc:title>
  <dc:creator>Thierry Brugts</dc:creator>
  <cp:lastModifiedBy>Thierry Brugts</cp:lastModifiedBy>
  <cp:revision>10</cp:revision>
  <dcterms:created xsi:type="dcterms:W3CDTF">2024-02-19T12:17:08Z</dcterms:created>
  <dcterms:modified xsi:type="dcterms:W3CDTF">2024-03-18T15:54:38Z</dcterms:modified>
</cp:coreProperties>
</file>