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7" r:id="rId3"/>
    <p:sldId id="302" r:id="rId4"/>
    <p:sldId id="297" r:id="rId5"/>
    <p:sldId id="285" r:id="rId6"/>
    <p:sldId id="286" r:id="rId7"/>
    <p:sldId id="287" r:id="rId8"/>
    <p:sldId id="288" r:id="rId9"/>
    <p:sldId id="260" r:id="rId10"/>
    <p:sldId id="261" r:id="rId11"/>
    <p:sldId id="262" r:id="rId12"/>
    <p:sldId id="279" r:id="rId13"/>
    <p:sldId id="258" r:id="rId14"/>
    <p:sldId id="283" r:id="rId15"/>
    <p:sldId id="259" r:id="rId16"/>
    <p:sldId id="264" r:id="rId17"/>
    <p:sldId id="265" r:id="rId18"/>
    <p:sldId id="266" r:id="rId19"/>
    <p:sldId id="267" r:id="rId20"/>
    <p:sldId id="303" r:id="rId21"/>
    <p:sldId id="268" r:id="rId22"/>
    <p:sldId id="269" r:id="rId23"/>
    <p:sldId id="270" r:id="rId24"/>
    <p:sldId id="271" r:id="rId25"/>
    <p:sldId id="301" r:id="rId26"/>
    <p:sldId id="273" r:id="rId27"/>
    <p:sldId id="274" r:id="rId28"/>
    <p:sldId id="276" r:id="rId29"/>
    <p:sldId id="282" r:id="rId30"/>
    <p:sldId id="280" r:id="rId31"/>
    <p:sldId id="277" r:id="rId32"/>
    <p:sldId id="298" r:id="rId33"/>
    <p:sldId id="289" r:id="rId34"/>
    <p:sldId id="290" r:id="rId35"/>
    <p:sldId id="294" r:id="rId36"/>
    <p:sldId id="291" r:id="rId37"/>
    <p:sldId id="292" r:id="rId38"/>
    <p:sldId id="293" r:id="rId39"/>
    <p:sldId id="278" r:id="rId40"/>
    <p:sldId id="296" r:id="rId41"/>
    <p:sldId id="295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94660"/>
  </p:normalViewPr>
  <p:slideViewPr>
    <p:cSldViewPr>
      <p:cViewPr varScale="1">
        <p:scale>
          <a:sx n="57" d="100"/>
          <a:sy n="57" d="100"/>
        </p:scale>
        <p:origin x="160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etta Galotta" userId="9b6b3164007ae478" providerId="LiveId" clId="{BCDC6777-44AD-4EB2-9A12-24EAE76F31A6}"/>
    <pc:docChg chg="custSel addSld delSld modSld">
      <pc:chgData name="Rosetta Galotta" userId="9b6b3164007ae478" providerId="LiveId" clId="{BCDC6777-44AD-4EB2-9A12-24EAE76F31A6}" dt="2024-02-21T18:54:38.793" v="245" actId="1076"/>
      <pc:docMkLst>
        <pc:docMk/>
      </pc:docMkLst>
      <pc:sldChg chg="delSp modSp mod">
        <pc:chgData name="Rosetta Galotta" userId="9b6b3164007ae478" providerId="LiveId" clId="{BCDC6777-44AD-4EB2-9A12-24EAE76F31A6}" dt="2024-02-21T17:59:19.881" v="24" actId="1076"/>
        <pc:sldMkLst>
          <pc:docMk/>
          <pc:sldMk cId="2566922382" sldId="256"/>
        </pc:sldMkLst>
        <pc:spChg chg="mod">
          <ac:chgData name="Rosetta Galotta" userId="9b6b3164007ae478" providerId="LiveId" clId="{BCDC6777-44AD-4EB2-9A12-24EAE76F31A6}" dt="2024-02-21T17:59:07.746" v="21" actId="1076"/>
          <ac:spMkLst>
            <pc:docMk/>
            <pc:sldMk cId="2566922382" sldId="256"/>
            <ac:spMk id="2" creationId="{00000000-0000-0000-0000-000000000000}"/>
          </ac:spMkLst>
        </pc:spChg>
        <pc:picChg chg="del">
          <ac:chgData name="Rosetta Galotta" userId="9b6b3164007ae478" providerId="LiveId" clId="{BCDC6777-44AD-4EB2-9A12-24EAE76F31A6}" dt="2024-02-21T17:59:11.972" v="22" actId="478"/>
          <ac:picMkLst>
            <pc:docMk/>
            <pc:sldMk cId="2566922382" sldId="256"/>
            <ac:picMk id="4" creationId="{02D9F91F-4A3F-46C2-97F6-4C223F9115A7}"/>
          </ac:picMkLst>
        </pc:picChg>
        <pc:picChg chg="mod">
          <ac:chgData name="Rosetta Galotta" userId="9b6b3164007ae478" providerId="LiveId" clId="{BCDC6777-44AD-4EB2-9A12-24EAE76F31A6}" dt="2024-02-21T17:59:19.881" v="24" actId="1076"/>
          <ac:picMkLst>
            <pc:docMk/>
            <pc:sldMk cId="2566922382" sldId="256"/>
            <ac:picMk id="5" creationId="{AEBAC460-D0E1-4802-B27F-B5776024175C}"/>
          </ac:picMkLst>
        </pc:pic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928714455" sldId="257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928714455" sldId="257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928714455" sldId="257"/>
            <ac:spMk id="3" creationId="{00000000-0000-0000-0000-000000000000}"/>
          </ac:spMkLst>
        </pc:sp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2303043487" sldId="258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2303043487" sldId="258"/>
            <ac:spMk id="2" creationId="{00000000-0000-0000-0000-000000000000}"/>
          </ac:spMkLst>
        </pc:spChg>
        <pc:picChg chg="mod">
          <ac:chgData name="Rosetta Galotta" userId="9b6b3164007ae478" providerId="LiveId" clId="{BCDC6777-44AD-4EB2-9A12-24EAE76F31A6}" dt="2024-02-21T17:58:46.886" v="19"/>
          <ac:picMkLst>
            <pc:docMk/>
            <pc:sldMk cId="2303043487" sldId="258"/>
            <ac:picMk id="4" creationId="{00000000-0000-0000-0000-000000000000}"/>
          </ac:picMkLst>
        </pc:pic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3497081478" sldId="259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3497081478" sldId="259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3497081478" sldId="259"/>
            <ac:spMk id="3" creationId="{00000000-0000-0000-0000-000000000000}"/>
          </ac:spMkLst>
        </pc:sp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811166822" sldId="260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811166822" sldId="260"/>
            <ac:spMk id="2" creationId="{00000000-0000-0000-0000-000000000000}"/>
          </ac:spMkLst>
        </pc:spChg>
      </pc:sldChg>
      <pc:sldChg chg="modSp mod">
        <pc:chgData name="Rosetta Galotta" userId="9b6b3164007ae478" providerId="LiveId" clId="{BCDC6777-44AD-4EB2-9A12-24EAE76F31A6}" dt="2024-02-21T17:58:46.886" v="19"/>
        <pc:sldMkLst>
          <pc:docMk/>
          <pc:sldMk cId="764697847" sldId="261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764697847" sldId="261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764697847" sldId="261"/>
            <ac:spMk id="3" creationId="{00000000-0000-0000-0000-000000000000}"/>
          </ac:spMkLst>
        </pc:spChg>
      </pc:sldChg>
      <pc:sldChg chg="addSp delSp modSp mod">
        <pc:chgData name="Rosetta Galotta" userId="9b6b3164007ae478" providerId="LiveId" clId="{BCDC6777-44AD-4EB2-9A12-24EAE76F31A6}" dt="2024-02-21T18:26:54.181" v="70" actId="1076"/>
        <pc:sldMkLst>
          <pc:docMk/>
          <pc:sldMk cId="14711073" sldId="262"/>
        </pc:sldMkLst>
        <pc:spChg chg="del mod">
          <ac:chgData name="Rosetta Galotta" userId="9b6b3164007ae478" providerId="LiveId" clId="{BCDC6777-44AD-4EB2-9A12-24EAE76F31A6}" dt="2024-02-21T18:26:39.158" v="66" actId="478"/>
          <ac:spMkLst>
            <pc:docMk/>
            <pc:sldMk cId="14711073" sldId="262"/>
            <ac:spMk id="2" creationId="{00000000-0000-0000-0000-000000000000}"/>
          </ac:spMkLst>
        </pc:spChg>
        <pc:spChg chg="add del mod">
          <ac:chgData name="Rosetta Galotta" userId="9b6b3164007ae478" providerId="LiveId" clId="{BCDC6777-44AD-4EB2-9A12-24EAE76F31A6}" dt="2024-02-21T18:26:25.908" v="63" actId="931"/>
          <ac:spMkLst>
            <pc:docMk/>
            <pc:sldMk cId="14711073" sldId="262"/>
            <ac:spMk id="5" creationId="{0B077E05-A1B5-4CFF-853C-B9331D003E56}"/>
          </ac:spMkLst>
        </pc:spChg>
        <pc:spChg chg="add del mod">
          <ac:chgData name="Rosetta Galotta" userId="9b6b3164007ae478" providerId="LiveId" clId="{BCDC6777-44AD-4EB2-9A12-24EAE76F31A6}" dt="2024-02-21T18:26:42.729" v="67" actId="478"/>
          <ac:spMkLst>
            <pc:docMk/>
            <pc:sldMk cId="14711073" sldId="262"/>
            <ac:spMk id="9" creationId="{EB2EFEB7-0A60-5D26-138C-CB992677E019}"/>
          </ac:spMkLst>
        </pc:spChg>
        <pc:picChg chg="del mod">
          <ac:chgData name="Rosetta Galotta" userId="9b6b3164007ae478" providerId="LiveId" clId="{BCDC6777-44AD-4EB2-9A12-24EAE76F31A6}" dt="2024-02-21T18:19:44.871" v="61" actId="478"/>
          <ac:picMkLst>
            <pc:docMk/>
            <pc:sldMk cId="14711073" sldId="262"/>
            <ac:picMk id="4" creationId="{00000000-0000-0000-0000-000000000000}"/>
          </ac:picMkLst>
        </pc:picChg>
        <pc:picChg chg="add mod">
          <ac:chgData name="Rosetta Galotta" userId="9b6b3164007ae478" providerId="LiveId" clId="{BCDC6777-44AD-4EB2-9A12-24EAE76F31A6}" dt="2024-02-21T18:26:54.181" v="70" actId="1076"/>
          <ac:picMkLst>
            <pc:docMk/>
            <pc:sldMk cId="14711073" sldId="262"/>
            <ac:picMk id="7" creationId="{4AAA1ECC-7223-39FC-7451-B0CD38BC2012}"/>
          </ac:picMkLst>
        </pc:picChg>
      </pc:sldChg>
      <pc:sldChg chg="modSp del">
        <pc:chgData name="Rosetta Galotta" userId="9b6b3164007ae478" providerId="LiveId" clId="{BCDC6777-44AD-4EB2-9A12-24EAE76F31A6}" dt="2024-02-21T18:18:45.362" v="60" actId="2696"/>
        <pc:sldMkLst>
          <pc:docMk/>
          <pc:sldMk cId="359590946" sldId="263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359590946" sldId="263"/>
            <ac:spMk id="2" creationId="{00000000-0000-0000-0000-000000000000}"/>
          </ac:spMkLst>
        </pc:spChg>
        <pc:picChg chg="mod">
          <ac:chgData name="Rosetta Galotta" userId="9b6b3164007ae478" providerId="LiveId" clId="{BCDC6777-44AD-4EB2-9A12-24EAE76F31A6}" dt="2024-02-21T17:58:46.886" v="19"/>
          <ac:picMkLst>
            <pc:docMk/>
            <pc:sldMk cId="359590946" sldId="263"/>
            <ac:picMk id="4" creationId="{00000000-0000-0000-0000-000000000000}"/>
          </ac:picMkLst>
        </pc:picChg>
      </pc:sldChg>
      <pc:sldChg chg="modSp mod">
        <pc:chgData name="Rosetta Galotta" userId="9b6b3164007ae478" providerId="LiveId" clId="{BCDC6777-44AD-4EB2-9A12-24EAE76F31A6}" dt="2024-02-21T17:58:46.886" v="19"/>
        <pc:sldMkLst>
          <pc:docMk/>
          <pc:sldMk cId="1668418498" sldId="264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668418498" sldId="264"/>
            <ac:spMk id="2" creationId="{00000000-0000-0000-0000-000000000000}"/>
          </ac:spMkLst>
        </pc:sp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1200337715" sldId="265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200337715" sldId="265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200337715" sldId="265"/>
            <ac:spMk id="3" creationId="{00000000-0000-0000-0000-000000000000}"/>
          </ac:spMkLst>
        </pc:spChg>
      </pc:sldChg>
      <pc:sldChg chg="delSp modSp mod">
        <pc:chgData name="Rosetta Galotta" userId="9b6b3164007ae478" providerId="LiveId" clId="{BCDC6777-44AD-4EB2-9A12-24EAE76F31A6}" dt="2024-02-21T18:23:42.221" v="62" actId="478"/>
        <pc:sldMkLst>
          <pc:docMk/>
          <pc:sldMk cId="1730774127" sldId="266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730774127" sldId="266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730774127" sldId="266"/>
            <ac:spMk id="3" creationId="{00000000-0000-0000-0000-000000000000}"/>
          </ac:spMkLst>
        </pc:spChg>
        <pc:picChg chg="del">
          <ac:chgData name="Rosetta Galotta" userId="9b6b3164007ae478" providerId="LiveId" clId="{BCDC6777-44AD-4EB2-9A12-24EAE76F31A6}" dt="2024-02-21T18:23:42.221" v="62" actId="478"/>
          <ac:picMkLst>
            <pc:docMk/>
            <pc:sldMk cId="1730774127" sldId="266"/>
            <ac:picMk id="4" creationId="{00000000-0000-0000-0000-000000000000}"/>
          </ac:picMkLst>
        </pc:picChg>
      </pc:sldChg>
      <pc:sldChg chg="modSp mod">
        <pc:chgData name="Rosetta Galotta" userId="9b6b3164007ae478" providerId="LiveId" clId="{BCDC6777-44AD-4EB2-9A12-24EAE76F31A6}" dt="2024-02-21T18:46:18.838" v="191" actId="1076"/>
        <pc:sldMkLst>
          <pc:docMk/>
          <pc:sldMk cId="2614579644" sldId="267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2614579644" sldId="267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8:46:13.594" v="189" actId="1076"/>
          <ac:spMkLst>
            <pc:docMk/>
            <pc:sldMk cId="2614579644" sldId="267"/>
            <ac:spMk id="3" creationId="{00000000-0000-0000-0000-000000000000}"/>
          </ac:spMkLst>
        </pc:spChg>
        <pc:picChg chg="mod">
          <ac:chgData name="Rosetta Galotta" userId="9b6b3164007ae478" providerId="LiveId" clId="{BCDC6777-44AD-4EB2-9A12-24EAE76F31A6}" dt="2024-02-21T18:46:18.838" v="191" actId="1076"/>
          <ac:picMkLst>
            <pc:docMk/>
            <pc:sldMk cId="2614579644" sldId="267"/>
            <ac:picMk id="4" creationId="{00000000-0000-0000-0000-000000000000}"/>
          </ac:picMkLst>
        </pc:pic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2967636206" sldId="268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2967636206" sldId="268"/>
            <ac:spMk id="3" creationId="{00000000-0000-0000-0000-000000000000}"/>
          </ac:spMkLst>
        </pc:spChg>
      </pc:sldChg>
      <pc:sldChg chg="modSp mod">
        <pc:chgData name="Rosetta Galotta" userId="9b6b3164007ae478" providerId="LiveId" clId="{BCDC6777-44AD-4EB2-9A12-24EAE76F31A6}" dt="2024-02-21T17:58:46.886" v="19"/>
        <pc:sldMkLst>
          <pc:docMk/>
          <pc:sldMk cId="4212288913" sldId="269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4212288913" sldId="269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04.655" v="6" actId="27636"/>
          <ac:spMkLst>
            <pc:docMk/>
            <pc:sldMk cId="4212288913" sldId="269"/>
            <ac:spMk id="3" creationId="{00000000-0000-0000-0000-000000000000}"/>
          </ac:spMkLst>
        </pc:sp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3678398160" sldId="270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3678398160" sldId="270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3678398160" sldId="270"/>
            <ac:spMk id="3" creationId="{00000000-0000-0000-0000-000000000000}"/>
          </ac:spMkLst>
        </pc:spChg>
      </pc:sldChg>
      <pc:sldChg chg="modSp mod">
        <pc:chgData name="Rosetta Galotta" userId="9b6b3164007ae478" providerId="LiveId" clId="{BCDC6777-44AD-4EB2-9A12-24EAE76F31A6}" dt="2024-02-21T17:58:46.886" v="19"/>
        <pc:sldMkLst>
          <pc:docMk/>
          <pc:sldMk cId="2086036715" sldId="271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2086036715" sldId="271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2086036715" sldId="271"/>
            <ac:spMk id="3" creationId="{00000000-0000-0000-0000-000000000000}"/>
          </ac:spMkLst>
        </pc:sp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349372666" sldId="273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349372666" sldId="273"/>
            <ac:spMk id="2" creationId="{00000000-0000-0000-0000-000000000000}"/>
          </ac:spMkLst>
        </pc:spChg>
      </pc:sldChg>
      <pc:sldChg chg="modSp mod">
        <pc:chgData name="Rosetta Galotta" userId="9b6b3164007ae478" providerId="LiveId" clId="{BCDC6777-44AD-4EB2-9A12-24EAE76F31A6}" dt="2024-02-21T18:46:04.999" v="187" actId="1076"/>
        <pc:sldMkLst>
          <pc:docMk/>
          <pc:sldMk cId="1510679683" sldId="274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510679683" sldId="274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510679683" sldId="274"/>
            <ac:spMk id="3" creationId="{00000000-0000-0000-0000-000000000000}"/>
          </ac:spMkLst>
        </pc:spChg>
        <pc:picChg chg="mod">
          <ac:chgData name="Rosetta Galotta" userId="9b6b3164007ae478" providerId="LiveId" clId="{BCDC6777-44AD-4EB2-9A12-24EAE76F31A6}" dt="2024-02-21T18:46:04.999" v="187" actId="1076"/>
          <ac:picMkLst>
            <pc:docMk/>
            <pc:sldMk cId="1510679683" sldId="274"/>
            <ac:picMk id="4" creationId="{00000000-0000-0000-0000-000000000000}"/>
          </ac:picMkLst>
        </pc:pic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4147470737" sldId="276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4147470737" sldId="276"/>
            <ac:spMk id="2" creationId="{00000000-0000-0000-0000-000000000000}"/>
          </ac:spMkLst>
        </pc:sp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2276765051" sldId="277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2276765051" sldId="277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2276765051" sldId="277"/>
            <ac:spMk id="3" creationId="{00000000-0000-0000-0000-000000000000}"/>
          </ac:spMkLst>
        </pc:spChg>
      </pc:sldChg>
      <pc:sldChg chg="modSp mod">
        <pc:chgData name="Rosetta Galotta" userId="9b6b3164007ae478" providerId="LiveId" clId="{BCDC6777-44AD-4EB2-9A12-24EAE76F31A6}" dt="2024-02-21T18:30:37.131" v="75" actId="14100"/>
        <pc:sldMkLst>
          <pc:docMk/>
          <pc:sldMk cId="799600608" sldId="278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799600608" sldId="278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8:30:37.131" v="75" actId="14100"/>
          <ac:spMkLst>
            <pc:docMk/>
            <pc:sldMk cId="799600608" sldId="278"/>
            <ac:spMk id="3" creationId="{00000000-0000-0000-0000-000000000000}"/>
          </ac:spMkLst>
        </pc:sp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1758611254" sldId="279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758611254" sldId="279"/>
            <ac:spMk id="2" creationId="{00000000-0000-0000-0000-000000000000}"/>
          </ac:spMkLst>
        </pc:sp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480326140" sldId="280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480326140" sldId="280"/>
            <ac:spMk id="9" creationId="{D8504638-3549-4FE8-9223-15870AA20BED}"/>
          </ac:spMkLst>
        </pc:spChg>
      </pc:sldChg>
      <pc:sldChg chg="modSp mod">
        <pc:chgData name="Rosetta Galotta" userId="9b6b3164007ae478" providerId="LiveId" clId="{BCDC6777-44AD-4EB2-9A12-24EAE76F31A6}" dt="2024-02-21T18:29:35.880" v="72" actId="1076"/>
        <pc:sldMkLst>
          <pc:docMk/>
          <pc:sldMk cId="180797297" sldId="282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80797297" sldId="282"/>
            <ac:spMk id="2" creationId="{C8D82969-84D9-4655-A05B-2D13AD05448C}"/>
          </ac:spMkLst>
        </pc:spChg>
        <pc:picChg chg="mod">
          <ac:chgData name="Rosetta Galotta" userId="9b6b3164007ae478" providerId="LiveId" clId="{BCDC6777-44AD-4EB2-9A12-24EAE76F31A6}" dt="2024-02-21T18:29:31.626" v="71" actId="1076"/>
          <ac:picMkLst>
            <pc:docMk/>
            <pc:sldMk cId="180797297" sldId="282"/>
            <ac:picMk id="4" creationId="{E62E7458-4B69-4065-AA38-12C91B267400}"/>
          </ac:picMkLst>
        </pc:picChg>
        <pc:picChg chg="mod">
          <ac:chgData name="Rosetta Galotta" userId="9b6b3164007ae478" providerId="LiveId" clId="{BCDC6777-44AD-4EB2-9A12-24EAE76F31A6}" dt="2024-02-21T18:29:35.880" v="72" actId="1076"/>
          <ac:picMkLst>
            <pc:docMk/>
            <pc:sldMk cId="180797297" sldId="282"/>
            <ac:picMk id="6" creationId="{50062FCA-6C99-4298-85CB-62C65AF3A6BA}"/>
          </ac:picMkLst>
        </pc:picChg>
      </pc:sldChg>
      <pc:sldChg chg="modSp mod">
        <pc:chgData name="Rosetta Galotta" userId="9b6b3164007ae478" providerId="LiveId" clId="{BCDC6777-44AD-4EB2-9A12-24EAE76F31A6}" dt="2024-02-21T17:58:46.886" v="19"/>
        <pc:sldMkLst>
          <pc:docMk/>
          <pc:sldMk cId="1687409704" sldId="283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687409704" sldId="283"/>
            <ac:spMk id="2" creationId="{7EDB979C-4A42-4E01-A7BF-C33E11BF2D26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687409704" sldId="283"/>
            <ac:spMk id="3" creationId="{F9AF3CAE-BEFD-45D2-A5BB-B68D835ABFD7}"/>
          </ac:spMkLst>
        </pc:spChg>
      </pc:sldChg>
      <pc:sldChg chg="modSp mod">
        <pc:chgData name="Rosetta Galotta" userId="9b6b3164007ae478" providerId="LiveId" clId="{BCDC6777-44AD-4EB2-9A12-24EAE76F31A6}" dt="2024-02-21T17:58:46.886" v="19"/>
        <pc:sldMkLst>
          <pc:docMk/>
          <pc:sldMk cId="1659636406" sldId="289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659636406" sldId="289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659636406" sldId="289"/>
            <ac:spMk id="3" creationId="{00000000-0000-0000-0000-000000000000}"/>
          </ac:spMkLst>
        </pc:spChg>
      </pc:sldChg>
      <pc:sldChg chg="modSp mod">
        <pc:chgData name="Rosetta Galotta" userId="9b6b3164007ae478" providerId="LiveId" clId="{BCDC6777-44AD-4EB2-9A12-24EAE76F31A6}" dt="2024-02-21T17:58:46.886" v="19"/>
        <pc:sldMkLst>
          <pc:docMk/>
          <pc:sldMk cId="1187536202" sldId="290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187536202" sldId="290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04.671" v="11" actId="27636"/>
          <ac:spMkLst>
            <pc:docMk/>
            <pc:sldMk cId="1187536202" sldId="290"/>
            <ac:spMk id="3" creationId="{00000000-0000-0000-0000-000000000000}"/>
          </ac:spMkLst>
        </pc:sp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2696491798" sldId="291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2696491798" sldId="291"/>
            <ac:spMk id="2" creationId="{00000000-0000-0000-0000-000000000000}"/>
          </ac:spMkLst>
        </pc:spChg>
      </pc:sldChg>
      <pc:sldChg chg="modSp mod">
        <pc:chgData name="Rosetta Galotta" userId="9b6b3164007ae478" providerId="LiveId" clId="{BCDC6777-44AD-4EB2-9A12-24EAE76F31A6}" dt="2024-02-21T18:31:18.329" v="99" actId="20577"/>
        <pc:sldMkLst>
          <pc:docMk/>
          <pc:sldMk cId="670755471" sldId="292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670755471" sldId="292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8:31:18.329" v="99" actId="20577"/>
          <ac:spMkLst>
            <pc:docMk/>
            <pc:sldMk cId="670755471" sldId="292"/>
            <ac:spMk id="3" creationId="{00000000-0000-0000-0000-000000000000}"/>
          </ac:spMkLst>
        </pc:sp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3011332475" sldId="293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3011332475" sldId="293"/>
            <ac:spMk id="2" creationId="{00000000-0000-0000-0000-000000000000}"/>
          </ac:spMkLst>
        </pc:sp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1366574080" sldId="294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366574080" sldId="294"/>
            <ac:spMk id="2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1366574080" sldId="294"/>
            <ac:spMk id="3" creationId="{00000000-0000-0000-0000-000000000000}"/>
          </ac:spMkLst>
        </pc:spChg>
      </pc:sldChg>
      <pc:sldChg chg="modSp mod">
        <pc:chgData name="Rosetta Galotta" userId="9b6b3164007ae478" providerId="LiveId" clId="{BCDC6777-44AD-4EB2-9A12-24EAE76F31A6}" dt="2024-02-21T17:58:46.886" v="19"/>
        <pc:sldMkLst>
          <pc:docMk/>
          <pc:sldMk cId="551527604" sldId="295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551527604" sldId="295"/>
            <ac:spMk id="3" creationId="{00000000-0000-0000-0000-000000000000}"/>
          </ac:spMkLst>
        </pc:spChg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551527604" sldId="295"/>
            <ac:spMk id="4" creationId="{611D7204-114B-4211-89BB-A09BA0D95D76}"/>
          </ac:spMkLst>
        </pc:spChg>
      </pc:sldChg>
      <pc:sldChg chg="addSp delSp modSp mod">
        <pc:chgData name="Rosetta Galotta" userId="9b6b3164007ae478" providerId="LiveId" clId="{BCDC6777-44AD-4EB2-9A12-24EAE76F31A6}" dt="2024-02-21T18:40:16.172" v="185" actId="1076"/>
        <pc:sldMkLst>
          <pc:docMk/>
          <pc:sldMk cId="2495807082" sldId="296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2495807082" sldId="296"/>
            <ac:spMk id="2" creationId="{00000000-0000-0000-0000-000000000000}"/>
          </ac:spMkLst>
        </pc:spChg>
        <pc:spChg chg="add del mod">
          <ac:chgData name="Rosetta Galotta" userId="9b6b3164007ae478" providerId="LiveId" clId="{BCDC6777-44AD-4EB2-9A12-24EAE76F31A6}" dt="2024-02-21T18:40:11.673" v="183" actId="931"/>
          <ac:spMkLst>
            <pc:docMk/>
            <pc:sldMk cId="2495807082" sldId="296"/>
            <ac:spMk id="5" creationId="{CB618F94-4622-72F9-3C7D-78F8C45EC703}"/>
          </ac:spMkLst>
        </pc:spChg>
        <pc:picChg chg="del mod">
          <ac:chgData name="Rosetta Galotta" userId="9b6b3164007ae478" providerId="LiveId" clId="{BCDC6777-44AD-4EB2-9A12-24EAE76F31A6}" dt="2024-02-21T18:39:33.720" v="182" actId="478"/>
          <ac:picMkLst>
            <pc:docMk/>
            <pc:sldMk cId="2495807082" sldId="296"/>
            <ac:picMk id="4" creationId="{10F0DBA3-4768-4182-BEED-20B2AF80F691}"/>
          </ac:picMkLst>
        </pc:picChg>
        <pc:picChg chg="add mod">
          <ac:chgData name="Rosetta Galotta" userId="9b6b3164007ae478" providerId="LiveId" clId="{BCDC6777-44AD-4EB2-9A12-24EAE76F31A6}" dt="2024-02-21T18:40:16.172" v="185" actId="1076"/>
          <ac:picMkLst>
            <pc:docMk/>
            <pc:sldMk cId="2495807082" sldId="296"/>
            <ac:picMk id="7" creationId="{91EBF391-2173-EF7C-D37C-C89F4060814C}"/>
          </ac:picMkLst>
        </pc:picChg>
      </pc:sldChg>
      <pc:sldChg chg="addSp delSp modSp mod">
        <pc:chgData name="Rosetta Galotta" userId="9b6b3164007ae478" providerId="LiveId" clId="{BCDC6777-44AD-4EB2-9A12-24EAE76F31A6}" dt="2024-02-21T18:54:38.793" v="245" actId="1076"/>
        <pc:sldMkLst>
          <pc:docMk/>
          <pc:sldMk cId="3924025042" sldId="297"/>
        </pc:sldMkLst>
        <pc:spChg chg="mod">
          <ac:chgData name="Rosetta Galotta" userId="9b6b3164007ae478" providerId="LiveId" clId="{BCDC6777-44AD-4EB2-9A12-24EAE76F31A6}" dt="2024-02-21T18:54:32.440" v="243" actId="20577"/>
          <ac:spMkLst>
            <pc:docMk/>
            <pc:sldMk cId="3924025042" sldId="297"/>
            <ac:spMk id="2" creationId="{00000000-0000-0000-0000-000000000000}"/>
          </ac:spMkLst>
        </pc:spChg>
        <pc:spChg chg="add del mod">
          <ac:chgData name="Rosetta Galotta" userId="9b6b3164007ae478" providerId="LiveId" clId="{BCDC6777-44AD-4EB2-9A12-24EAE76F31A6}" dt="2024-02-21T18:54:13.006" v="193" actId="931"/>
          <ac:spMkLst>
            <pc:docMk/>
            <pc:sldMk cId="3924025042" sldId="297"/>
            <ac:spMk id="3" creationId="{FD28AFF9-6CE9-50EA-9BD3-D1C88E9C54D9}"/>
          </ac:spMkLst>
        </pc:spChg>
        <pc:picChg chg="del">
          <ac:chgData name="Rosetta Galotta" userId="9b6b3164007ae478" providerId="LiveId" clId="{BCDC6777-44AD-4EB2-9A12-24EAE76F31A6}" dt="2024-02-21T18:54:07.666" v="192" actId="478"/>
          <ac:picMkLst>
            <pc:docMk/>
            <pc:sldMk cId="3924025042" sldId="297"/>
            <ac:picMk id="4" creationId="{1E44398C-F806-45DC-A5EB-3572E50127CD}"/>
          </ac:picMkLst>
        </pc:picChg>
        <pc:picChg chg="add mod">
          <ac:chgData name="Rosetta Galotta" userId="9b6b3164007ae478" providerId="LiveId" clId="{BCDC6777-44AD-4EB2-9A12-24EAE76F31A6}" dt="2024-02-21T18:54:38.793" v="245" actId="1076"/>
          <ac:picMkLst>
            <pc:docMk/>
            <pc:sldMk cId="3924025042" sldId="297"/>
            <ac:picMk id="6" creationId="{6670423C-FC04-E7B8-C6F2-B1E6049D1C08}"/>
          </ac:picMkLst>
        </pc:picChg>
      </pc:sldChg>
      <pc:sldChg chg="modSp del">
        <pc:chgData name="Rosetta Galotta" userId="9b6b3164007ae478" providerId="LiveId" clId="{BCDC6777-44AD-4EB2-9A12-24EAE76F31A6}" dt="2024-02-21T18:45:41.583" v="186" actId="47"/>
        <pc:sldMkLst>
          <pc:docMk/>
          <pc:sldMk cId="3343341399" sldId="299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3343341399" sldId="299"/>
            <ac:spMk id="2" creationId="{00000000-0000-0000-0000-000000000000}"/>
          </ac:spMkLst>
        </pc:spChg>
        <pc:picChg chg="mod">
          <ac:chgData name="Rosetta Galotta" userId="9b6b3164007ae478" providerId="LiveId" clId="{BCDC6777-44AD-4EB2-9A12-24EAE76F31A6}" dt="2024-02-21T17:58:46.886" v="19"/>
          <ac:picMkLst>
            <pc:docMk/>
            <pc:sldMk cId="3343341399" sldId="299"/>
            <ac:picMk id="4" creationId="{00000000-0000-0000-0000-000000000000}"/>
          </ac:picMkLst>
        </pc:picChg>
      </pc:sldChg>
      <pc:sldChg chg="modSp">
        <pc:chgData name="Rosetta Galotta" userId="9b6b3164007ae478" providerId="LiveId" clId="{BCDC6777-44AD-4EB2-9A12-24EAE76F31A6}" dt="2024-02-21T17:58:46.886" v="19"/>
        <pc:sldMkLst>
          <pc:docMk/>
          <pc:sldMk cId="461029349" sldId="301"/>
        </pc:sldMkLst>
        <pc:spChg chg="mod">
          <ac:chgData name="Rosetta Galotta" userId="9b6b3164007ae478" providerId="LiveId" clId="{BCDC6777-44AD-4EB2-9A12-24EAE76F31A6}" dt="2024-02-21T17:58:46.886" v="19"/>
          <ac:spMkLst>
            <pc:docMk/>
            <pc:sldMk cId="461029349" sldId="301"/>
            <ac:spMk id="2" creationId="{C4B3F8F3-2F1D-4680-8E81-EBC9E6FAC9E1}"/>
          </ac:spMkLst>
        </pc:spChg>
      </pc:sldChg>
      <pc:sldChg chg="addSp modSp new mod">
        <pc:chgData name="Rosetta Galotta" userId="9b6b3164007ae478" providerId="LiveId" clId="{BCDC6777-44AD-4EB2-9A12-24EAE76F31A6}" dt="2024-02-21T18:14:00.771" v="59" actId="1076"/>
        <pc:sldMkLst>
          <pc:docMk/>
          <pc:sldMk cId="3620646372" sldId="302"/>
        </pc:sldMkLst>
        <pc:spChg chg="mod">
          <ac:chgData name="Rosetta Galotta" userId="9b6b3164007ae478" providerId="LiveId" clId="{BCDC6777-44AD-4EB2-9A12-24EAE76F31A6}" dt="2024-02-21T18:00:03.343" v="55" actId="20577"/>
          <ac:spMkLst>
            <pc:docMk/>
            <pc:sldMk cId="3620646372" sldId="302"/>
            <ac:spMk id="2" creationId="{7B4F5FAC-1D17-6E6F-D126-C0048699B5E3}"/>
          </ac:spMkLst>
        </pc:spChg>
        <pc:picChg chg="add mod">
          <ac:chgData name="Rosetta Galotta" userId="9b6b3164007ae478" providerId="LiveId" clId="{BCDC6777-44AD-4EB2-9A12-24EAE76F31A6}" dt="2024-02-21T18:14:00.771" v="59" actId="1076"/>
          <ac:picMkLst>
            <pc:docMk/>
            <pc:sldMk cId="3620646372" sldId="302"/>
            <ac:picMk id="4" creationId="{5F32D7E1-A069-47F7-811B-095C7B8371C3}"/>
          </ac:picMkLst>
        </pc:picChg>
      </pc:sldChg>
      <pc:sldChg chg="addSp modSp new mod modAnim">
        <pc:chgData name="Rosetta Galotta" userId="9b6b3164007ae478" providerId="LiveId" clId="{BCDC6777-44AD-4EB2-9A12-24EAE76F31A6}" dt="2024-02-21T18:36:48.408" v="181"/>
        <pc:sldMkLst>
          <pc:docMk/>
          <pc:sldMk cId="3359195873" sldId="303"/>
        </pc:sldMkLst>
        <pc:spChg chg="add mod">
          <ac:chgData name="Rosetta Galotta" userId="9b6b3164007ae478" providerId="LiveId" clId="{BCDC6777-44AD-4EB2-9A12-24EAE76F31A6}" dt="2024-02-21T18:36:39.748" v="180" actId="1076"/>
          <ac:spMkLst>
            <pc:docMk/>
            <pc:sldMk cId="3359195873" sldId="303"/>
            <ac:spMk id="4" creationId="{7B3F5179-2C89-F134-F1A2-06FFB40AF978}"/>
          </ac:spMkLst>
        </pc:spChg>
        <pc:picChg chg="add mod">
          <ac:chgData name="Rosetta Galotta" userId="9b6b3164007ae478" providerId="LiveId" clId="{BCDC6777-44AD-4EB2-9A12-24EAE76F31A6}" dt="2024-02-21T18:36:34.026" v="178" actId="1076"/>
          <ac:picMkLst>
            <pc:docMk/>
            <pc:sldMk cId="3359195873" sldId="303"/>
            <ac:picMk id="3" creationId="{BAFA45FF-8EDF-C489-4094-5DB4D65B73A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8737A-7995-4B74-B63A-80E0593C4CFC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A7392-2789-462C-8F1D-017BB83F8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0496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894CF-CF29-460C-8820-A692FD564E2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D3654-9A79-4B47-9CF7-D6BAF450FC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7240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Pluis</a:t>
            </a:r>
            <a:r>
              <a:rPr lang="en-US" dirty="0"/>
              <a:t> of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pluis</a:t>
            </a:r>
            <a:r>
              <a:rPr lang="en-US" dirty="0"/>
              <a:t>’? • ‘Scoop and run’ of ‘Stay and play’? • </a:t>
            </a:r>
            <a:r>
              <a:rPr lang="en-US" dirty="0" err="1"/>
              <a:t>Hulp</a:t>
            </a:r>
            <a:r>
              <a:rPr lang="en-US" dirty="0"/>
              <a:t> </a:t>
            </a:r>
            <a:r>
              <a:rPr lang="en-US" dirty="0" err="1"/>
              <a:t>nodig</a:t>
            </a:r>
            <a:r>
              <a:rPr lang="en-US" dirty="0"/>
              <a:t>? </a:t>
            </a:r>
          </a:p>
          <a:p>
            <a:r>
              <a:rPr lang="nl-NL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Appereance</a:t>
            </a: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(houding)</a:t>
            </a:r>
            <a:endParaRPr lang="nl-NL" dirty="0">
              <a:effectLst/>
            </a:endParaRPr>
          </a:p>
          <a:p>
            <a:r>
              <a:rPr lang="nl-NL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nl-NL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Breathing</a:t>
            </a: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(hoeveel moeite met ademhaling)</a:t>
            </a:r>
            <a:endParaRPr lang="nl-NL" dirty="0">
              <a:effectLst/>
            </a:endParaRPr>
          </a:p>
          <a:p>
            <a:r>
              <a:rPr lang="nl-NL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Circulation</a:t>
            </a: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Skin (kleur van de huid en uitwendige bloedingen)</a:t>
            </a:r>
            <a:endParaRPr lang="nl-NL" dirty="0">
              <a:effectLst/>
            </a:endParaRPr>
          </a:p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Conclusie van de PAT: zorgelijk/niet</a:t>
            </a:r>
            <a:r>
              <a:rPr lang="nl-NL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zorgelijk</a:t>
            </a:r>
            <a:endParaRPr lang="nl-NL" dirty="0">
              <a:effectLst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3582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Wat zie je hier volgens de PAT?  Conclusie ?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018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Nog een voorbeeld van een PAT , auto met 30 km/u tegen stilstaande auto ,  wel gordel om maar met hoofd tegen </a:t>
            </a:r>
            <a:r>
              <a:rPr lang="nl-NL" dirty="0" err="1"/>
              <a:t>zonklep</a:t>
            </a:r>
            <a:r>
              <a:rPr lang="nl-NL" dirty="0"/>
              <a:t> auto,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6781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EMV &lt; of = 8 is vergelijkbaar met P reden voor een Pijp (intubatie)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0166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34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0187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2087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197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21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1105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047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21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7635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9788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4554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6279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5813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2468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1791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4504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2B002-1032-497A-A690-67428BD6A599}" type="datetimeFigureOut">
              <a:rPr lang="nl-NL" smtClean="0"/>
              <a:t>21-2-2024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3834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Film%20casus%201.wmv" TargetMode="Externa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540568" y="548680"/>
            <a:ext cx="7772400" cy="1470025"/>
          </a:xfrm>
        </p:spPr>
        <p:txBody>
          <a:bodyPr/>
          <a:lstStyle/>
          <a:p>
            <a:r>
              <a:rPr lang="nl-NL" dirty="0"/>
              <a:t>ABCDE-benadering</a:t>
            </a:r>
          </a:p>
        </p:txBody>
      </p:sp>
      <p:pic>
        <p:nvPicPr>
          <p:cNvPr id="5" name="Picture 4" descr="Afbeeldingsresultaat voor spoedgeval humor">
            <a:extLst>
              <a:ext uri="{FF2B5EF4-FFF2-40B4-BE49-F238E27FC236}">
                <a16:creationId xmlns:a16="http://schemas.microsoft.com/office/drawing/2014/main" id="{AEBAC460-D0E1-4802-B27F-B57760241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86304"/>
            <a:ext cx="3384376" cy="451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922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Leerdoelen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Het belang van het vroegtijdig herkennen van de verslechterende patiënt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De ABCDE benadering</a:t>
            </a:r>
          </a:p>
        </p:txBody>
      </p:sp>
    </p:spTree>
    <p:extLst>
      <p:ext uri="{BB962C8B-B14F-4D97-AF65-F5344CB8AC3E}">
        <p14:creationId xmlns:p14="http://schemas.microsoft.com/office/powerpoint/2010/main" val="928714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F5FAC-1D17-6E6F-D126-C0048699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Mentimeter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F32D7E1-A069-47F7-811B-095C7B837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344448"/>
            <a:ext cx="4927600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46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Angst voor spoedpatiënten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6670423C-FC04-E7B8-C6F2-B1E6049D1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268760"/>
            <a:ext cx="3607457" cy="5105363"/>
          </a:xfrm>
        </p:spPr>
      </p:pic>
    </p:spTree>
    <p:extLst>
      <p:ext uri="{BB962C8B-B14F-4D97-AF65-F5344CB8AC3E}">
        <p14:creationId xmlns:p14="http://schemas.microsoft.com/office/powerpoint/2010/main" val="3924025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1475656" y="692696"/>
            <a:ext cx="51125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Stelling 1</a:t>
            </a:r>
            <a:endParaRPr lang="nl-NL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1891120" y="228641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“Ik heb veel vertrouwen in mijzelf als het gaat om het leveren van spoedzorg.”</a:t>
            </a:r>
            <a:br>
              <a:rPr lang="nl-NL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nl-NL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53D30F08-FFDD-4D3C-9211-13FF6E60A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3501008"/>
            <a:ext cx="4682848" cy="21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429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3">
            <a:extLst>
              <a:ext uri="{FF2B5EF4-FFF2-40B4-BE49-F238E27FC236}">
                <a16:creationId xmlns:a16="http://schemas.microsoft.com/office/drawing/2014/main" id="{53D30F08-FFDD-4D3C-9211-13FF6E60A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3717032"/>
            <a:ext cx="4682848" cy="2191744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823398" y="692696"/>
            <a:ext cx="24641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Stelling 2</a:t>
            </a:r>
            <a:endParaRPr lang="nl-NL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1835696" y="22768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i="1" dirty="0">
                <a:solidFill>
                  <a:srgbClr val="002060"/>
                </a:solidFill>
              </a:rPr>
              <a:t>“</a:t>
            </a:r>
            <a:r>
              <a:rPr lang="nl-NL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Ik blijf rustig en kan adequaat handelen in spoedeisende situaties”</a:t>
            </a:r>
            <a:endParaRPr lang="nl-NL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0806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3">
            <a:extLst>
              <a:ext uri="{FF2B5EF4-FFF2-40B4-BE49-F238E27FC236}">
                <a16:creationId xmlns:a16="http://schemas.microsoft.com/office/drawing/2014/main" id="{12843357-09E0-43C9-82A9-B982340F2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166" y="3429000"/>
            <a:ext cx="5225242" cy="2445604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899592" y="836712"/>
            <a:ext cx="23807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Stelling 3</a:t>
            </a:r>
            <a:endParaRPr lang="nl-NL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2051720" y="2348880"/>
            <a:ext cx="4536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“Ik ben bedreven in de ABCDE methodiek”</a:t>
            </a:r>
            <a:endParaRPr lang="nl-NL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6171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3">
            <a:extLst>
              <a:ext uri="{FF2B5EF4-FFF2-40B4-BE49-F238E27FC236}">
                <a16:creationId xmlns:a16="http://schemas.microsoft.com/office/drawing/2014/main" id="{12843357-09E0-43C9-82A9-B982340F2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166" y="3429000"/>
            <a:ext cx="5225242" cy="2445604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539552" y="548680"/>
            <a:ext cx="41248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Stelling 4</a:t>
            </a:r>
            <a:endParaRPr lang="nl-NL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2267744" y="2564904"/>
            <a:ext cx="4463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“Spoedzorg hoort bij mijn vak als VS / PA”</a:t>
            </a:r>
            <a:endParaRPr lang="nl-NL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1823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Keten van overleven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5224" y="1407053"/>
            <a:ext cx="7713552" cy="2915216"/>
          </a:xfrm>
          <a:prstGeom prst="rect">
            <a:avLst/>
          </a:prstGeom>
        </p:spPr>
      </p:pic>
      <p:sp>
        <p:nvSpPr>
          <p:cNvPr id="5" name="Rechthoek 4"/>
          <p:cNvSpPr/>
          <p:nvPr/>
        </p:nvSpPr>
        <p:spPr>
          <a:xfrm>
            <a:off x="1259632" y="4509120"/>
            <a:ext cx="676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b="1" dirty="0">
                <a:solidFill>
                  <a:srgbClr val="00447A"/>
                </a:solidFill>
                <a:latin typeface="Arial-BoldMT"/>
              </a:rPr>
              <a:t>Vroegtijdige herkenning voorkomt:</a:t>
            </a:r>
          </a:p>
          <a:p>
            <a:r>
              <a:rPr lang="nl-NL" dirty="0" err="1">
                <a:solidFill>
                  <a:srgbClr val="00447A"/>
                </a:solidFill>
                <a:latin typeface="ArialMT"/>
              </a:rPr>
              <a:t>Cardio-respiratoire</a:t>
            </a:r>
            <a:r>
              <a:rPr lang="nl-NL" dirty="0">
                <a:solidFill>
                  <a:srgbClr val="00447A"/>
                </a:solidFill>
                <a:latin typeface="ArialMT"/>
              </a:rPr>
              <a:t> arresten en overlijdens</a:t>
            </a:r>
          </a:p>
          <a:p>
            <a:r>
              <a:rPr lang="nl-NL" dirty="0">
                <a:solidFill>
                  <a:srgbClr val="00447A"/>
                </a:solidFill>
                <a:latin typeface="ArialMT"/>
              </a:rPr>
              <a:t>Opnames op IC</a:t>
            </a:r>
          </a:p>
          <a:p>
            <a:r>
              <a:rPr lang="nl-NL" dirty="0">
                <a:solidFill>
                  <a:srgbClr val="00447A"/>
                </a:solidFill>
                <a:latin typeface="ArialMT"/>
              </a:rPr>
              <a:t>Ongepaste reanimatiepogingen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1166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Vroegtijdige herkenning van de verslechterende patiënt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Meeste arresten zijn voorspelbaar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Hypoxie en hypotensie zijn vaak antecedenten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Uitstel in doorverwijzing naar hoger niveau van zorg</a:t>
            </a:r>
          </a:p>
        </p:txBody>
      </p:sp>
    </p:spTree>
    <p:extLst>
      <p:ext uri="{BB962C8B-B14F-4D97-AF65-F5344CB8AC3E}">
        <p14:creationId xmlns:p14="http://schemas.microsoft.com/office/powerpoint/2010/main" val="764697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4AAA1ECC-7223-39FC-7451-B0CD38BC20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-29101"/>
            <a:ext cx="7200800" cy="6644581"/>
          </a:xfrm>
        </p:spPr>
      </p:pic>
    </p:spTree>
    <p:extLst>
      <p:ext uri="{BB962C8B-B14F-4D97-AF65-F5344CB8AC3E}">
        <p14:creationId xmlns:p14="http://schemas.microsoft.com/office/powerpoint/2010/main" val="14711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Patiënt assessment </a:t>
            </a:r>
            <a:r>
              <a:rPr lang="nl-NL" dirty="0" err="1"/>
              <a:t>triangle</a:t>
            </a:r>
            <a:endParaRPr lang="nl-NL" dirty="0"/>
          </a:p>
        </p:txBody>
      </p:sp>
      <p:sp>
        <p:nvSpPr>
          <p:cNvPr id="4" name="Tijdelijke aanduiding voor inhoud 3"/>
          <p:cNvSpPr txBox="1">
            <a:spLocks noGrp="1"/>
          </p:cNvSpPr>
          <p:nvPr>
            <p:ph idx="1"/>
          </p:nvPr>
        </p:nvSpPr>
        <p:spPr>
          <a:xfrm>
            <a:off x="3145998" y="2232951"/>
            <a:ext cx="2602632" cy="532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nl-NL" sz="2800" b="1" dirty="0">
                <a:latin typeface="+mn-lt"/>
                <a:ea typeface="ヒラギノ角ゴ Pro W3" charset="-128"/>
                <a:cs typeface="+mn-cs"/>
              </a:rPr>
              <a:t>Houding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370" y="3212976"/>
            <a:ext cx="2353260" cy="185944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808" y="4437112"/>
            <a:ext cx="2566638" cy="749873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845" y="4437112"/>
            <a:ext cx="2712955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1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Patient</a:t>
            </a:r>
            <a:r>
              <a:rPr lang="nl-NL" dirty="0"/>
              <a:t> assessment </a:t>
            </a:r>
            <a:r>
              <a:rPr lang="nl-NL" dirty="0" err="1"/>
              <a:t>triangle</a:t>
            </a:r>
            <a:endParaRPr lang="nl-NL" dirty="0"/>
          </a:p>
        </p:txBody>
      </p:sp>
      <p:pic>
        <p:nvPicPr>
          <p:cNvPr id="4" name="Film casus 1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350" y="2316163"/>
            <a:ext cx="4760913" cy="3570287"/>
          </a:xfrm>
        </p:spPr>
      </p:pic>
    </p:spTree>
    <p:extLst>
      <p:ext uri="{BB962C8B-B14F-4D97-AF65-F5344CB8AC3E}">
        <p14:creationId xmlns:p14="http://schemas.microsoft.com/office/powerpoint/2010/main" val="230304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DB979C-4A42-4E01-A7BF-C33E11BF2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Nog een Voorbeeld PAT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AF3CAE-BEFD-45D2-A5BB-B68D835AB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l-NL" sz="3200" dirty="0"/>
              <a:t>Appereance (houding)</a:t>
            </a:r>
            <a:br>
              <a:rPr lang="nl-NL" sz="3200" dirty="0"/>
            </a:br>
            <a:r>
              <a:rPr lang="nl-NL" sz="3200" dirty="0"/>
              <a:t>1 slachtoffer, zwanger staat naast het voertuig, loopt en praat. Heeft een hoofdwond bij haar rechter wenkbrauw</a:t>
            </a:r>
            <a:br>
              <a:rPr lang="nl-NL" sz="3200" dirty="0"/>
            </a:br>
            <a:br>
              <a:rPr lang="nl-NL" sz="3200" dirty="0"/>
            </a:br>
            <a:r>
              <a:rPr lang="nl-NL" sz="3200" dirty="0" err="1"/>
              <a:t>Work</a:t>
            </a:r>
            <a:r>
              <a:rPr lang="nl-NL" sz="3200" dirty="0"/>
              <a:t> of </a:t>
            </a:r>
            <a:r>
              <a:rPr lang="nl-NL" sz="3200" dirty="0" err="1"/>
              <a:t>Breathing</a:t>
            </a:r>
            <a:r>
              <a:rPr lang="nl-NL" sz="3200" dirty="0"/>
              <a:t> (hoeveel moeite met ademhaling)</a:t>
            </a:r>
            <a:br>
              <a:rPr lang="nl-NL" sz="3200" dirty="0"/>
            </a:br>
            <a:r>
              <a:rPr lang="nl-NL" sz="3200" dirty="0"/>
              <a:t>Mw. Heeft een niet hoorbare versnelde ademhaling</a:t>
            </a:r>
            <a:br>
              <a:rPr lang="nl-NL" sz="3200" dirty="0"/>
            </a:br>
            <a:br>
              <a:rPr lang="nl-NL" sz="3200" dirty="0"/>
            </a:br>
            <a:r>
              <a:rPr lang="nl-NL" sz="3200" dirty="0" err="1"/>
              <a:t>Circulation</a:t>
            </a:r>
            <a:r>
              <a:rPr lang="nl-NL" sz="3200" dirty="0"/>
              <a:t> </a:t>
            </a:r>
            <a:r>
              <a:rPr lang="nl-NL" sz="3200" dirty="0" err="1"/>
              <a:t>to</a:t>
            </a:r>
            <a:r>
              <a:rPr lang="nl-NL" sz="3200" dirty="0"/>
              <a:t> skin (kleur van de huid en uitwendige bloedingen) </a:t>
            </a:r>
            <a:br>
              <a:rPr lang="nl-NL" sz="3200" dirty="0"/>
            </a:br>
            <a:r>
              <a:rPr lang="nl-NL" sz="3200" dirty="0"/>
              <a:t>mw. Heeft een krachtige </a:t>
            </a:r>
            <a:r>
              <a:rPr lang="nl-NL" sz="3200" dirty="0" err="1"/>
              <a:t>radialis</a:t>
            </a:r>
            <a:r>
              <a:rPr lang="nl-NL" sz="3200" dirty="0"/>
              <a:t> pols van ongeveer 80/min en zichtbaar een verwonding boven haar rechter wenkbrauw die licht bloedend is.</a:t>
            </a:r>
          </a:p>
          <a:p>
            <a:endParaRPr lang="nl-NL" dirty="0"/>
          </a:p>
          <a:p>
            <a:r>
              <a:rPr lang="nl-NL" dirty="0"/>
              <a:t> Conclusie : geen acuut zieke indruk ? waar hou je nog meer rekening mee?? </a:t>
            </a:r>
          </a:p>
        </p:txBody>
      </p:sp>
    </p:spTree>
    <p:extLst>
      <p:ext uri="{BB962C8B-B14F-4D97-AF65-F5344CB8AC3E}">
        <p14:creationId xmlns:p14="http://schemas.microsoft.com/office/powerpoint/2010/main" val="1687409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Primary</a:t>
            </a:r>
            <a:r>
              <a:rPr lang="nl-NL" dirty="0"/>
              <a:t> survey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altLang="nl-NL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nl-NL" altLang="nl-NL" dirty="0">
                <a:latin typeface="Calibri" panose="020F0502020204030204" pitchFamily="34" charset="0"/>
                <a:cs typeface="Calibri" panose="020F0502020204030204" pitchFamily="34" charset="0"/>
              </a:rPr>
              <a:t>irway</a:t>
            </a:r>
          </a:p>
          <a:p>
            <a:r>
              <a:rPr lang="nl-NL" altLang="nl-NL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nl-NL" alt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reathing</a:t>
            </a:r>
            <a:endParaRPr lang="nl-NL" alt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altLang="nl-NL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nl-NL" alt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irculation</a:t>
            </a:r>
            <a:endParaRPr lang="nl-NL" alt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altLang="nl-NL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nl-NL" altLang="nl-NL" dirty="0">
                <a:latin typeface="Calibri" panose="020F0502020204030204" pitchFamily="34" charset="0"/>
                <a:cs typeface="Calibri" panose="020F0502020204030204" pitchFamily="34" charset="0"/>
              </a:rPr>
              <a:t>isability</a:t>
            </a:r>
          </a:p>
          <a:p>
            <a:r>
              <a:rPr lang="nl-NL" altLang="nl-NL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nl-NL" altLang="nl-NL" dirty="0">
                <a:latin typeface="Calibri" panose="020F0502020204030204" pitchFamily="34" charset="0"/>
                <a:cs typeface="Calibri" panose="020F0502020204030204" pitchFamily="34" charset="0"/>
              </a:rPr>
              <a:t>xposure</a:t>
            </a:r>
          </a:p>
          <a:p>
            <a:endParaRPr lang="nl-NL" alt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None/>
            </a:pPr>
            <a:r>
              <a:rPr lang="nl-NL" altLang="nl-NL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Denk schematisch, </a:t>
            </a:r>
          </a:p>
          <a:p>
            <a:pPr>
              <a:buFontTx/>
              <a:buNone/>
            </a:pPr>
            <a:r>
              <a:rPr lang="nl-NL" altLang="nl-NL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Beoordeel en behandel gelijktijdig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97081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Onderliggende principes ABCDE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2420888"/>
            <a:ext cx="8229600" cy="3845023"/>
          </a:xfrm>
        </p:spPr>
        <p:txBody>
          <a:bodyPr/>
          <a:lstStyle/>
          <a:p>
            <a:r>
              <a:rPr lang="nl-NL" dirty="0"/>
              <a:t>Volledige initiële beoordeling</a:t>
            </a:r>
          </a:p>
          <a:p>
            <a:r>
              <a:rPr lang="nl-NL" dirty="0"/>
              <a:t>Behandel levensbedreigende problemen</a:t>
            </a:r>
          </a:p>
          <a:p>
            <a:r>
              <a:rPr lang="nl-NL" dirty="0" err="1"/>
              <a:t>Herbeoordelen</a:t>
            </a:r>
            <a:endParaRPr lang="nl-NL" dirty="0"/>
          </a:p>
          <a:p>
            <a:r>
              <a:rPr lang="nl-NL" dirty="0"/>
              <a:t>Beoordeel effecten van behandeling/interventies</a:t>
            </a:r>
          </a:p>
          <a:p>
            <a:r>
              <a:rPr lang="nl-NL" dirty="0"/>
              <a:t>Roep tijdig om hulp</a:t>
            </a:r>
          </a:p>
        </p:txBody>
      </p:sp>
    </p:spTree>
    <p:extLst>
      <p:ext uri="{BB962C8B-B14F-4D97-AF65-F5344CB8AC3E}">
        <p14:creationId xmlns:p14="http://schemas.microsoft.com/office/powerpoint/2010/main" val="1668418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ABCDE benadering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Persoonlijke veiligheid</a:t>
            </a:r>
          </a:p>
          <a:p>
            <a:r>
              <a:rPr lang="nl-NL" dirty="0"/>
              <a:t>Bewustzijn patiënt</a:t>
            </a:r>
          </a:p>
          <a:p>
            <a:r>
              <a:rPr lang="nl-NL" dirty="0"/>
              <a:t>Eerste indruk</a:t>
            </a:r>
          </a:p>
          <a:p>
            <a:r>
              <a:rPr lang="nl-NL" dirty="0"/>
              <a:t>Vitale parameters: Ademhalingsfrequentie, SaO2, pols, BD, GCS, temperatuur, glucose</a:t>
            </a:r>
          </a:p>
        </p:txBody>
      </p:sp>
    </p:spTree>
    <p:extLst>
      <p:ext uri="{BB962C8B-B14F-4D97-AF65-F5344CB8AC3E}">
        <p14:creationId xmlns:p14="http://schemas.microsoft.com/office/powerpoint/2010/main" val="1200337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Airway</a:t>
            </a:r>
            <a:br>
              <a:rPr lang="nl-NL" dirty="0"/>
            </a:br>
            <a:r>
              <a:rPr lang="nl-NL" sz="3100" b="1" dirty="0"/>
              <a:t>Oorzaken van luchtwegobstructie</a:t>
            </a:r>
            <a:endParaRPr lang="nl-NL" sz="31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CZS depressie</a:t>
            </a:r>
          </a:p>
          <a:p>
            <a:r>
              <a:rPr lang="nl-NL" dirty="0"/>
              <a:t>Bloed</a:t>
            </a:r>
          </a:p>
          <a:p>
            <a:r>
              <a:rPr lang="nl-NL" dirty="0"/>
              <a:t>Braaksel</a:t>
            </a:r>
          </a:p>
          <a:p>
            <a:r>
              <a:rPr lang="nl-NL" dirty="0"/>
              <a:t>Vreemd voorwerp</a:t>
            </a:r>
          </a:p>
          <a:p>
            <a:r>
              <a:rPr lang="nl-NL" dirty="0"/>
              <a:t>Trauma</a:t>
            </a:r>
          </a:p>
          <a:p>
            <a:r>
              <a:rPr lang="nl-NL" dirty="0"/>
              <a:t>Infectie</a:t>
            </a:r>
          </a:p>
          <a:p>
            <a:r>
              <a:rPr lang="nl-NL" dirty="0"/>
              <a:t>Inflammatie</a:t>
            </a:r>
          </a:p>
          <a:p>
            <a:r>
              <a:rPr lang="nl-NL" dirty="0"/>
              <a:t>Laryngospasme</a:t>
            </a:r>
          </a:p>
          <a:p>
            <a:r>
              <a:rPr lang="nl-NL" dirty="0"/>
              <a:t>Bronchospasme</a:t>
            </a:r>
          </a:p>
        </p:txBody>
      </p:sp>
    </p:spTree>
    <p:extLst>
      <p:ext uri="{BB962C8B-B14F-4D97-AF65-F5344CB8AC3E}">
        <p14:creationId xmlns:p14="http://schemas.microsoft.com/office/powerpoint/2010/main" val="1730774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Airway</a:t>
            </a:r>
            <a:br>
              <a:rPr lang="nl-NL" dirty="0"/>
            </a:br>
            <a:r>
              <a:rPr lang="nl-NL" sz="3100" b="1" dirty="0"/>
              <a:t>Herkenning van luchtwegobstructie:</a:t>
            </a:r>
            <a:br>
              <a:rPr lang="nl-NL" b="1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9" y="1930400"/>
            <a:ext cx="6347714" cy="3880773"/>
          </a:xfrm>
        </p:spPr>
        <p:txBody>
          <a:bodyPr>
            <a:normAutofit/>
          </a:bodyPr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Praten, hese stem</a:t>
            </a:r>
          </a:p>
          <a:p>
            <a:r>
              <a:rPr lang="nl-NL" dirty="0"/>
              <a:t>Moeilijke ademhaling, angst, verstikking</a:t>
            </a:r>
          </a:p>
          <a:p>
            <a:r>
              <a:rPr lang="nl-NL" dirty="0"/>
              <a:t>Kortademigheid</a:t>
            </a:r>
          </a:p>
          <a:p>
            <a:r>
              <a:rPr lang="nl-NL" dirty="0"/>
              <a:t>Luidruchtige ademhaling</a:t>
            </a:r>
          </a:p>
          <a:p>
            <a:pPr marL="0" indent="0">
              <a:buNone/>
            </a:pPr>
            <a:r>
              <a:rPr lang="nl-NL" dirty="0"/>
              <a:t>– </a:t>
            </a:r>
            <a:r>
              <a:rPr lang="nl-NL" dirty="0" err="1"/>
              <a:t>Stridor</a:t>
            </a:r>
            <a:r>
              <a:rPr lang="nl-NL" dirty="0"/>
              <a:t>(</a:t>
            </a:r>
            <a:r>
              <a:rPr lang="nl-NL" dirty="0" err="1"/>
              <a:t>inspiratoir</a:t>
            </a:r>
            <a:r>
              <a:rPr lang="nl-NL" dirty="0"/>
              <a:t>), rochelen</a:t>
            </a:r>
          </a:p>
          <a:p>
            <a:r>
              <a:rPr lang="nl-NL" dirty="0"/>
              <a:t>Buik-borst respiratoir patroon, hulpspieren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367" y="2780928"/>
            <a:ext cx="2873486" cy="247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79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AFA45FF-8EDF-C489-4094-5DB4D65B7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7"/>
            <a:ext cx="4587974" cy="611729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3F5179-2C89-F134-F1A2-06FFB40AF978}"/>
              </a:ext>
            </a:extLst>
          </p:cNvPr>
          <p:cNvSpPr txBox="1"/>
          <p:nvPr/>
        </p:nvSpPr>
        <p:spPr>
          <a:xfrm>
            <a:off x="5508104" y="4149080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Met toestemming van patiënt geplaatst</a:t>
            </a:r>
          </a:p>
        </p:txBody>
      </p:sp>
    </p:spTree>
    <p:extLst>
      <p:ext uri="{BB962C8B-B14F-4D97-AF65-F5344CB8AC3E}">
        <p14:creationId xmlns:p14="http://schemas.microsoft.com/office/powerpoint/2010/main" val="335919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5707"/>
          </a:xfrm>
        </p:spPr>
        <p:txBody>
          <a:bodyPr>
            <a:normAutofit fontScale="90000"/>
          </a:bodyPr>
          <a:lstStyle/>
          <a:p>
            <a:r>
              <a:rPr lang="nl-NL" sz="3100" b="1" dirty="0"/>
              <a:t>Airway</a:t>
            </a:r>
            <a:br>
              <a:rPr lang="nl-NL" sz="3100" b="1" dirty="0"/>
            </a:br>
            <a:r>
              <a:rPr lang="nl-NL" sz="3100" b="1" dirty="0"/>
              <a:t>Behandeling van luchtwegobstructie:</a:t>
            </a:r>
            <a:br>
              <a:rPr lang="nl-NL" b="1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Airway opening</a:t>
            </a:r>
          </a:p>
          <a:p>
            <a:pPr marL="0" indent="0">
              <a:buNone/>
            </a:pPr>
            <a:r>
              <a:rPr lang="en-US" dirty="0"/>
              <a:t>– Head tilt, chin lift, jaw thrust, mayo tube</a:t>
            </a:r>
          </a:p>
          <a:p>
            <a:endParaRPr lang="nl-NL" dirty="0"/>
          </a:p>
          <a:p>
            <a:r>
              <a:rPr lang="nl-NL" dirty="0"/>
              <a:t>Gevorderde technieken</a:t>
            </a:r>
          </a:p>
          <a:p>
            <a:pPr marL="0" indent="0">
              <a:buNone/>
            </a:pPr>
            <a:r>
              <a:rPr lang="nl-NL" dirty="0"/>
              <a:t>– bv. LMA, tracheale tube</a:t>
            </a:r>
          </a:p>
          <a:p>
            <a:r>
              <a:rPr lang="nl-NL" dirty="0"/>
              <a:t> Zuurstof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2672166"/>
            <a:ext cx="2967438" cy="386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36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800" dirty="0" err="1"/>
              <a:t>Breathing</a:t>
            </a:r>
            <a:br>
              <a:rPr lang="nl-NL" sz="2800" dirty="0"/>
            </a:br>
            <a:r>
              <a:rPr lang="nl-NL" sz="2800" dirty="0"/>
              <a:t>Oorzaken van ademhalingsproblemen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64382" y="2780928"/>
            <a:ext cx="3384376" cy="40770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2500" dirty="0"/>
              <a:t>Gedaalde respiratoire drive</a:t>
            </a:r>
          </a:p>
          <a:p>
            <a:r>
              <a:rPr lang="nl-NL" sz="2500" dirty="0"/>
              <a:t>CZS depressie</a:t>
            </a:r>
          </a:p>
          <a:p>
            <a:r>
              <a:rPr lang="nl-NL" sz="2500" dirty="0"/>
              <a:t>Gedaalde respiratoire inspanning</a:t>
            </a:r>
          </a:p>
          <a:p>
            <a:r>
              <a:rPr lang="nl-NL" sz="2500" dirty="0"/>
              <a:t>Spierzwakte</a:t>
            </a:r>
          </a:p>
          <a:p>
            <a:r>
              <a:rPr lang="nl-NL" sz="2500" dirty="0"/>
              <a:t>Zenuwschade</a:t>
            </a:r>
          </a:p>
          <a:p>
            <a:r>
              <a:rPr lang="nl-NL" sz="2500" dirty="0"/>
              <a:t>Restrictief thorax defect</a:t>
            </a:r>
          </a:p>
          <a:p>
            <a:r>
              <a:rPr lang="nl-NL" sz="2500" dirty="0"/>
              <a:t>Pijn van gebroken ribben</a:t>
            </a:r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B1FF75A-E89A-4465-9A35-88A6D462E79C}"/>
              </a:ext>
            </a:extLst>
          </p:cNvPr>
          <p:cNvSpPr txBox="1"/>
          <p:nvPr/>
        </p:nvSpPr>
        <p:spPr>
          <a:xfrm>
            <a:off x="4895244" y="2924944"/>
            <a:ext cx="39972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l-NL" sz="1800" dirty="0"/>
              <a:t>L</a:t>
            </a:r>
            <a:r>
              <a:rPr lang="nl-NL" sz="2000" dirty="0"/>
              <a:t>ongaandoeningen</a:t>
            </a:r>
          </a:p>
          <a:p>
            <a:pPr marL="0" indent="0">
              <a:buNone/>
            </a:pPr>
            <a:endParaRPr lang="nl-NL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/>
              <a:t>Pneumothorax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/>
              <a:t>Haemathorax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/>
              <a:t>Infectie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/>
              <a:t>Acute exacerbatie COPD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/>
              <a:t>Astma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/>
              <a:t>Longembolie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/>
              <a:t>ARDS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/>
              <a:t>Tumor</a:t>
            </a:r>
          </a:p>
        </p:txBody>
      </p:sp>
    </p:spTree>
    <p:extLst>
      <p:ext uri="{BB962C8B-B14F-4D97-AF65-F5344CB8AC3E}">
        <p14:creationId xmlns:p14="http://schemas.microsoft.com/office/powerpoint/2010/main" val="4212288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/>
              <a:t>Breathing</a:t>
            </a:r>
            <a:br>
              <a:rPr lang="nl-NL" dirty="0"/>
            </a:br>
            <a:r>
              <a:rPr lang="nl-NL" sz="3100" b="1" dirty="0"/>
              <a:t>Herkenning van ademhalingsproblemen:</a:t>
            </a:r>
            <a:br>
              <a:rPr lang="nl-NL" b="1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Kijk</a:t>
            </a:r>
          </a:p>
          <a:p>
            <a:pPr marL="0" indent="0">
              <a:buNone/>
            </a:pPr>
            <a:r>
              <a:rPr lang="nl-NL" dirty="0"/>
              <a:t>– Ademnood, hulpspieren, cyanose, ademhalingsfrequentie, thoraxvervorming, bewustzijn</a:t>
            </a:r>
          </a:p>
          <a:p>
            <a:r>
              <a:rPr lang="nl-NL" dirty="0"/>
              <a:t>Luister</a:t>
            </a:r>
          </a:p>
          <a:p>
            <a:pPr marL="0" indent="0">
              <a:buNone/>
            </a:pPr>
            <a:r>
              <a:rPr lang="nl-NL" dirty="0"/>
              <a:t>– Luidruchtige ademhaling, ademhalingsgeluiden</a:t>
            </a:r>
          </a:p>
          <a:p>
            <a:r>
              <a:rPr lang="nl-NL" dirty="0"/>
              <a:t>Voel</a:t>
            </a:r>
          </a:p>
          <a:p>
            <a:pPr marL="0" indent="0">
              <a:buNone/>
            </a:pPr>
            <a:r>
              <a:rPr lang="nl-NL" dirty="0"/>
              <a:t>– Expansie (symmetrie), </a:t>
            </a:r>
          </a:p>
          <a:p>
            <a:pPr marL="0" indent="0">
              <a:buNone/>
            </a:pPr>
            <a:r>
              <a:rPr lang="nl-NL" dirty="0"/>
              <a:t>percussie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456" y="3789040"/>
            <a:ext cx="2216452" cy="282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98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/>
              <a:t>Breathing</a:t>
            </a:r>
            <a:br>
              <a:rPr lang="nl-NL" dirty="0"/>
            </a:br>
            <a:r>
              <a:rPr lang="nl-NL" sz="3100" dirty="0"/>
              <a:t>Behandeling van ademhalingsproblemen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Airway</a:t>
            </a:r>
            <a:r>
              <a:rPr lang="nl-NL" dirty="0"/>
              <a:t> vrij maken</a:t>
            </a:r>
          </a:p>
          <a:p>
            <a:endParaRPr lang="nl-NL" dirty="0"/>
          </a:p>
          <a:p>
            <a:r>
              <a:rPr lang="nl-NL" dirty="0"/>
              <a:t>Zuurstof</a:t>
            </a:r>
          </a:p>
          <a:p>
            <a:endParaRPr lang="nl-NL" dirty="0"/>
          </a:p>
          <a:p>
            <a:r>
              <a:rPr lang="nl-NL" dirty="0"/>
              <a:t>Behandel onderliggende oorzaak</a:t>
            </a:r>
          </a:p>
          <a:p>
            <a:pPr marL="0" indent="0">
              <a:buNone/>
            </a:pPr>
            <a:r>
              <a:rPr lang="nl-NL" dirty="0"/>
              <a:t>– bv. antibiotica voor pneumonie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Ondersteun ademhaling indien inadequaat</a:t>
            </a:r>
          </a:p>
          <a:p>
            <a:pPr marL="0" indent="0">
              <a:buNone/>
            </a:pPr>
            <a:r>
              <a:rPr lang="nl-NL" dirty="0"/>
              <a:t>– bv. beadem met beademingsballon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1591024"/>
            <a:ext cx="2098576" cy="217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36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B3F8F3-2F1D-4680-8E81-EBC9E6FAC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Circulatie:</a:t>
            </a:r>
            <a:br>
              <a:rPr lang="nl-NL" dirty="0"/>
            </a:br>
            <a:r>
              <a:rPr lang="nl-NL" sz="3200" dirty="0"/>
              <a:t>Oorzaken circulatie problemen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6EB642-8A7B-40A2-BF90-819C6C534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4353632" cy="4252165"/>
          </a:xfrm>
        </p:spPr>
        <p:txBody>
          <a:bodyPr/>
          <a:lstStyle/>
          <a:p>
            <a:r>
              <a:rPr lang="nl-NL" dirty="0"/>
              <a:t>Primair</a:t>
            </a:r>
          </a:p>
          <a:p>
            <a:pPr marL="0" indent="0">
              <a:buNone/>
            </a:pPr>
            <a:r>
              <a:rPr lang="nl-NL" dirty="0"/>
              <a:t>– Acute coronaire syndromen</a:t>
            </a:r>
          </a:p>
          <a:p>
            <a:pPr marL="0" indent="0">
              <a:buNone/>
            </a:pPr>
            <a:r>
              <a:rPr lang="nl-NL" dirty="0"/>
              <a:t>– Ritmestoornissen</a:t>
            </a:r>
          </a:p>
          <a:p>
            <a:pPr marL="0" indent="0">
              <a:buNone/>
            </a:pPr>
            <a:r>
              <a:rPr lang="nl-NL" dirty="0"/>
              <a:t>– </a:t>
            </a:r>
            <a:r>
              <a:rPr lang="nl-NL" dirty="0" err="1"/>
              <a:t>Hypertensieve</a:t>
            </a:r>
            <a:r>
              <a:rPr lang="nl-NL" dirty="0"/>
              <a:t> hartziekte</a:t>
            </a:r>
          </a:p>
          <a:p>
            <a:pPr marL="0" indent="0">
              <a:buNone/>
            </a:pPr>
            <a:r>
              <a:rPr lang="nl-NL" dirty="0"/>
              <a:t>– Klepziekte</a:t>
            </a:r>
          </a:p>
          <a:p>
            <a:pPr marL="0" indent="0">
              <a:buNone/>
            </a:pPr>
            <a:r>
              <a:rPr lang="nl-NL" dirty="0"/>
              <a:t>– Medicatie</a:t>
            </a:r>
          </a:p>
          <a:p>
            <a:pPr marL="0" indent="0">
              <a:buNone/>
            </a:pPr>
            <a:r>
              <a:rPr lang="nl-NL" dirty="0"/>
              <a:t>– Erfelijke hartziekten</a:t>
            </a:r>
          </a:p>
          <a:p>
            <a:pPr marL="0" indent="0">
              <a:buNone/>
            </a:pPr>
            <a:r>
              <a:rPr lang="nl-NL" dirty="0"/>
              <a:t>– </a:t>
            </a:r>
            <a:r>
              <a:rPr lang="nl-NL" dirty="0" err="1"/>
              <a:t>Electrolieten</a:t>
            </a:r>
            <a:r>
              <a:rPr lang="nl-NL" dirty="0"/>
              <a:t>/zuur base abnormaliteiten</a:t>
            </a:r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149D773-DBBB-4964-B58F-E979447C7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4088" y="2520950"/>
            <a:ext cx="4503419" cy="4252165"/>
          </a:xfrm>
        </p:spPr>
        <p:txBody>
          <a:bodyPr/>
          <a:lstStyle/>
          <a:p>
            <a:r>
              <a:rPr lang="nl-NL" dirty="0"/>
              <a:t>Secundair</a:t>
            </a:r>
          </a:p>
          <a:p>
            <a:pPr marL="0" indent="0">
              <a:buNone/>
            </a:pPr>
            <a:r>
              <a:rPr lang="nl-NL" dirty="0"/>
              <a:t>– Asfyxie</a:t>
            </a:r>
          </a:p>
          <a:p>
            <a:pPr marL="0" indent="0">
              <a:buNone/>
            </a:pPr>
            <a:r>
              <a:rPr lang="nl-NL" dirty="0"/>
              <a:t>– Hypoxemie</a:t>
            </a:r>
          </a:p>
          <a:p>
            <a:pPr marL="0" indent="0">
              <a:buNone/>
            </a:pPr>
            <a:r>
              <a:rPr lang="nl-NL" dirty="0"/>
              <a:t>– Bloedverlies</a:t>
            </a:r>
          </a:p>
          <a:p>
            <a:pPr marL="0" indent="0">
              <a:buNone/>
            </a:pPr>
            <a:r>
              <a:rPr lang="nl-NL" dirty="0"/>
              <a:t>– Hypothermie</a:t>
            </a:r>
          </a:p>
          <a:p>
            <a:pPr marL="0" indent="0">
              <a:buNone/>
            </a:pPr>
            <a:r>
              <a:rPr lang="nl-NL" dirty="0"/>
              <a:t>– Septische shock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1029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Circulatie </a:t>
            </a:r>
            <a:br>
              <a:rPr lang="nl-NL" dirty="0"/>
            </a:br>
            <a:r>
              <a:rPr lang="nl-NL" sz="3100" b="1" dirty="0"/>
              <a:t>Herkenning van circulatie problemen</a:t>
            </a:r>
            <a:endParaRPr lang="nl-NL" sz="31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3568" y="2420888"/>
            <a:ext cx="9155360" cy="5069160"/>
          </a:xfrm>
        </p:spPr>
        <p:txBody>
          <a:bodyPr>
            <a:normAutofit/>
          </a:bodyPr>
          <a:lstStyle/>
          <a:p>
            <a:r>
              <a:rPr lang="nl-NL" dirty="0"/>
              <a:t>Uiterlijk patiënt (bv bleekheid? klam?) </a:t>
            </a:r>
          </a:p>
          <a:p>
            <a:r>
              <a:rPr lang="nl-NL" dirty="0"/>
              <a:t>Pols (regelmaat ,vulling en frequentie) tachycardie, bradycardie</a:t>
            </a:r>
          </a:p>
          <a:p>
            <a:r>
              <a:rPr lang="en-US" dirty="0" err="1"/>
              <a:t>Perifere</a:t>
            </a:r>
            <a:r>
              <a:rPr lang="en-US" dirty="0"/>
              <a:t> </a:t>
            </a:r>
            <a:r>
              <a:rPr lang="en-US" dirty="0" err="1"/>
              <a:t>perfusie</a:t>
            </a:r>
            <a:r>
              <a:rPr lang="en-US" dirty="0"/>
              <a:t> - capillary refill time</a:t>
            </a:r>
          </a:p>
          <a:p>
            <a:r>
              <a:rPr lang="nl-NL" dirty="0"/>
              <a:t>Bloeddruk</a:t>
            </a:r>
          </a:p>
          <a:p>
            <a:r>
              <a:rPr lang="nl-NL" dirty="0"/>
              <a:t>Orgaanperfusie</a:t>
            </a:r>
          </a:p>
          <a:p>
            <a:pPr marL="0" indent="0">
              <a:buNone/>
            </a:pPr>
            <a:r>
              <a:rPr lang="nl-NL" dirty="0"/>
              <a:t>Retrosternale pijn, mentale status, urinevolume</a:t>
            </a:r>
          </a:p>
          <a:p>
            <a:r>
              <a:rPr lang="nl-NL" dirty="0"/>
              <a:t>Bloeding, vochtverlies</a:t>
            </a:r>
          </a:p>
        </p:txBody>
      </p:sp>
    </p:spTree>
    <p:extLst>
      <p:ext uri="{BB962C8B-B14F-4D97-AF65-F5344CB8AC3E}">
        <p14:creationId xmlns:p14="http://schemas.microsoft.com/office/powerpoint/2010/main" val="349372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Circulatie</a:t>
            </a:r>
            <a:br>
              <a:rPr lang="nl-NL" dirty="0"/>
            </a:br>
            <a:r>
              <a:rPr lang="nl-NL" sz="3100" b="1" dirty="0"/>
              <a:t>Behandeling van circulatie problemen:</a:t>
            </a:r>
            <a:br>
              <a:rPr lang="nl-NL" b="1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Airway, </a:t>
            </a:r>
            <a:r>
              <a:rPr lang="nl-NL" dirty="0" err="1"/>
              <a:t>Breathing</a:t>
            </a:r>
            <a:endParaRPr lang="nl-NL" dirty="0"/>
          </a:p>
          <a:p>
            <a:r>
              <a:rPr lang="nl-NL" dirty="0"/>
              <a:t>Zuurstof indien nodig</a:t>
            </a:r>
          </a:p>
          <a:p>
            <a:r>
              <a:rPr lang="nl-NL" dirty="0"/>
              <a:t>IV/IO toegang, </a:t>
            </a:r>
            <a:r>
              <a:rPr lang="nl-NL" dirty="0" err="1"/>
              <a:t>bloedname</a:t>
            </a:r>
            <a:endParaRPr lang="nl-NL" dirty="0"/>
          </a:p>
          <a:p>
            <a:r>
              <a:rPr lang="nl-NL" dirty="0"/>
              <a:t>Roep om hulp</a:t>
            </a:r>
          </a:p>
          <a:p>
            <a:r>
              <a:rPr lang="nl-NL" dirty="0"/>
              <a:t>Behandel oorzaak bv stelpen bloeding</a:t>
            </a:r>
          </a:p>
          <a:p>
            <a:r>
              <a:rPr lang="nl-NL" dirty="0"/>
              <a:t>Vochttoediening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930400"/>
            <a:ext cx="3319642" cy="259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796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 descr="Afbeelding met schermafbeelding, zitten, bloem, voedsel&#10;&#10;Automatisch gegenereerde beschrijving">
            <a:extLst>
              <a:ext uri="{FF2B5EF4-FFF2-40B4-BE49-F238E27FC236}">
                <a16:creationId xmlns:a16="http://schemas.microsoft.com/office/drawing/2014/main" id="{0A544720-A04E-4E35-8224-5932E8484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59" y="2383650"/>
            <a:ext cx="8363272" cy="447435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Disability herkenning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24363" y="1799104"/>
            <a:ext cx="4402832" cy="11521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b="1" dirty="0"/>
          </a:p>
          <a:p>
            <a:r>
              <a:rPr lang="nl-NL" dirty="0"/>
              <a:t>AVPU of EMV score (GCS)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7470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82969-84D9-4655-A05B-2D13AD054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Bewustzijnscontrole</a:t>
            </a:r>
            <a:br>
              <a:rPr lang="nl-NL" dirty="0"/>
            </a:br>
            <a:r>
              <a:rPr lang="nl-NL" dirty="0"/>
              <a:t>AVPU</a:t>
            </a:r>
          </a:p>
        </p:txBody>
      </p:sp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E62E7458-4B69-4065-AA38-12C91B2674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87824" y="1939969"/>
            <a:ext cx="4771675" cy="388143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0062FCA-6C99-4298-85CB-62C65AF3A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1899492"/>
            <a:ext cx="1704494" cy="416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97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8504638-3549-4FE8-9223-15870AA20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D: </a:t>
            </a:r>
            <a:r>
              <a:rPr lang="en-US" dirty="0" err="1"/>
              <a:t>Behandeling</a:t>
            </a:r>
            <a:endParaRPr lang="en-US" dirty="0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4C7E5028-6259-4DD7-99E6-8E70F98A8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2420888"/>
            <a:ext cx="7416824" cy="4032448"/>
          </a:xfrm>
        </p:spPr>
        <p:txBody>
          <a:bodyPr/>
          <a:lstStyle/>
          <a:p>
            <a:r>
              <a:rPr lang="nl-NL" dirty="0"/>
              <a:t>ABCD</a:t>
            </a:r>
          </a:p>
          <a:p>
            <a:r>
              <a:rPr lang="nl-NL" dirty="0"/>
              <a:t>Behandel onderliggende oorzaak</a:t>
            </a:r>
          </a:p>
          <a:p>
            <a:r>
              <a:rPr lang="nl-NL" dirty="0"/>
              <a:t>Glucose &lt; 3,5 </a:t>
            </a:r>
            <a:r>
              <a:rPr lang="nl-NL" dirty="0" err="1"/>
              <a:t>mmol</a:t>
            </a:r>
            <a:r>
              <a:rPr lang="nl-NL" dirty="0"/>
              <a:t>/l geef glucose </a:t>
            </a:r>
          </a:p>
          <a:p>
            <a:r>
              <a:rPr lang="nl-NL" dirty="0"/>
              <a:t>Overweeg laterale positie</a:t>
            </a:r>
          </a:p>
          <a:p>
            <a:r>
              <a:rPr lang="nl-NL" dirty="0"/>
              <a:t>Controleer medicatie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03261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Exposure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Verwijder kleding</a:t>
            </a:r>
          </a:p>
          <a:p>
            <a:r>
              <a:rPr lang="nl-NL" dirty="0"/>
              <a:t>Controleer op bv. letsels, bloeding, </a:t>
            </a:r>
            <a:r>
              <a:rPr lang="nl-NL" dirty="0" err="1"/>
              <a:t>rash</a:t>
            </a:r>
            <a:endParaRPr lang="nl-NL" dirty="0"/>
          </a:p>
          <a:p>
            <a:r>
              <a:rPr lang="nl-NL" dirty="0"/>
              <a:t>Vermijd warmteverlies</a:t>
            </a:r>
          </a:p>
          <a:p>
            <a:r>
              <a:rPr lang="nl-NL" dirty="0"/>
              <a:t>Bewaak waardigheid</a:t>
            </a:r>
          </a:p>
        </p:txBody>
      </p:sp>
    </p:spTree>
    <p:extLst>
      <p:ext uri="{BB962C8B-B14F-4D97-AF65-F5344CB8AC3E}">
        <p14:creationId xmlns:p14="http://schemas.microsoft.com/office/powerpoint/2010/main" val="2276765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9647A26B-B9E1-4DE6-B360-1181C55B6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779550"/>
            <a:ext cx="4692403" cy="378537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763688" y="836712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SBARR</a:t>
            </a:r>
          </a:p>
        </p:txBody>
      </p:sp>
      <p:sp>
        <p:nvSpPr>
          <p:cNvPr id="4" name="Rechthoek 3"/>
          <p:cNvSpPr/>
          <p:nvPr/>
        </p:nvSpPr>
        <p:spPr>
          <a:xfrm>
            <a:off x="671390" y="5661248"/>
            <a:ext cx="447667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800" b="1" dirty="0">
                <a:solidFill>
                  <a:srgbClr val="AF5FA0"/>
                </a:solidFill>
              </a:rPr>
              <a:t>R</a:t>
            </a:r>
            <a:r>
              <a:rPr lang="nl-NL"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nl-NL" dirty="0"/>
              <a:t>		      </a:t>
            </a:r>
            <a:r>
              <a:rPr lang="nl-NL" b="1" dirty="0" err="1">
                <a:solidFill>
                  <a:srgbClr val="AF5FA0"/>
                </a:solidFill>
              </a:rPr>
              <a:t>Repeat</a:t>
            </a:r>
            <a:r>
              <a:rPr lang="nl-NL" b="1" dirty="0">
                <a:solidFill>
                  <a:srgbClr val="AF5FA0"/>
                </a:solidFill>
              </a:rPr>
              <a:t> back</a:t>
            </a:r>
          </a:p>
          <a:p>
            <a:r>
              <a:rPr lang="nl-NL" b="1" dirty="0">
                <a:solidFill>
                  <a:srgbClr val="AF5FA0"/>
                </a:solidFill>
              </a:rPr>
              <a:t>		      </a:t>
            </a:r>
            <a:r>
              <a:rPr lang="nl-NL" sz="1600" b="1" dirty="0"/>
              <a:t>Ontvanger herhaalt bericht</a:t>
            </a:r>
          </a:p>
        </p:txBody>
      </p:sp>
    </p:spTree>
    <p:extLst>
      <p:ext uri="{BB962C8B-B14F-4D97-AF65-F5344CB8AC3E}">
        <p14:creationId xmlns:p14="http://schemas.microsoft.com/office/powerpoint/2010/main" val="1080438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Casus verwardheid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Vrouw (69 jaar) is al enkele dagen ziek, grieperig, vanmiddag op bed gelegen</a:t>
            </a:r>
          </a:p>
          <a:p>
            <a:endParaRPr lang="nl-NL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Kwam net van de trap afgestrompeld, praat vreemd, ogen draaien alle kanten op, trekt regelmatig met de armen</a:t>
            </a:r>
          </a:p>
          <a:p>
            <a:endParaRPr lang="nl-NL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dirty="0">
                <a:solidFill>
                  <a:srgbClr val="002060"/>
                </a:solidFill>
                <a:cs typeface="Times New Roman" panose="02020603050405020304" pitchFamily="18" charset="0"/>
              </a:rPr>
              <a:t>VG: diabetes type 2, uterusextirpatie, depressiviteit, hypertensie</a:t>
            </a:r>
          </a:p>
          <a:p>
            <a:endParaRPr lang="nl-NL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r>
              <a:rPr lang="nl-NL" dirty="0">
                <a:solidFill>
                  <a:srgbClr val="002060"/>
                </a:solidFill>
                <a:cs typeface="Times New Roman" panose="02020603050405020304" pitchFamily="18" charset="0"/>
              </a:rPr>
              <a:t>Medicatie: </a:t>
            </a:r>
            <a:r>
              <a:rPr lang="nl-NL" dirty="0" err="1">
                <a:solidFill>
                  <a:srgbClr val="002060"/>
                </a:solidFill>
                <a:cs typeface="Times New Roman" panose="02020603050405020304" pitchFamily="18" charset="0"/>
              </a:rPr>
              <a:t>citalopram</a:t>
            </a:r>
            <a:r>
              <a:rPr lang="nl-NL" dirty="0">
                <a:solidFill>
                  <a:srgbClr val="002060"/>
                </a:solidFill>
                <a:cs typeface="Times New Roman" panose="02020603050405020304" pitchFamily="18" charset="0"/>
              </a:rPr>
              <a:t> 10 mg, </a:t>
            </a:r>
            <a:r>
              <a:rPr lang="nl-NL" dirty="0" err="1">
                <a:solidFill>
                  <a:srgbClr val="002060"/>
                </a:solidFill>
                <a:cs typeface="Times New Roman" panose="02020603050405020304" pitchFamily="18" charset="0"/>
              </a:rPr>
              <a:t>lisinopril</a:t>
            </a:r>
            <a:r>
              <a:rPr lang="nl-NL" dirty="0">
                <a:solidFill>
                  <a:srgbClr val="002060"/>
                </a:solidFill>
                <a:cs typeface="Times New Roman" panose="02020603050405020304" pitchFamily="18" charset="0"/>
              </a:rPr>
              <a:t> 20 mg, hydrochloorthiazide 12,5 mg, metformine 500 mg</a:t>
            </a:r>
            <a:endParaRPr lang="nl-NL" dirty="0">
              <a:solidFill>
                <a:srgbClr val="002060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96364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nl-NL" b="1" dirty="0">
                <a:ln/>
                <a:solidFill>
                  <a:schemeClr val="accent4"/>
                </a:solidFill>
              </a:rPr>
              <a:t>ABCDE bevindingen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64382" y="2489200"/>
            <a:ext cx="7308018" cy="4180160"/>
          </a:xfrm>
        </p:spPr>
        <p:txBody>
          <a:bodyPr>
            <a:normAutofit lnSpcReduction="10000"/>
          </a:bodyPr>
          <a:lstStyle/>
          <a:p>
            <a:r>
              <a:rPr lang="nl-NL" dirty="0">
                <a:solidFill>
                  <a:srgbClr val="002060"/>
                </a:solidFill>
              </a:rPr>
              <a:t>Situatie is veilig</a:t>
            </a:r>
          </a:p>
          <a:p>
            <a:r>
              <a:rPr lang="nl-NL" dirty="0">
                <a:solidFill>
                  <a:srgbClr val="002060"/>
                </a:solidFill>
              </a:rPr>
              <a:t>Mevr. zit onderuitgezakt op de bank</a:t>
            </a:r>
          </a:p>
          <a:p>
            <a:r>
              <a:rPr lang="nl-NL" dirty="0">
                <a:solidFill>
                  <a:srgbClr val="002060"/>
                </a:solidFill>
              </a:rPr>
              <a:t>AVPU: Verbaal</a:t>
            </a:r>
          </a:p>
          <a:p>
            <a:r>
              <a:rPr lang="nl-NL" dirty="0">
                <a:solidFill>
                  <a:srgbClr val="002060"/>
                </a:solidFill>
              </a:rPr>
              <a:t>A en CWK: geen trauma, </a:t>
            </a:r>
            <a:r>
              <a:rPr lang="nl-NL" dirty="0" err="1">
                <a:solidFill>
                  <a:srgbClr val="002060"/>
                </a:solidFill>
              </a:rPr>
              <a:t>ademweg</a:t>
            </a:r>
            <a:r>
              <a:rPr lang="nl-NL" dirty="0">
                <a:solidFill>
                  <a:srgbClr val="002060"/>
                </a:solidFill>
              </a:rPr>
              <a:t> is vrij</a:t>
            </a:r>
          </a:p>
          <a:p>
            <a:r>
              <a:rPr lang="nl-NL" dirty="0">
                <a:solidFill>
                  <a:srgbClr val="002060"/>
                </a:solidFill>
              </a:rPr>
              <a:t>B: ademfrequentie 26/min, symmetrisch, hulpademhalingsspieren +, auscultatie: </a:t>
            </a:r>
            <a:r>
              <a:rPr lang="nl-NL" dirty="0" err="1">
                <a:solidFill>
                  <a:srgbClr val="002060"/>
                </a:solidFill>
              </a:rPr>
              <a:t>rhonchi</a:t>
            </a:r>
            <a:r>
              <a:rPr lang="nl-NL" dirty="0">
                <a:solidFill>
                  <a:srgbClr val="002060"/>
                </a:solidFill>
              </a:rPr>
              <a:t> ++, verminderd ademgeruis re onder, percussie demping re onder, saturatie 85%</a:t>
            </a:r>
          </a:p>
          <a:p>
            <a:r>
              <a:rPr lang="nl-NL" dirty="0">
                <a:solidFill>
                  <a:srgbClr val="002060"/>
                </a:solidFill>
              </a:rPr>
              <a:t>C: rode warme droge huid, pols 120 regelmatig, RR 85/50, CRT 2 sec, harttonen S1S2, abdomen soepel</a:t>
            </a:r>
          </a:p>
          <a:p>
            <a:r>
              <a:rPr lang="nl-NL" dirty="0">
                <a:solidFill>
                  <a:srgbClr val="002060"/>
                </a:solidFill>
              </a:rPr>
              <a:t>D: EMV 4-5-3(12), geen lateralisatie, pupillen PEARRL, glucose 11,7</a:t>
            </a:r>
          </a:p>
          <a:p>
            <a:r>
              <a:rPr lang="nl-NL" dirty="0">
                <a:solidFill>
                  <a:srgbClr val="002060"/>
                </a:solidFill>
              </a:rPr>
              <a:t>E: temp 40,3                      wat is je DD? draag over </a:t>
            </a:r>
            <a:r>
              <a:rPr lang="nl-NL" dirty="0" err="1">
                <a:solidFill>
                  <a:srgbClr val="002060"/>
                </a:solidFill>
              </a:rPr>
              <a:t>dmv</a:t>
            </a:r>
            <a:r>
              <a:rPr lang="nl-NL" dirty="0">
                <a:solidFill>
                  <a:srgbClr val="002060"/>
                </a:solidFill>
              </a:rPr>
              <a:t> SBARR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875362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nl-NL" b="1" dirty="0">
                <a:ln/>
                <a:solidFill>
                  <a:schemeClr val="accent4"/>
                </a:solidFill>
              </a:rPr>
              <a:t>Casus buikklachten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solidFill>
                  <a:srgbClr val="002060"/>
                </a:solidFill>
              </a:rPr>
              <a:t>Man (74 jaar) heeft acuut ontstane buikpijn sinds een uur, nooit eerder gehad</a:t>
            </a:r>
          </a:p>
          <a:p>
            <a:r>
              <a:rPr lang="nl-NL" dirty="0">
                <a:solidFill>
                  <a:srgbClr val="002060"/>
                </a:solidFill>
              </a:rPr>
              <a:t>Is onrustig en transpireert volgens echtgenote</a:t>
            </a: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VG: TIA 2017</a:t>
            </a:r>
          </a:p>
          <a:p>
            <a:r>
              <a:rPr lang="nl-NL" dirty="0">
                <a:solidFill>
                  <a:srgbClr val="002060"/>
                </a:solidFill>
              </a:rPr>
              <a:t>Medicatie: </a:t>
            </a:r>
            <a:r>
              <a:rPr lang="nl-NL" dirty="0" err="1">
                <a:solidFill>
                  <a:srgbClr val="002060"/>
                </a:solidFill>
              </a:rPr>
              <a:t>ascal</a:t>
            </a:r>
            <a:r>
              <a:rPr lang="nl-NL" dirty="0">
                <a:solidFill>
                  <a:srgbClr val="002060"/>
                </a:solidFill>
              </a:rPr>
              <a:t> 80 mg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65740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nl-NL" b="1" dirty="0">
                <a:ln/>
                <a:solidFill>
                  <a:schemeClr val="accent4"/>
                </a:solidFill>
              </a:rPr>
              <a:t>ABCDE bevindingen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rgbClr val="002060"/>
                </a:solidFill>
              </a:rPr>
              <a:t>Situatie is veilig</a:t>
            </a:r>
          </a:p>
          <a:p>
            <a:r>
              <a:rPr lang="nl-NL" dirty="0">
                <a:solidFill>
                  <a:srgbClr val="002060"/>
                </a:solidFill>
              </a:rPr>
              <a:t>Man ligt in bed, houdt de ogen dicht </a:t>
            </a:r>
          </a:p>
          <a:p>
            <a:r>
              <a:rPr lang="nl-NL" dirty="0">
                <a:solidFill>
                  <a:srgbClr val="002060"/>
                </a:solidFill>
              </a:rPr>
              <a:t>AVPU: Pijnprikkel</a:t>
            </a:r>
          </a:p>
          <a:p>
            <a:r>
              <a:rPr lang="nl-NL" dirty="0">
                <a:solidFill>
                  <a:srgbClr val="002060"/>
                </a:solidFill>
              </a:rPr>
              <a:t>A en CWK: geen trauma, </a:t>
            </a:r>
            <a:r>
              <a:rPr lang="nl-NL" dirty="0" err="1">
                <a:solidFill>
                  <a:srgbClr val="002060"/>
                </a:solidFill>
              </a:rPr>
              <a:t>ademweg</a:t>
            </a:r>
            <a:r>
              <a:rPr lang="nl-NL" dirty="0">
                <a:solidFill>
                  <a:srgbClr val="002060"/>
                </a:solidFill>
              </a:rPr>
              <a:t> is vrij</a:t>
            </a:r>
          </a:p>
          <a:p>
            <a:r>
              <a:rPr lang="nl-NL" dirty="0">
                <a:solidFill>
                  <a:srgbClr val="002060"/>
                </a:solidFill>
              </a:rPr>
              <a:t>B: ademfrequentie 24/min, symmetrisch, hulpademhalingsspieren - auscultatie VAG, saturatie 95%</a:t>
            </a:r>
          </a:p>
          <a:p>
            <a:r>
              <a:rPr lang="nl-NL" dirty="0">
                <a:solidFill>
                  <a:srgbClr val="002060"/>
                </a:solidFill>
              </a:rPr>
              <a:t>C: bleek, transpireren, pols 120 regelmatig, RR 70/40, CRT 3 sec. harttonen S1S2, abdomen is erg gespannen, drukpijnlijk++, mogelijk pulserende zwelling, pulsaties lies li/re minimaal</a:t>
            </a:r>
          </a:p>
          <a:p>
            <a:r>
              <a:rPr lang="nl-NL" dirty="0">
                <a:solidFill>
                  <a:srgbClr val="002060"/>
                </a:solidFill>
              </a:rPr>
              <a:t>D: EMV 2-5-4 (11), pupillen PEARRL, lateralisatie -, glucose 5,7</a:t>
            </a:r>
          </a:p>
          <a:p>
            <a:r>
              <a:rPr lang="nl-NL" dirty="0">
                <a:solidFill>
                  <a:srgbClr val="002060"/>
                </a:solidFill>
              </a:rPr>
              <a:t>E: temp 35.9</a:t>
            </a:r>
          </a:p>
          <a:p>
            <a:pPr marL="0" indent="0">
              <a:buNone/>
            </a:pPr>
            <a:r>
              <a:rPr lang="nl-NL" dirty="0"/>
              <a:t>                                           overdracht via  SBARR</a:t>
            </a:r>
          </a:p>
        </p:txBody>
      </p:sp>
      <p:sp>
        <p:nvSpPr>
          <p:cNvPr id="4" name="Rechthoek 3"/>
          <p:cNvSpPr/>
          <p:nvPr/>
        </p:nvSpPr>
        <p:spPr>
          <a:xfrm>
            <a:off x="3131840" y="5733256"/>
            <a:ext cx="3074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>
                <a:solidFill>
                  <a:srgbClr val="002060"/>
                </a:solidFill>
              </a:rPr>
              <a:t>Wat zijn hier alarmsignalen?</a:t>
            </a:r>
          </a:p>
        </p:txBody>
      </p:sp>
    </p:spTree>
    <p:extLst>
      <p:ext uri="{BB962C8B-B14F-4D97-AF65-F5344CB8AC3E}">
        <p14:creationId xmlns:p14="http://schemas.microsoft.com/office/powerpoint/2010/main" val="26964917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nl-NL" b="1" dirty="0">
                <a:ln/>
                <a:solidFill>
                  <a:schemeClr val="accent4"/>
                </a:solidFill>
              </a:rPr>
              <a:t>Casus acute benauwdheid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rgbClr val="002060"/>
                </a:solidFill>
              </a:rPr>
              <a:t>Man (48 jaar) vanmorgen op spreekuur geweest, gestart met antibioticumkuur i.v.m. een pneumonie </a:t>
            </a:r>
          </a:p>
          <a:p>
            <a:r>
              <a:rPr lang="nl-NL" dirty="0">
                <a:solidFill>
                  <a:srgbClr val="002060"/>
                </a:solidFill>
              </a:rPr>
              <a:t>In de namiddag plots toenemend benauwd geworden</a:t>
            </a: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VG: morbide obesitas</a:t>
            </a:r>
          </a:p>
          <a:p>
            <a:r>
              <a:rPr lang="nl-NL" dirty="0">
                <a:solidFill>
                  <a:srgbClr val="002060"/>
                </a:solidFill>
              </a:rPr>
              <a:t>Medicatie: geen, sinds vandaag antibioticum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70755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nl-NL" b="1" dirty="0">
                <a:ln/>
                <a:solidFill>
                  <a:schemeClr val="accent4"/>
                </a:solidFill>
              </a:rPr>
              <a:t>ABCDE bevindingen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64382" y="2489200"/>
            <a:ext cx="6875970" cy="4108152"/>
          </a:xfrm>
        </p:spPr>
        <p:txBody>
          <a:bodyPr>
            <a:normAutofit lnSpcReduction="10000"/>
          </a:bodyPr>
          <a:lstStyle/>
          <a:p>
            <a:r>
              <a:rPr lang="nl-NL" dirty="0">
                <a:solidFill>
                  <a:srgbClr val="002060"/>
                </a:solidFill>
              </a:rPr>
              <a:t>Situatie is veilig</a:t>
            </a:r>
          </a:p>
          <a:p>
            <a:r>
              <a:rPr lang="nl-NL" dirty="0">
                <a:solidFill>
                  <a:srgbClr val="002060"/>
                </a:solidFill>
              </a:rPr>
              <a:t>AVPU: Alert</a:t>
            </a:r>
          </a:p>
          <a:p>
            <a:r>
              <a:rPr lang="nl-NL" dirty="0">
                <a:solidFill>
                  <a:srgbClr val="002060"/>
                </a:solidFill>
              </a:rPr>
              <a:t>A en CWK: geen trauma, </a:t>
            </a:r>
            <a:r>
              <a:rPr lang="nl-NL" dirty="0" err="1">
                <a:solidFill>
                  <a:srgbClr val="002060"/>
                </a:solidFill>
              </a:rPr>
              <a:t>inspiratoire</a:t>
            </a:r>
            <a:r>
              <a:rPr lang="nl-NL" dirty="0">
                <a:solidFill>
                  <a:srgbClr val="002060"/>
                </a:solidFill>
              </a:rPr>
              <a:t> </a:t>
            </a:r>
            <a:r>
              <a:rPr lang="nl-NL" dirty="0" err="1">
                <a:solidFill>
                  <a:srgbClr val="002060"/>
                </a:solidFill>
              </a:rPr>
              <a:t>stridor</a:t>
            </a:r>
            <a:r>
              <a:rPr lang="nl-NL" dirty="0">
                <a:solidFill>
                  <a:srgbClr val="002060"/>
                </a:solidFill>
              </a:rPr>
              <a:t>, roodheid en zwelling mondholte, lippen en tong</a:t>
            </a:r>
          </a:p>
          <a:p>
            <a:r>
              <a:rPr lang="nl-NL" dirty="0">
                <a:solidFill>
                  <a:srgbClr val="002060"/>
                </a:solidFill>
              </a:rPr>
              <a:t>B: ademfrequentie 28/min, saturatie 94%, symmetrisch, hulpademhalingsspieren +, auscultatie: </a:t>
            </a:r>
            <a:r>
              <a:rPr lang="nl-NL" dirty="0" err="1">
                <a:solidFill>
                  <a:srgbClr val="002060"/>
                </a:solidFill>
              </a:rPr>
              <a:t>inspiratoire</a:t>
            </a:r>
            <a:r>
              <a:rPr lang="nl-NL" dirty="0">
                <a:solidFill>
                  <a:srgbClr val="002060"/>
                </a:solidFill>
              </a:rPr>
              <a:t> </a:t>
            </a:r>
            <a:r>
              <a:rPr lang="nl-NL" dirty="0" err="1">
                <a:solidFill>
                  <a:srgbClr val="002060"/>
                </a:solidFill>
              </a:rPr>
              <a:t>stridor</a:t>
            </a:r>
            <a:r>
              <a:rPr lang="nl-NL" dirty="0">
                <a:solidFill>
                  <a:srgbClr val="002060"/>
                </a:solidFill>
              </a:rPr>
              <a:t> </a:t>
            </a:r>
          </a:p>
          <a:p>
            <a:r>
              <a:rPr lang="nl-NL" dirty="0">
                <a:solidFill>
                  <a:srgbClr val="002060"/>
                </a:solidFill>
              </a:rPr>
              <a:t>C: rode huidskleur, pols 130 regelmatig, RR 80/50, CRT 3 sec. harttonen S1S2</a:t>
            </a:r>
          </a:p>
          <a:p>
            <a:r>
              <a:rPr lang="nl-NL" dirty="0">
                <a:solidFill>
                  <a:srgbClr val="002060"/>
                </a:solidFill>
              </a:rPr>
              <a:t>abdomen soepel</a:t>
            </a:r>
          </a:p>
          <a:p>
            <a:r>
              <a:rPr lang="nl-NL" dirty="0">
                <a:solidFill>
                  <a:srgbClr val="002060"/>
                </a:solidFill>
              </a:rPr>
              <a:t>D: EMV max.15, pupillen PEARRL, glucose 6,8, geen lateralisatie, duizelig + </a:t>
            </a:r>
          </a:p>
          <a:p>
            <a:pPr lvl="0">
              <a:spcBef>
                <a:spcPts val="0"/>
              </a:spcBef>
            </a:pPr>
            <a:r>
              <a:rPr lang="nl-NL" dirty="0">
                <a:solidFill>
                  <a:srgbClr val="002060"/>
                </a:solidFill>
              </a:rPr>
              <a:t>E: temp. 37.7 	urticaria</a:t>
            </a:r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5076056" y="5939393"/>
            <a:ext cx="4046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0"/>
              </a:spcBef>
            </a:pPr>
            <a:r>
              <a:rPr lang="nl-NL" dirty="0">
                <a:solidFill>
                  <a:srgbClr val="002060"/>
                </a:solidFill>
              </a:rPr>
              <a:t>Wat zijn hier alarmsignalen? SBARR</a:t>
            </a:r>
          </a:p>
        </p:txBody>
      </p:sp>
    </p:spTree>
    <p:extLst>
      <p:ext uri="{BB962C8B-B14F-4D97-AF65-F5344CB8AC3E}">
        <p14:creationId xmlns:p14="http://schemas.microsoft.com/office/powerpoint/2010/main" val="30113324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Samenvatting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2352" y="1716832"/>
            <a:ext cx="6881936" cy="3080320"/>
          </a:xfrm>
        </p:spPr>
        <p:txBody>
          <a:bodyPr>
            <a:normAutofit/>
          </a:bodyPr>
          <a:lstStyle/>
          <a:p>
            <a:r>
              <a:rPr lang="nl-NL" dirty="0"/>
              <a:t>Vroegtijdige herkenning van de verslechterende patiënt kan </a:t>
            </a:r>
            <a:r>
              <a:rPr lang="nl-NL" dirty="0" err="1"/>
              <a:t>cardio-respiratoir</a:t>
            </a:r>
            <a:r>
              <a:rPr lang="nl-NL" dirty="0"/>
              <a:t> arrest voorkomen</a:t>
            </a:r>
          </a:p>
          <a:p>
            <a:r>
              <a:rPr lang="nl-NL" dirty="0"/>
              <a:t>De meeste patiënten vertonen </a:t>
            </a:r>
            <a:r>
              <a:rPr lang="nl-NL" dirty="0" err="1"/>
              <a:t>waarschuwings-tekens</a:t>
            </a:r>
            <a:r>
              <a:rPr lang="nl-NL" dirty="0"/>
              <a:t> </a:t>
            </a:r>
            <a:r>
              <a:rPr lang="fr-FR" dirty="0"/>
              <a:t>en </a:t>
            </a:r>
            <a:r>
              <a:rPr lang="fr-FR" dirty="0" err="1"/>
              <a:t>symptomen</a:t>
            </a:r>
            <a:r>
              <a:rPr lang="fr-FR" dirty="0"/>
              <a:t> </a:t>
            </a:r>
            <a:r>
              <a:rPr lang="fr-FR" dirty="0" err="1"/>
              <a:t>vóór</a:t>
            </a:r>
            <a:r>
              <a:rPr lang="fr-FR" dirty="0"/>
              <a:t> </a:t>
            </a:r>
            <a:r>
              <a:rPr lang="fr-FR" dirty="0" err="1"/>
              <a:t>cardio-respiratoir</a:t>
            </a:r>
            <a:r>
              <a:rPr lang="fr-FR" dirty="0"/>
              <a:t> </a:t>
            </a:r>
            <a:r>
              <a:rPr lang="fr-FR" dirty="0" err="1"/>
              <a:t>arrest</a:t>
            </a:r>
            <a:endParaRPr lang="fr-FR" dirty="0"/>
          </a:p>
          <a:p>
            <a:r>
              <a:rPr lang="nl-NL" dirty="0"/>
              <a:t>ABCDE benadering om patiënten met risico op cardiorespiratoir arrest te herkennen en te behandelen</a:t>
            </a:r>
          </a:p>
          <a:p>
            <a:r>
              <a:rPr lang="nl-NL" dirty="0"/>
              <a:t>Overdracht </a:t>
            </a:r>
            <a:r>
              <a:rPr lang="nl-NL" dirty="0" err="1"/>
              <a:t>dmv</a:t>
            </a:r>
            <a:r>
              <a:rPr lang="nl-NL" dirty="0"/>
              <a:t> SBARR</a:t>
            </a:r>
          </a:p>
        </p:txBody>
      </p:sp>
    </p:spTree>
    <p:extLst>
      <p:ext uri="{BB962C8B-B14F-4D97-AF65-F5344CB8AC3E}">
        <p14:creationId xmlns:p14="http://schemas.microsoft.com/office/powerpoint/2010/main" val="7996006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Vragen?</a:t>
            </a: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91EBF391-2173-EF7C-D37C-C89F40608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412776"/>
            <a:ext cx="4313088" cy="4313088"/>
          </a:xfrm>
        </p:spPr>
      </p:pic>
    </p:spTree>
    <p:extLst>
      <p:ext uri="{BB962C8B-B14F-4D97-AF65-F5344CB8AC3E}">
        <p14:creationId xmlns:p14="http://schemas.microsoft.com/office/powerpoint/2010/main" val="24958070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611D7204-114B-4211-89BB-A09BA0D95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Take </a:t>
            </a:r>
            <a:r>
              <a:rPr lang="nl-NL" dirty="0" err="1"/>
              <a:t>work</a:t>
            </a:r>
            <a:r>
              <a:rPr lang="nl-NL" dirty="0"/>
              <a:t> </a:t>
            </a:r>
            <a:r>
              <a:rPr lang="nl-NL" dirty="0" err="1"/>
              <a:t>messages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Treat first what kills first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First do no further harm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pPr lvl="0"/>
            <a:r>
              <a:rPr lang="en-US" dirty="0" err="1">
                <a:solidFill>
                  <a:srgbClr val="002060"/>
                </a:solidFill>
              </a:rPr>
              <a:t>Spoedzorg</a:t>
            </a:r>
            <a:r>
              <a:rPr lang="en-US" dirty="0">
                <a:solidFill>
                  <a:srgbClr val="002060"/>
                </a:solidFill>
              </a:rPr>
              <a:t> = </a:t>
            </a:r>
            <a:r>
              <a:rPr lang="en-US" dirty="0" err="1">
                <a:solidFill>
                  <a:srgbClr val="002060"/>
                </a:solidFill>
              </a:rPr>
              <a:t>Ketenzorg</a:t>
            </a:r>
            <a:endParaRPr lang="nl-NL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Diagnose </a:t>
            </a:r>
            <a:r>
              <a:rPr lang="en-US" dirty="0" err="1">
                <a:solidFill>
                  <a:srgbClr val="002060"/>
                </a:solidFill>
              </a:rPr>
              <a:t>vaak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niet</a:t>
            </a:r>
            <a:r>
              <a:rPr lang="en-US" dirty="0">
                <a:solidFill>
                  <a:srgbClr val="002060"/>
                </a:solidFill>
              </a:rPr>
              <a:t> direct relevant, </a:t>
            </a:r>
            <a:r>
              <a:rPr lang="en-US" dirty="0" err="1">
                <a:solidFill>
                  <a:srgbClr val="002060"/>
                </a:solidFill>
              </a:rPr>
              <a:t>blijft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soms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onbekend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De ABCDE </a:t>
            </a:r>
            <a:r>
              <a:rPr lang="en-US" dirty="0" err="1">
                <a:solidFill>
                  <a:srgbClr val="002060"/>
                </a:solidFill>
              </a:rPr>
              <a:t>methodiek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helpt</a:t>
            </a:r>
            <a:r>
              <a:rPr lang="en-US" dirty="0">
                <a:solidFill>
                  <a:srgbClr val="002060"/>
                </a:solidFill>
              </a:rPr>
              <a:t> je </a:t>
            </a:r>
            <a:r>
              <a:rPr lang="en-US" dirty="0" err="1">
                <a:solidFill>
                  <a:srgbClr val="002060"/>
                </a:solidFill>
              </a:rPr>
              <a:t>helpen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SBARR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15276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Rood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</TotalTime>
  <Words>1270</Words>
  <Application>Microsoft Office PowerPoint</Application>
  <PresentationFormat>Diavoorstelling (4:3)</PresentationFormat>
  <Paragraphs>245</Paragraphs>
  <Slides>41</Slides>
  <Notes>4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41</vt:i4>
      </vt:variant>
    </vt:vector>
  </HeadingPairs>
  <TitlesOfParts>
    <vt:vector size="49" baseType="lpstr">
      <vt:lpstr>Arial</vt:lpstr>
      <vt:lpstr>Arial-BoldMT</vt:lpstr>
      <vt:lpstr>ArialMT</vt:lpstr>
      <vt:lpstr>Calibri</vt:lpstr>
      <vt:lpstr>Trebuchet MS</vt:lpstr>
      <vt:lpstr>Wingdings</vt:lpstr>
      <vt:lpstr>Wingdings 3</vt:lpstr>
      <vt:lpstr>Facet</vt:lpstr>
      <vt:lpstr>ABCDE-benadering</vt:lpstr>
      <vt:lpstr>Leerdoelen</vt:lpstr>
      <vt:lpstr>Mentimeter</vt:lpstr>
      <vt:lpstr>Angst voor spoedpatiënten</vt:lpstr>
      <vt:lpstr>PowerPoint-presentatie</vt:lpstr>
      <vt:lpstr>PowerPoint-presentatie</vt:lpstr>
      <vt:lpstr>PowerPoint-presentatie</vt:lpstr>
      <vt:lpstr>PowerPoint-presentatie</vt:lpstr>
      <vt:lpstr>Keten van overleven</vt:lpstr>
      <vt:lpstr>Vroegtijdige herkenning van de verslechterende patiënt</vt:lpstr>
      <vt:lpstr>PowerPoint-presentatie</vt:lpstr>
      <vt:lpstr>Patiënt assessment triangle</vt:lpstr>
      <vt:lpstr>Patient assessment triangle</vt:lpstr>
      <vt:lpstr>Nog een Voorbeeld PAT </vt:lpstr>
      <vt:lpstr>Primary survey</vt:lpstr>
      <vt:lpstr>Onderliggende principes ABCDE</vt:lpstr>
      <vt:lpstr>ABCDE benadering</vt:lpstr>
      <vt:lpstr>Airway Oorzaken van luchtwegobstructie</vt:lpstr>
      <vt:lpstr>Airway Herkenning van luchtwegobstructie: </vt:lpstr>
      <vt:lpstr>PowerPoint-presentatie</vt:lpstr>
      <vt:lpstr>Airway Behandeling van luchtwegobstructie: </vt:lpstr>
      <vt:lpstr>Breathing Oorzaken van ademhalingsproblemen</vt:lpstr>
      <vt:lpstr>Breathing Herkenning van ademhalingsproblemen: </vt:lpstr>
      <vt:lpstr>Breathing Behandeling van ademhalingsproblemen</vt:lpstr>
      <vt:lpstr>Circulatie: Oorzaken circulatie problemen</vt:lpstr>
      <vt:lpstr>Circulatie  Herkenning van circulatie problemen</vt:lpstr>
      <vt:lpstr>Circulatie Behandeling van circulatie problemen: </vt:lpstr>
      <vt:lpstr>Disability herkenning</vt:lpstr>
      <vt:lpstr>Bewustzijnscontrole AVPU</vt:lpstr>
      <vt:lpstr>D: Behandeling</vt:lpstr>
      <vt:lpstr>Exposure</vt:lpstr>
      <vt:lpstr>PowerPoint-presentatie</vt:lpstr>
      <vt:lpstr>Casus verwardheid</vt:lpstr>
      <vt:lpstr>ABCDE bevindingen</vt:lpstr>
      <vt:lpstr>Casus buikklachten</vt:lpstr>
      <vt:lpstr>ABCDE bevindingen</vt:lpstr>
      <vt:lpstr>Casus acute benauwdheid</vt:lpstr>
      <vt:lpstr>ABCDE bevindingen</vt:lpstr>
      <vt:lpstr>Samenvatting</vt:lpstr>
      <vt:lpstr>Vragen?</vt:lpstr>
      <vt:lpstr>Take work messages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ABCDE-benadering</dc:title>
  <dc:creator>Wijman,Rian A.A.A.M.</dc:creator>
  <cp:lastModifiedBy>Rosetta Galotta</cp:lastModifiedBy>
  <cp:revision>26</cp:revision>
  <dcterms:created xsi:type="dcterms:W3CDTF">2020-09-05T17:42:39Z</dcterms:created>
  <dcterms:modified xsi:type="dcterms:W3CDTF">2024-02-21T18:54:41Z</dcterms:modified>
</cp:coreProperties>
</file>